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0"/>
  </p:notesMasterIdLst>
  <p:handoutMasterIdLst>
    <p:handoutMasterId r:id="rId101"/>
  </p:handoutMasterIdLst>
  <p:sldIdLst>
    <p:sldId id="256" r:id="rId2"/>
    <p:sldId id="431" r:id="rId3"/>
    <p:sldId id="415" r:id="rId4"/>
    <p:sldId id="416" r:id="rId5"/>
    <p:sldId id="419" r:id="rId6"/>
    <p:sldId id="417" r:id="rId7"/>
    <p:sldId id="411" r:id="rId8"/>
    <p:sldId id="375" r:id="rId9"/>
    <p:sldId id="372" r:id="rId10"/>
    <p:sldId id="297" r:id="rId11"/>
    <p:sldId id="264" r:id="rId12"/>
    <p:sldId id="342" r:id="rId13"/>
    <p:sldId id="383" r:id="rId14"/>
    <p:sldId id="286" r:id="rId15"/>
    <p:sldId id="287" r:id="rId16"/>
    <p:sldId id="263" r:id="rId17"/>
    <p:sldId id="284" r:id="rId18"/>
    <p:sldId id="283" r:id="rId19"/>
    <p:sldId id="285" r:id="rId20"/>
    <p:sldId id="288" r:id="rId21"/>
    <p:sldId id="295" r:id="rId22"/>
    <p:sldId id="386" r:id="rId23"/>
    <p:sldId id="406" r:id="rId24"/>
    <p:sldId id="376" r:id="rId25"/>
    <p:sldId id="428" r:id="rId26"/>
    <p:sldId id="351" r:id="rId27"/>
    <p:sldId id="327" r:id="rId28"/>
    <p:sldId id="424" r:id="rId29"/>
    <p:sldId id="290" r:id="rId30"/>
    <p:sldId id="335" r:id="rId31"/>
    <p:sldId id="312" r:id="rId32"/>
    <p:sldId id="354" r:id="rId33"/>
    <p:sldId id="348" r:id="rId34"/>
    <p:sldId id="340" r:id="rId35"/>
    <p:sldId id="418" r:id="rId36"/>
    <p:sldId id="391" r:id="rId37"/>
    <p:sldId id="378" r:id="rId38"/>
    <p:sldId id="300" r:id="rId39"/>
    <p:sldId id="301" r:id="rId40"/>
    <p:sldId id="356" r:id="rId41"/>
    <p:sldId id="296" r:id="rId42"/>
    <p:sldId id="403" r:id="rId43"/>
    <p:sldId id="426" r:id="rId44"/>
    <p:sldId id="427" r:id="rId45"/>
    <p:sldId id="373" r:id="rId46"/>
    <p:sldId id="400" r:id="rId47"/>
    <p:sldId id="392" r:id="rId48"/>
    <p:sldId id="320" r:id="rId49"/>
    <p:sldId id="401" r:id="rId50"/>
    <p:sldId id="307" r:id="rId51"/>
    <p:sldId id="319" r:id="rId52"/>
    <p:sldId id="394" r:id="rId53"/>
    <p:sldId id="395" r:id="rId54"/>
    <p:sldId id="334" r:id="rId55"/>
    <p:sldId id="393" r:id="rId56"/>
    <p:sldId id="405" r:id="rId57"/>
    <p:sldId id="410" r:id="rId58"/>
    <p:sldId id="396" r:id="rId59"/>
    <p:sldId id="399" r:id="rId60"/>
    <p:sldId id="420" r:id="rId61"/>
    <p:sldId id="423" r:id="rId62"/>
    <p:sldId id="421" r:id="rId63"/>
    <p:sldId id="412" r:id="rId64"/>
    <p:sldId id="398" r:id="rId65"/>
    <p:sldId id="314" r:id="rId66"/>
    <p:sldId id="330" r:id="rId67"/>
    <p:sldId id="409" r:id="rId68"/>
    <p:sldId id="321" r:id="rId69"/>
    <p:sldId id="413" r:id="rId70"/>
    <p:sldId id="425" r:id="rId71"/>
    <p:sldId id="317" r:id="rId72"/>
    <p:sldId id="364" r:id="rId73"/>
    <p:sldId id="365" r:id="rId74"/>
    <p:sldId id="366" r:id="rId75"/>
    <p:sldId id="430" r:id="rId76"/>
    <p:sldId id="367" r:id="rId77"/>
    <p:sldId id="336" r:id="rId78"/>
    <p:sldId id="350" r:id="rId79"/>
    <p:sldId id="349" r:id="rId80"/>
    <p:sldId id="324" r:id="rId81"/>
    <p:sldId id="377" r:id="rId82"/>
    <p:sldId id="303" r:id="rId83"/>
    <p:sldId id="302" r:id="rId84"/>
    <p:sldId id="414" r:id="rId85"/>
    <p:sldId id="402" r:id="rId86"/>
    <p:sldId id="304" r:id="rId87"/>
    <p:sldId id="326" r:id="rId88"/>
    <p:sldId id="384" r:id="rId89"/>
    <p:sldId id="385" r:id="rId90"/>
    <p:sldId id="404" r:id="rId91"/>
    <p:sldId id="374" r:id="rId92"/>
    <p:sldId id="387" r:id="rId93"/>
    <p:sldId id="389" r:id="rId94"/>
    <p:sldId id="379" r:id="rId95"/>
    <p:sldId id="429" r:id="rId96"/>
    <p:sldId id="380" r:id="rId97"/>
    <p:sldId id="294" r:id="rId98"/>
    <p:sldId id="370" r:id="rId99"/>
  </p:sldIdLst>
  <p:sldSz cx="9144000" cy="6858000" type="screen4x3"/>
  <p:notesSz cx="6858000" cy="9144000"/>
  <p:defaultTextStyle>
    <a:defPPr>
      <a:defRPr lang="en-US"/>
    </a:defPPr>
    <a:lvl1pPr algn="l" rtl="0" fontAlgn="base">
      <a:spcBef>
        <a:spcPct val="0"/>
      </a:spcBef>
      <a:spcAft>
        <a:spcPct val="0"/>
      </a:spcAft>
      <a:defRPr sz="16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16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16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16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1600" kern="1200">
        <a:solidFill>
          <a:schemeClr val="tx1"/>
        </a:solidFill>
        <a:latin typeface="Arial" charset="0"/>
        <a:ea typeface="ＭＳ Ｐゴシック" pitchFamily="34" charset="-128"/>
        <a:cs typeface="+mn-cs"/>
      </a:defRPr>
    </a:lvl5pPr>
    <a:lvl6pPr marL="2286000" algn="l" defTabSz="914400" rtl="0" eaLnBrk="1" latinLnBrk="0" hangingPunct="1">
      <a:defRPr sz="1600" kern="1200">
        <a:solidFill>
          <a:schemeClr val="tx1"/>
        </a:solidFill>
        <a:latin typeface="Arial" charset="0"/>
        <a:ea typeface="ＭＳ Ｐゴシック" pitchFamily="34" charset="-128"/>
        <a:cs typeface="+mn-cs"/>
      </a:defRPr>
    </a:lvl6pPr>
    <a:lvl7pPr marL="2743200" algn="l" defTabSz="914400" rtl="0" eaLnBrk="1" latinLnBrk="0" hangingPunct="1">
      <a:defRPr sz="1600" kern="1200">
        <a:solidFill>
          <a:schemeClr val="tx1"/>
        </a:solidFill>
        <a:latin typeface="Arial" charset="0"/>
        <a:ea typeface="ＭＳ Ｐゴシック" pitchFamily="34" charset="-128"/>
        <a:cs typeface="+mn-cs"/>
      </a:defRPr>
    </a:lvl7pPr>
    <a:lvl8pPr marL="3200400" algn="l" defTabSz="914400" rtl="0" eaLnBrk="1" latinLnBrk="0" hangingPunct="1">
      <a:defRPr sz="1600" kern="1200">
        <a:solidFill>
          <a:schemeClr val="tx1"/>
        </a:solidFill>
        <a:latin typeface="Arial" charset="0"/>
        <a:ea typeface="ＭＳ Ｐゴシック" pitchFamily="34" charset="-128"/>
        <a:cs typeface="+mn-cs"/>
      </a:defRPr>
    </a:lvl8pPr>
    <a:lvl9pPr marL="3657600" algn="l" defTabSz="914400" rtl="0" eaLnBrk="1" latinLnBrk="0" hangingPunct="1">
      <a:defRPr sz="1600"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3300"/>
    <a:srgbClr val="FF6600"/>
    <a:srgbClr val="FF9933"/>
    <a:srgbClr val="0000FF"/>
    <a:srgbClr val="CB5FAB"/>
    <a:srgbClr val="802831"/>
    <a:srgbClr val="C2C2C2"/>
    <a:srgbClr val="323232"/>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86" autoAdjust="0"/>
  </p:normalViewPr>
  <p:slideViewPr>
    <p:cSldViewPr>
      <p:cViewPr varScale="1">
        <p:scale>
          <a:sx n="71" d="100"/>
          <a:sy n="71" d="100"/>
        </p:scale>
        <p:origin x="-44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6632"/>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dirty="0">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fld id="{4613E03C-145B-4FC9-9844-6FCC4C537064}" type="datetime1">
              <a:rPr lang="en-US"/>
              <a:pPr>
                <a:defRPr/>
              </a:pPr>
              <a:t>4/23/2011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dirty="0">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ea typeface="ＭＳ Ｐゴシック" charset="-128"/>
                <a:cs typeface="ＭＳ Ｐゴシック" charset="-128"/>
              </a:defRPr>
            </a:lvl1pPr>
          </a:lstStyle>
          <a:p>
            <a:pPr>
              <a:defRPr/>
            </a:pPr>
            <a:fld id="{68C24FBA-0A7F-4667-A46E-0C72C7E5E7E7}" type="slidenum">
              <a:rPr lang="en-US"/>
              <a:pPr>
                <a:defRPr/>
              </a:pPr>
              <a:t>‹#›</a:t>
            </a:fld>
            <a:endParaRPr lang="en-US" dirty="0"/>
          </a:p>
        </p:txBody>
      </p:sp>
    </p:spTree>
    <p:extLst>
      <p:ext uri="{BB962C8B-B14F-4D97-AF65-F5344CB8AC3E}">
        <p14:creationId xmlns="" xmlns:p14="http://schemas.microsoft.com/office/powerpoint/2010/main" val="10716003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dirty="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ea typeface="+mn-ea"/>
                <a:cs typeface="+mn-cs"/>
              </a:defRPr>
            </a:lvl1pPr>
          </a:lstStyle>
          <a:p>
            <a:pPr>
              <a:defRPr/>
            </a:pPr>
            <a:endParaRPr lang="en-US"/>
          </a:p>
        </p:txBody>
      </p:sp>
      <p:sp>
        <p:nvSpPr>
          <p:cNvPr id="1003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dirty="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ＭＳ Ｐゴシック" charset="-128"/>
                <a:cs typeface="ＭＳ Ｐゴシック" charset="-128"/>
              </a:defRPr>
            </a:lvl1pPr>
          </a:lstStyle>
          <a:p>
            <a:pPr>
              <a:defRPr/>
            </a:pPr>
            <a:fld id="{65BFBBA1-48F4-4D5C-A250-E23BEDA1DAB1}" type="slidenum">
              <a:rPr lang="en-US"/>
              <a:pPr>
                <a:defRPr/>
              </a:pPr>
              <a:t>‹#›</a:t>
            </a:fld>
            <a:endParaRPr lang="en-US" dirty="0"/>
          </a:p>
        </p:txBody>
      </p:sp>
    </p:spTree>
    <p:extLst>
      <p:ext uri="{BB962C8B-B14F-4D97-AF65-F5344CB8AC3E}">
        <p14:creationId xmlns="" xmlns:p14="http://schemas.microsoft.com/office/powerpoint/2010/main" val="220264744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6EC2C7C4-5EC6-473A-AF5A-CC08A7496B6D}" type="slidenum">
              <a:rPr lang="en-US" smtClean="0">
                <a:ea typeface="ＭＳ Ｐゴシック" pitchFamily="34" charset="-128"/>
              </a:rPr>
              <a:pPr/>
              <a:t>1</a:t>
            </a:fld>
            <a:endParaRPr lang="en-US" smtClean="0">
              <a:ea typeface="ＭＳ Ｐゴシック" pitchFamily="34" charset="-128"/>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dirty="0" smtClean="0">
                <a:ea typeface="ＭＳ Ｐゴシック" pitchFamily="34" charset="-128"/>
              </a:rPr>
              <a:t>You will see a look at this debate like no other.  I will show not just the warning charts used by the media and the magazines, but a bunch of new presentations, arranged to Inform you, not to Scare you.</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9467C9EC-A26F-4507-91F1-4BC33E4812D1}" type="slidenum">
              <a:rPr lang="en-US" smtClean="0">
                <a:ea typeface="ＭＳ Ｐゴシック" pitchFamily="34" charset="-128"/>
              </a:rPr>
              <a:pPr/>
              <a:t>11</a:t>
            </a:fld>
            <a:endParaRPr lang="en-US" smtClean="0">
              <a:ea typeface="ＭＳ Ｐゴシック" pitchFamily="34" charset="-128"/>
            </a:endParaRPr>
          </a:p>
        </p:txBody>
      </p:sp>
      <p:sp>
        <p:nvSpPr>
          <p:cNvPr id="112643"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ln/>
        </p:spPr>
        <p:txBody>
          <a:bodyPr/>
          <a:lstStyle/>
          <a:p>
            <a:pPr>
              <a:defRPr/>
            </a:pPr>
            <a:r>
              <a:rPr lang="en-US" kern="0" dirty="0" smtClean="0">
                <a:solidFill>
                  <a:schemeClr val="tx2"/>
                </a:solidFill>
              </a:rPr>
              <a:t>You might think all 5 bullets are true, and that scientists have consensus - i.e., the debate is over.</a:t>
            </a:r>
          </a:p>
          <a:p>
            <a:pPr>
              <a:defRPr/>
            </a:pPr>
            <a:r>
              <a:rPr lang="en-US" kern="0" dirty="0" smtClean="0">
                <a:solidFill>
                  <a:schemeClr val="tx2"/>
                </a:solidFill>
              </a:rPr>
              <a:t>But, at least 3 or 4 of them are in dispute among most scientists.</a:t>
            </a:r>
          </a:p>
          <a:p>
            <a:pPr>
              <a:defRPr/>
            </a:pPr>
            <a:r>
              <a:rPr lang="en-US" kern="0" dirty="0" smtClean="0">
                <a:solidFill>
                  <a:schemeClr val="tx2"/>
                </a:solidFill>
              </a:rPr>
              <a:t>This pitch is an engineering review of the data and the way it has been presented and will show evidence that all 5 have been corrupted and are likely wrong; not just by the data handling, but the marketing of the results.</a:t>
            </a:r>
          </a:p>
          <a:p>
            <a:pPr>
              <a:defRPr/>
            </a:pPr>
            <a:r>
              <a:rPr lang="en-US" kern="0" dirty="0" smtClean="0">
                <a:solidFill>
                  <a:schemeClr val="tx2"/>
                </a:solidFill>
              </a:rPr>
              <a:t>This presentation will address each of the five, in order.</a:t>
            </a:r>
          </a:p>
          <a:p>
            <a:pPr>
              <a:defRPr/>
            </a:pPr>
            <a:endParaRPr lang="en-US" kern="0" dirty="0" smtClean="0">
              <a:solidFill>
                <a:schemeClr val="tx2"/>
              </a:solidFill>
            </a:endParaRPr>
          </a:p>
          <a:p>
            <a:pPr eaLnBrk="1" hangingPunct="1">
              <a:defRPr/>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14692" name="Slide Number Placeholder 3"/>
          <p:cNvSpPr>
            <a:spLocks noGrp="1"/>
          </p:cNvSpPr>
          <p:nvPr>
            <p:ph type="sldNum" sz="quarter" idx="5"/>
          </p:nvPr>
        </p:nvSpPr>
        <p:spPr>
          <a:noFill/>
        </p:spPr>
        <p:txBody>
          <a:bodyPr/>
          <a:lstStyle/>
          <a:p>
            <a:fld id="{FAC92850-9351-4A09-80AD-3F476253307D}" type="slidenum">
              <a:rPr lang="en-US" smtClean="0">
                <a:ea typeface="ＭＳ Ｐゴシック" pitchFamily="34" charset="-128"/>
              </a:rPr>
              <a:pPr/>
              <a:t>12</a:t>
            </a:fld>
            <a:endParaRPr lang="en-US" smtClean="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r>
              <a:rPr lang="en-US" dirty="0" smtClean="0">
                <a:ea typeface="ＭＳ Ｐゴシック" pitchFamily="34" charset="-128"/>
              </a:rPr>
              <a:t>OIL GIANT GAVE £1 MILLION TO FUND CLIMATE SCEPTICS.</a:t>
            </a:r>
          </a:p>
          <a:p>
            <a:r>
              <a:rPr lang="en-US" dirty="0" smtClean="0">
                <a:ea typeface="ＭＳ Ｐゴシック" pitchFamily="34" charset="-128"/>
              </a:rPr>
              <a:t>Hooray to Exxon for deciding to get out of the climate cabal’s blackmail and giving a few pennies to organizations that promote skepticism about man-made climate change, i.e. about anthropogenic global warming (AGW).  Pennies? – Yes when compared to the AGW cabal’s propaganda machine having spent an alleged 100 billion dollars (10 billion dollars annually in the US alone) to promote their AGW fable.  Fable?  To wit: consider published estimates of annual global carbon dioxide emissions in </a:t>
            </a:r>
            <a:r>
              <a:rPr lang="en-US" dirty="0" err="1" smtClean="0">
                <a:ea typeface="ＭＳ Ｐゴシック" pitchFamily="34" charset="-128"/>
              </a:rPr>
              <a:t>Gt</a:t>
            </a:r>
            <a:r>
              <a:rPr lang="en-US" dirty="0" smtClean="0">
                <a:ea typeface="ＭＳ Ｐゴシック" pitchFamily="34" charset="-128"/>
              </a:rPr>
              <a:t> C/year (</a:t>
            </a:r>
            <a:r>
              <a:rPr lang="en-US" dirty="0" err="1" smtClean="0">
                <a:ea typeface="ＭＳ Ｐゴシック" pitchFamily="34" charset="-128"/>
              </a:rPr>
              <a:t>Gigatonnes</a:t>
            </a:r>
            <a:r>
              <a:rPr lang="en-US" dirty="0" smtClean="0">
                <a:ea typeface="ＭＳ Ｐゴシック" pitchFamily="34" charset="-128"/>
              </a:rPr>
              <a:t> of carbon per year):</a:t>
            </a:r>
          </a:p>
          <a:p>
            <a:r>
              <a:rPr lang="en-US" dirty="0" smtClean="0">
                <a:ea typeface="ＭＳ Ｐゴシック" pitchFamily="34" charset="-128"/>
              </a:rPr>
              <a:t> </a:t>
            </a:r>
          </a:p>
          <a:p>
            <a:r>
              <a:rPr lang="en-US" dirty="0" smtClean="0">
                <a:ea typeface="ＭＳ Ｐゴシック" pitchFamily="34" charset="-128"/>
              </a:rPr>
              <a:t> </a:t>
            </a:r>
          </a:p>
          <a:p>
            <a:r>
              <a:rPr lang="en-US" dirty="0" err="1" smtClean="0">
                <a:ea typeface="ＭＳ Ｐゴシック" pitchFamily="34" charset="-128"/>
              </a:rPr>
              <a:t>Gt</a:t>
            </a:r>
            <a:r>
              <a:rPr lang="en-US" dirty="0" smtClean="0">
                <a:ea typeface="ＭＳ Ｐゴシック" pitchFamily="34" charset="-128"/>
              </a:rPr>
              <a:t> C/year</a:t>
            </a:r>
          </a:p>
          <a:p>
            <a:r>
              <a:rPr lang="en-US" dirty="0" smtClean="0">
                <a:ea typeface="ＭＳ Ｐゴシック" pitchFamily="34" charset="-128"/>
              </a:rPr>
              <a:t>average</a:t>
            </a:r>
          </a:p>
          <a:p>
            <a:r>
              <a:rPr lang="en-US" dirty="0" smtClean="0">
                <a:ea typeface="ＭＳ Ｐゴシック" pitchFamily="34" charset="-128"/>
              </a:rPr>
              <a:t>%</a:t>
            </a:r>
          </a:p>
          <a:p>
            <a:r>
              <a:rPr lang="en-US" dirty="0" smtClean="0">
                <a:ea typeface="ＭＳ Ｐゴシック" pitchFamily="34" charset="-128"/>
              </a:rPr>
              <a:t>Respiration (humans, animals, phytoplankton)</a:t>
            </a:r>
          </a:p>
          <a:p>
            <a:r>
              <a:rPr lang="en-US" dirty="0" smtClean="0">
                <a:ea typeface="ＭＳ Ｐゴシック" pitchFamily="34" charset="-128"/>
              </a:rPr>
              <a:t>43.5-52</a:t>
            </a:r>
          </a:p>
          <a:p>
            <a:r>
              <a:rPr lang="en-US" dirty="0" smtClean="0">
                <a:ea typeface="ＭＳ Ｐゴシック" pitchFamily="34" charset="-128"/>
              </a:rPr>
              <a:t>47.75</a:t>
            </a:r>
          </a:p>
          <a:p>
            <a:r>
              <a:rPr lang="en-US" dirty="0" smtClean="0">
                <a:ea typeface="ＭＳ Ｐゴシック" pitchFamily="34" charset="-128"/>
              </a:rPr>
              <a:t>22.96%</a:t>
            </a:r>
          </a:p>
          <a:p>
            <a:r>
              <a:rPr lang="en-US" dirty="0" smtClean="0">
                <a:ea typeface="ＭＳ Ｐゴシック" pitchFamily="34" charset="-128"/>
              </a:rPr>
              <a:t>Ocean </a:t>
            </a:r>
            <a:r>
              <a:rPr lang="en-US" dirty="0" err="1" smtClean="0">
                <a:ea typeface="ＭＳ Ｐゴシック" pitchFamily="34" charset="-128"/>
              </a:rPr>
              <a:t>outgassing</a:t>
            </a:r>
            <a:r>
              <a:rPr lang="en-US" dirty="0" smtClean="0">
                <a:ea typeface="ＭＳ Ｐゴシック" pitchFamily="34" charset="-128"/>
              </a:rPr>
              <a:t> (tropics)</a:t>
            </a:r>
          </a:p>
          <a:p>
            <a:r>
              <a:rPr lang="en-US" dirty="0" smtClean="0">
                <a:ea typeface="ＭＳ Ｐゴシック" pitchFamily="34" charset="-128"/>
              </a:rPr>
              <a:t>90-100</a:t>
            </a:r>
          </a:p>
          <a:p>
            <a:r>
              <a:rPr lang="en-US" dirty="0" smtClean="0">
                <a:ea typeface="ＭＳ Ｐゴシック" pitchFamily="34" charset="-128"/>
              </a:rPr>
              <a:t>95</a:t>
            </a:r>
          </a:p>
          <a:p>
            <a:r>
              <a:rPr lang="en-US" dirty="0" smtClean="0">
                <a:ea typeface="ＭＳ Ｐゴシック" pitchFamily="34" charset="-128"/>
              </a:rPr>
              <a:t>45.68%</a:t>
            </a:r>
          </a:p>
          <a:p>
            <a:r>
              <a:rPr lang="en-US" dirty="0" smtClean="0">
                <a:ea typeface="ＭＳ Ｐゴシック" pitchFamily="34" charset="-128"/>
              </a:rPr>
              <a:t>Soil bacteria, decomposition</a:t>
            </a:r>
          </a:p>
          <a:p>
            <a:r>
              <a:rPr lang="en-US" dirty="0" smtClean="0">
                <a:ea typeface="ＭＳ Ｐゴシック" pitchFamily="34" charset="-128"/>
              </a:rPr>
              <a:t>50-60</a:t>
            </a:r>
          </a:p>
          <a:p>
            <a:r>
              <a:rPr lang="en-US" dirty="0" smtClean="0">
                <a:ea typeface="ＭＳ Ｐゴシック" pitchFamily="34" charset="-128"/>
              </a:rPr>
              <a:t>55</a:t>
            </a:r>
          </a:p>
          <a:p>
            <a:r>
              <a:rPr lang="en-US" dirty="0" smtClean="0">
                <a:ea typeface="ＭＳ Ｐゴシック" pitchFamily="34" charset="-128"/>
              </a:rPr>
              <a:t>26.45%</a:t>
            </a:r>
          </a:p>
          <a:p>
            <a:r>
              <a:rPr lang="en-US" dirty="0" smtClean="0">
                <a:ea typeface="ＭＳ Ｐゴシック" pitchFamily="34" charset="-128"/>
              </a:rPr>
              <a:t>Volcanoes, soil degassing</a:t>
            </a:r>
          </a:p>
          <a:p>
            <a:r>
              <a:rPr lang="en-US" dirty="0" smtClean="0">
                <a:ea typeface="ＭＳ Ｐゴシック" pitchFamily="34" charset="-128"/>
              </a:rPr>
              <a:t>0.5-2</a:t>
            </a:r>
          </a:p>
          <a:p>
            <a:r>
              <a:rPr lang="en-US" dirty="0" smtClean="0">
                <a:ea typeface="ＭＳ Ｐゴシック" pitchFamily="34" charset="-128"/>
              </a:rPr>
              <a:t>1.25</a:t>
            </a:r>
          </a:p>
          <a:p>
            <a:r>
              <a:rPr lang="en-US" dirty="0" smtClean="0">
                <a:ea typeface="ＭＳ Ｐゴシック" pitchFamily="34" charset="-128"/>
              </a:rPr>
              <a:t>0.60%</a:t>
            </a:r>
          </a:p>
          <a:p>
            <a:r>
              <a:rPr lang="en-US" dirty="0" smtClean="0">
                <a:ea typeface="ＭＳ Ｐゴシック" pitchFamily="34" charset="-128"/>
              </a:rPr>
              <a:t>Forest cutting, forest fires</a:t>
            </a:r>
          </a:p>
          <a:p>
            <a:r>
              <a:rPr lang="en-US" dirty="0" smtClean="0">
                <a:ea typeface="ＭＳ Ｐゴシック" pitchFamily="34" charset="-128"/>
              </a:rPr>
              <a:t>0.6-2.6</a:t>
            </a:r>
          </a:p>
          <a:p>
            <a:r>
              <a:rPr lang="en-US" dirty="0" smtClean="0">
                <a:ea typeface="ＭＳ Ｐゴシック" pitchFamily="34" charset="-128"/>
              </a:rPr>
              <a:t>1.6</a:t>
            </a:r>
          </a:p>
          <a:p>
            <a:r>
              <a:rPr lang="en-US" dirty="0" smtClean="0">
                <a:ea typeface="ＭＳ Ｐゴシック" pitchFamily="34" charset="-128"/>
              </a:rPr>
              <a:t>0.77%</a:t>
            </a:r>
          </a:p>
          <a:p>
            <a:r>
              <a:rPr lang="en-US" dirty="0" smtClean="0">
                <a:ea typeface="ＭＳ Ｐゴシック" pitchFamily="34" charset="-128"/>
              </a:rPr>
              <a:t>Anthropogenic emissions (2005)</a:t>
            </a:r>
          </a:p>
          <a:p>
            <a:r>
              <a:rPr lang="en-US" dirty="0" smtClean="0">
                <a:ea typeface="ＭＳ Ｐゴシック" pitchFamily="34" charset="-128"/>
              </a:rPr>
              <a:t>7.2-7.5</a:t>
            </a:r>
          </a:p>
          <a:p>
            <a:r>
              <a:rPr lang="en-US" dirty="0" smtClean="0">
                <a:ea typeface="ＭＳ Ｐゴシック" pitchFamily="34" charset="-128"/>
              </a:rPr>
              <a:t>7.35</a:t>
            </a:r>
          </a:p>
          <a:p>
            <a:r>
              <a:rPr lang="en-US" dirty="0" smtClean="0">
                <a:ea typeface="ＭＳ Ｐゴシック" pitchFamily="34" charset="-128"/>
              </a:rPr>
              <a:t>3.53%</a:t>
            </a:r>
          </a:p>
          <a:p>
            <a:r>
              <a:rPr lang="en-US" dirty="0" smtClean="0">
                <a:ea typeface="ＭＳ Ｐゴシック" pitchFamily="34" charset="-128"/>
              </a:rPr>
              <a:t>TOTAL</a:t>
            </a:r>
          </a:p>
          <a:p>
            <a:r>
              <a:rPr lang="en-US" dirty="0" smtClean="0">
                <a:ea typeface="ＭＳ Ｐゴシック" pitchFamily="34" charset="-128"/>
              </a:rPr>
              <a:t>192-224</a:t>
            </a:r>
          </a:p>
          <a:p>
            <a:r>
              <a:rPr lang="en-US" dirty="0" smtClean="0">
                <a:ea typeface="ＭＳ Ｐゴシック" pitchFamily="34" charset="-128"/>
              </a:rPr>
              <a:t>207.95</a:t>
            </a:r>
          </a:p>
          <a:p>
            <a:r>
              <a:rPr lang="en-US" dirty="0" smtClean="0">
                <a:ea typeface="ＭＳ Ｐゴシック" pitchFamily="34" charset="-128"/>
              </a:rPr>
              <a:t>100.00%</a:t>
            </a:r>
          </a:p>
          <a:p>
            <a:endParaRPr lang="en-US" dirty="0" smtClean="0">
              <a:ea typeface="ＭＳ Ｐゴシック" pitchFamily="34" charset="-128"/>
            </a:endParaRPr>
          </a:p>
          <a:p>
            <a:r>
              <a:rPr lang="en-US" dirty="0" smtClean="0">
                <a:ea typeface="ＭＳ Ｐゴシック" pitchFamily="34" charset="-128"/>
              </a:rPr>
              <a:t>No significant evidence exists that changes in atmospheric carbon dioxide</a:t>
            </a:r>
          </a:p>
          <a:p>
            <a:r>
              <a:rPr lang="en-US" dirty="0" smtClean="0">
                <a:ea typeface="ＭＳ Ｐゴシック" pitchFamily="34" charset="-128"/>
              </a:rPr>
              <a:t>drive global temperature variations.  The last 50 years of steady increase</a:t>
            </a:r>
          </a:p>
          <a:p>
            <a:r>
              <a:rPr lang="en-US" dirty="0" smtClean="0">
                <a:ea typeface="ＭＳ Ｐゴシック" pitchFamily="34" charset="-128"/>
              </a:rPr>
              <a:t>in carbon dioxide of one molecule per 10,000 molecules of air every five</a:t>
            </a:r>
          </a:p>
          <a:p>
            <a:r>
              <a:rPr lang="en-US" dirty="0" smtClean="0">
                <a:ea typeface="ＭＳ Ｐゴシック" pitchFamily="34" charset="-128"/>
              </a:rPr>
              <a:t>years has had no demonstrable effect on the multi-decade cooling and warming</a:t>
            </a:r>
          </a:p>
          <a:p>
            <a:r>
              <a:rPr lang="en-US" dirty="0" smtClean="0">
                <a:ea typeface="ＭＳ Ｐゴシック" pitchFamily="34" charset="-128"/>
              </a:rPr>
              <a:t>cycles since 1979 when collection of this data set by satellite began to</a:t>
            </a:r>
          </a:p>
          <a:p>
            <a:r>
              <a:rPr lang="en-US" dirty="0" smtClean="0">
                <a:ea typeface="ＭＳ Ｐゴシック" pitchFamily="34" charset="-128"/>
              </a:rPr>
              <a:t>augment other measurement sources.  Cooling between 1935 and 1975 and after</a:t>
            </a:r>
          </a:p>
          <a:p>
            <a:r>
              <a:rPr lang="en-US" dirty="0" smtClean="0">
                <a:ea typeface="ＭＳ Ｐゴシック" pitchFamily="34" charset="-128"/>
              </a:rPr>
              <a:t>2000 occurred even as a steady rise persisted in atmospheric carbon dioxide.</a:t>
            </a:r>
          </a:p>
          <a:p>
            <a:r>
              <a:rPr lang="en-US" dirty="0" smtClean="0">
                <a:ea typeface="ＭＳ Ｐゴシック" pitchFamily="34" charset="-128"/>
              </a:rPr>
              <a:t>The slow long-term warming since the coldest portion of the Little Ice Age</a:t>
            </a:r>
          </a:p>
          <a:p>
            <a:r>
              <a:rPr lang="en-US" dirty="0" smtClean="0">
                <a:ea typeface="ＭＳ Ｐゴシック" pitchFamily="34" charset="-128"/>
              </a:rPr>
              <a:t>(500-1900) shows no signs of acceleration during 150 years of</a:t>
            </a:r>
          </a:p>
          <a:p>
            <a:r>
              <a:rPr lang="en-US" dirty="0" smtClean="0">
                <a:ea typeface="ＭＳ Ｐゴシック" pitchFamily="34" charset="-128"/>
              </a:rPr>
              <a:t>industrialization and use of fossil fuels.  This warming has averaged about</a:t>
            </a:r>
          </a:p>
          <a:p>
            <a:r>
              <a:rPr lang="en-US" dirty="0" smtClean="0">
                <a:ea typeface="ＭＳ Ｐゴシック" pitchFamily="34" charset="-128"/>
              </a:rPr>
              <a:t>0.9 degree Fahrenheit (0.5 degree Centigrade) per 100 years for the last 350</a:t>
            </a:r>
          </a:p>
          <a:p>
            <a:r>
              <a:rPr lang="en-US" smtClean="0">
                <a:ea typeface="ＭＳ Ｐゴシック" pitchFamily="34" charset="-128"/>
              </a:rPr>
              <a:t>years.</a:t>
            </a:r>
            <a:endParaRPr lang="en-US" dirty="0" smtClean="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16740" name="Slide Number Placeholder 3"/>
          <p:cNvSpPr>
            <a:spLocks noGrp="1"/>
          </p:cNvSpPr>
          <p:nvPr>
            <p:ph type="sldNum" sz="quarter" idx="5"/>
          </p:nvPr>
        </p:nvSpPr>
        <p:spPr>
          <a:noFill/>
        </p:spPr>
        <p:txBody>
          <a:bodyPr/>
          <a:lstStyle/>
          <a:p>
            <a:fld id="{3FE15EFC-5CC6-468E-BC98-5904497986D4}" type="slidenum">
              <a:rPr lang="en-US" smtClean="0">
                <a:ea typeface="ＭＳ Ｐゴシック" pitchFamily="34" charset="-128"/>
              </a:rPr>
              <a:pPr/>
              <a:t>14</a:t>
            </a:fld>
            <a:endParaRPr lang="en-US" smtClean="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B4A554A5-CDA8-4AC7-B3F7-25B27A0A16F9}" type="slidenum">
              <a:rPr lang="en-US" smtClean="0">
                <a:ea typeface="ＭＳ Ｐゴシック" pitchFamily="34" charset="-128"/>
              </a:rPr>
              <a:pPr/>
              <a:t>16</a:t>
            </a:fld>
            <a:endParaRPr lang="en-US" smtClean="0">
              <a:ea typeface="ＭＳ Ｐゴシック" pitchFamily="34" charset="-128"/>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en-US" smtClean="0">
                <a:ea typeface="ＭＳ Ｐゴシック" pitchFamily="34" charset="-128"/>
              </a:rPr>
              <a:t>A study of stomatal frequency in fossil leaves from Holocene lake deposits in Denmark, showing that 9400 years ago CO2 atmospheric level was 333 ppmv, and 9600 years ago 348 ppmv</a:t>
            </a:r>
          </a:p>
          <a:p>
            <a:endParaRPr lang="en-US" smtClean="0">
              <a:ea typeface="ＭＳ Ｐゴシック" pitchFamily="34" charset="-128"/>
            </a:endParaRPr>
          </a:p>
        </p:txBody>
      </p:sp>
      <p:sp>
        <p:nvSpPr>
          <p:cNvPr id="119812" name="Slide Number Placeholder 3"/>
          <p:cNvSpPr>
            <a:spLocks noGrp="1"/>
          </p:cNvSpPr>
          <p:nvPr>
            <p:ph type="sldNum" sz="quarter" idx="5"/>
          </p:nvPr>
        </p:nvSpPr>
        <p:spPr>
          <a:noFill/>
        </p:spPr>
        <p:txBody>
          <a:bodyPr/>
          <a:lstStyle/>
          <a:p>
            <a:fld id="{4110343B-55EF-4253-8814-C4B5BB25190B}" type="slidenum">
              <a:rPr lang="en-US" smtClean="0">
                <a:ea typeface="ＭＳ Ｐゴシック" pitchFamily="34" charset="-128"/>
              </a:rPr>
              <a:pPr/>
              <a:t>17</a:t>
            </a:fld>
            <a:endParaRPr lang="en-US" smtClean="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p:spPr>
        <p:txBody>
          <a:bodyPr/>
          <a:lstStyle/>
          <a:p>
            <a:pPr defTabSz="457200">
              <a:spcBef>
                <a:spcPct val="0"/>
              </a:spcBef>
            </a:pPr>
            <a:endParaRPr lang="en-US" smtClean="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24932" name="Slide Number Placeholder 3"/>
          <p:cNvSpPr>
            <a:spLocks noGrp="1"/>
          </p:cNvSpPr>
          <p:nvPr>
            <p:ph type="sldNum" sz="quarter" idx="5"/>
          </p:nvPr>
        </p:nvSpPr>
        <p:spPr>
          <a:noFill/>
        </p:spPr>
        <p:txBody>
          <a:bodyPr/>
          <a:lstStyle/>
          <a:p>
            <a:fld id="{D99F7E21-1912-4606-BA6E-F8031527B909}" type="slidenum">
              <a:rPr lang="en-US" smtClean="0">
                <a:ea typeface="ＭＳ Ｐゴシック" pitchFamily="34" charset="-128"/>
              </a:rPr>
              <a:pPr/>
              <a:t>22</a:t>
            </a:fld>
            <a:endParaRPr lang="en-US" smtClean="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25956" name="Slide Number Placeholder 3"/>
          <p:cNvSpPr>
            <a:spLocks noGrp="1"/>
          </p:cNvSpPr>
          <p:nvPr>
            <p:ph type="sldNum" sz="quarter" idx="5"/>
          </p:nvPr>
        </p:nvSpPr>
        <p:spPr>
          <a:noFill/>
        </p:spPr>
        <p:txBody>
          <a:bodyPr/>
          <a:lstStyle/>
          <a:p>
            <a:fld id="{20B10BF2-69F8-4143-B190-4C721200F6C6}" type="slidenum">
              <a:rPr lang="en-US" smtClean="0">
                <a:ea typeface="ＭＳ Ｐゴシック" pitchFamily="34" charset="-128"/>
              </a:rPr>
              <a:pPr/>
              <a:t>23</a:t>
            </a:fld>
            <a:endParaRPr lang="en-US" smtClean="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ea typeface="ＭＳ Ｐゴシック" pitchFamily="34" charset="-128"/>
              </a:rPr>
              <a:t>http://www.co2science.org/subject/t/summaries/earlyspringgrowth.php</a:t>
            </a:r>
          </a:p>
          <a:p>
            <a:r>
              <a:rPr lang="en-US" sz="1200" kern="1200" dirty="0" smtClean="0">
                <a:solidFill>
                  <a:schemeClr val="tx1"/>
                </a:solidFill>
                <a:latin typeface="Arial" charset="0"/>
                <a:ea typeface="ＭＳ Ｐゴシック" charset="-128"/>
                <a:cs typeface="ＭＳ Ｐゴシック" charset="-128"/>
              </a:rPr>
              <a:t>Lo and behold, the first 20 ppm accounts for over half of the heating effect to the pre-industrial level of 280 ppm, by which time carbon dioxide is tuckered out as a greenhouse gas. One thing to bear in mind is that the atmospheric concentration of CO2 got down to 180 ppm during the glacial periods of the ice age the Earth is currently in (the Holocene is an interglacial in the ice age that started three million years ago). Plant growth shuts down at 150 ppm, so the Earth was within 30 ppm of disaster. Terrestrial life came close to being wiped out by a lack of CO2 in the atmosphere. If plants were doing climate science instead of us humans, they would have a different opinion about what is a dangerous carbon dioxide level.</a:t>
            </a:r>
            <a:endParaRPr lang="en-US" dirty="0" smtClean="0">
              <a:ea typeface="ＭＳ Ｐゴシック" pitchFamily="34" charset="-128"/>
            </a:endParaRPr>
          </a:p>
          <a:p>
            <a:endParaRPr lang="en-US" dirty="0" smtClean="0">
              <a:ea typeface="ＭＳ Ｐゴシック" pitchFamily="34" charset="-128"/>
            </a:endParaRPr>
          </a:p>
        </p:txBody>
      </p:sp>
      <p:sp>
        <p:nvSpPr>
          <p:cNvPr id="126980" name="Slide Number Placeholder 3"/>
          <p:cNvSpPr>
            <a:spLocks noGrp="1"/>
          </p:cNvSpPr>
          <p:nvPr>
            <p:ph type="sldNum" sz="quarter" idx="5"/>
          </p:nvPr>
        </p:nvSpPr>
        <p:spPr>
          <a:noFill/>
        </p:spPr>
        <p:txBody>
          <a:bodyPr/>
          <a:lstStyle/>
          <a:p>
            <a:fld id="{DE4C7389-9950-4FF0-95CE-C41F0925339F}" type="slidenum">
              <a:rPr lang="en-US" smtClean="0">
                <a:ea typeface="ＭＳ Ｐゴシック" pitchFamily="34" charset="-128"/>
              </a:rPr>
              <a:pPr/>
              <a:t>24</a:t>
            </a:fld>
            <a:endParaRPr lang="en-US" smtClean="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DA0539FE-A96F-43C6-9150-6B2A216B1D59}" type="slidenum">
              <a:rPr lang="en-US" smtClean="0">
                <a:ea typeface="ＭＳ Ｐゴシック" pitchFamily="34" charset="-128"/>
              </a:rPr>
              <a:pPr/>
              <a:t>27</a:t>
            </a:fld>
            <a:endParaRPr lang="en-US" smtClean="0">
              <a:ea typeface="ＭＳ Ｐゴシック" pitchFamily="34" charset="-128"/>
            </a:endParaRPr>
          </a:p>
        </p:txBody>
      </p:sp>
      <p:sp>
        <p:nvSpPr>
          <p:cNvPr id="129027" name="Slide Image Placeholder 1"/>
          <p:cNvSpPr>
            <a:spLocks noGrp="1" noRot="1" noChangeAspect="1" noTextEdit="1"/>
          </p:cNvSpPr>
          <p:nvPr>
            <p:ph type="sldImg"/>
          </p:nvPr>
        </p:nvSpPr>
        <p:spPr>
          <a:ln/>
        </p:spPr>
      </p:sp>
      <p:sp>
        <p:nvSpPr>
          <p:cNvPr id="129028" name="Notes Placeholder 2"/>
          <p:cNvSpPr>
            <a:spLocks noGrp="1"/>
          </p:cNvSpPr>
          <p:nvPr>
            <p:ph type="body" idx="1"/>
          </p:nvPr>
        </p:nvSpPr>
        <p:spPr>
          <a:noFill/>
          <a:ln/>
        </p:spPr>
        <p:txBody>
          <a:bodyPr lIns="91435" tIns="45718" rIns="91435" bIns="45718"/>
          <a:lstStyle/>
          <a:p>
            <a:pPr defTabSz="457200" eaLnBrk="1" hangingPunct="1">
              <a:spcBef>
                <a:spcPct val="0"/>
              </a:spcBef>
            </a:pPr>
            <a:endParaRPr lang="en-US" smtClean="0">
              <a:ea typeface="ＭＳ Ｐゴシック" pitchFamily="34" charset="-128"/>
            </a:endParaRPr>
          </a:p>
        </p:txBody>
      </p:sp>
      <p:sp>
        <p:nvSpPr>
          <p:cNvPr id="12902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457200"/>
            <a:fld id="{48D1FEA5-8317-499D-BB95-31FFFF1A7D3A}" type="slidenum">
              <a:rPr lang="en-US" sz="1200">
                <a:latin typeface="Calibri" pitchFamily="34" charset="0"/>
              </a:rPr>
              <a:pPr algn="r" defTabSz="457200"/>
              <a:t>27</a:t>
            </a:fld>
            <a:endParaRPr lang="en-US" sz="120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pPr>
              <a:lnSpc>
                <a:spcPct val="90000"/>
              </a:lnSpc>
            </a:pPr>
            <a:r>
              <a:rPr lang="en-US" sz="1200" kern="1200" dirty="0" smtClean="0">
                <a:solidFill>
                  <a:schemeClr val="tx1"/>
                </a:solidFill>
                <a:latin typeface="Arial" charset="0"/>
                <a:ea typeface="ＭＳ Ｐゴシック" charset="-128"/>
                <a:cs typeface="ＭＳ Ｐゴシック" charset="-128"/>
              </a:rPr>
              <a:t>Lo and behold, the first 20 ppm accounts for over half of the heating effect to the pre-industrial level of 280 ppm, by which time carbon dioxide is tuckered out as a greenhouse gas. One thing to bear in mind is that the atmospheric concentration of CO2 got down to 180 ppm during the glacial periods of the ice age the Earth is currently in (the Holocene is an interglacial in the ice age that started three million years ago). Plant growth shuts down at 150 ppm, so the Earth was within 30 ppm of disaster. Terrestrial life came close to being wiped out by a lack of CO2 in the atmosphere. If plants were doing climate science instead of us humans, they would have a different opinion about what is a dangerous carbon dioxide level.</a:t>
            </a:r>
            <a:endParaRPr lang="en-US" sz="1100" dirty="0" smtClean="0">
              <a:ea typeface="ＭＳ Ｐゴシック" pitchFamily="34" charset="-128"/>
            </a:endParaRPr>
          </a:p>
        </p:txBody>
      </p:sp>
      <p:sp>
        <p:nvSpPr>
          <p:cNvPr id="131076" name="Slide Number Placeholder 3"/>
          <p:cNvSpPr>
            <a:spLocks noGrp="1"/>
          </p:cNvSpPr>
          <p:nvPr>
            <p:ph type="sldNum" sz="quarter" idx="5"/>
          </p:nvPr>
        </p:nvSpPr>
        <p:spPr>
          <a:noFill/>
        </p:spPr>
        <p:txBody>
          <a:bodyPr/>
          <a:lstStyle/>
          <a:p>
            <a:fld id="{7DDF75EA-D438-4C93-8698-884A01C411E6}" type="slidenum">
              <a:rPr lang="en-US" smtClean="0">
                <a:ea typeface="ＭＳ Ｐゴシック" pitchFamily="34" charset="-128"/>
              </a:rPr>
              <a:pPr/>
              <a:t>30</a:t>
            </a:fld>
            <a:endParaRPr lang="en-US" smtClean="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p:spPr>
        <p:txBody>
          <a:bodyPr/>
          <a:lstStyle/>
          <a:p>
            <a:r>
              <a:rPr lang="en-US" smtClean="0">
                <a:ea typeface="ＭＳ Ｐゴシック" pitchFamily="34" charset="-128"/>
              </a:rPr>
              <a:t>From The Telegraph, November 16, 2008A surreal scientific blunder last week raised a huge question mark about the temperature records that underpin the worldwide alarm over global warming. On Monday, NASA’s Goddard Institute for Space Studies (GISS), which is run by Al Gore’s chief scientific ally, Dr James Hansen, and is one of four bodies responsible for monitoring global temperatures, announced that last month was the hottest October on record….. In the US, the National Oceanic and Atmospheric Administration registered 63 local snowfall records and 115 lowest-ever temperatures for the month, and ranked it as only the 70th-warmest October in 114 years.</a:t>
            </a:r>
          </a:p>
          <a:p>
            <a:endParaRPr lang="en-US" smtClean="0">
              <a:ea typeface="ＭＳ Ｐゴシック" pitchFamily="34" charset="-128"/>
            </a:endParaRPr>
          </a:p>
          <a:p>
            <a:r>
              <a:rPr lang="en-US" smtClean="0">
                <a:ea typeface="ＭＳ Ｐゴシック" pitchFamily="34" charset="-128"/>
              </a:rPr>
              <a:t>So what explained the anomaly? GISS’s computerized temperature maps seemed to show readings across a large part of Russia had been up to 10 degrees higher than normal. But when expert readers of the two leading warming-skeptic blogs, Watts Up With That and Climate Audit, began detailed analysis of the GISS data they made an astonishing discovery. The reason for the freak figures was that scores of temperature records from Russia and elsewhere were not based on October readings at all. Figures from the previous month had simply been carried over and repeated two months running.</a:t>
            </a:r>
          </a:p>
          <a:p>
            <a:endParaRPr lang="en-US" smtClean="0">
              <a:ea typeface="ＭＳ Ｐゴシック" pitchFamily="34" charset="-128"/>
            </a:endParaRPr>
          </a:p>
          <a:p>
            <a:r>
              <a:rPr lang="en-US" smtClean="0">
                <a:ea typeface="ＭＳ Ｐゴシック" pitchFamily="34" charset="-128"/>
              </a:rPr>
              <a:t>The error was so glaring that when it was reported on the two blogs – run by the US meteorologist Anthony Watts and Steve McIntyre, the Canadian computer analyst who won fame for his expert debunking of the notorious “hockey stick” graph – GISS began hastily revising its figures. This only made the confusion worse because, to compensate for the lowered temperatures in Russia, GISS claimed to have discovered a new “hotspot” in the Arctic – in a month when satellite images were showing Arctic sea-ice recovering so fast from its summer melt that three weeks ago it was 30 per cent more extensive than at the same time last year.</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pPr>
              <a:lnSpc>
                <a:spcPct val="80000"/>
              </a:lnSpc>
            </a:pPr>
            <a:r>
              <a:rPr lang="en-US" sz="600" smtClean="0">
                <a:ea typeface="ＭＳ Ｐゴシック" pitchFamily="34" charset="-128"/>
              </a:rPr>
              <a:t>Conclusion</a:t>
            </a:r>
          </a:p>
          <a:p>
            <a:pPr>
              <a:lnSpc>
                <a:spcPct val="80000"/>
              </a:lnSpc>
            </a:pPr>
            <a:r>
              <a:rPr lang="en-US" sz="600" smtClean="0">
                <a:ea typeface="ＭＳ Ｐゴシック" pitchFamily="34" charset="-128"/>
              </a:rPr>
              <a:t>Though correlation does not always imply causation, and absence of correlation does not always imply absence of causation, atmospheric physics would lead us to expect what is in fact deduced from observation: that approximately five-sixths of global temperature anomalies are attributable to variations in outgoing long-wave radiation in the tropics; that these variations owe nothing to anthropogenic “global warming”; and that increases in the concentration of carbon dioxide are comparatively insignificant. This last conclusion is supported, to some extent, by the limitations on the definition and extent of the scientific “consensus” on climate sensitivity to additional greenhouse-gas concentrations (Oreskes, 2004; IPCC 2007).The UN’s fourth assessment report on climate change (IPCC, 2007) confirms that computer modeling predicts the existence of a unique and distinct signature or fingerprint of anthropogenic warming caused by our emissions of greenhouse gases. That signature is the instantly-recognizable tropical, mid-troposphere “hot spot” about 10km above the Earth’s surface. In the “hot spot”, the models predict that the rate of increase in atmospheric temperature, measured in degrees Celsius per decade, will be two or three times greater than at the Earth’s surface. In IPCC (2007), this predicted “hot-spot” signature of anthropogenic greenhouse warming is clearly visible on plots of modeled greenhouse forcing and of all forcings including the dominant greenhouse forcing, but is not visible on plots of solar, volcanic, tropospheric and stratospheric ozone, or sulphate aerosol forcings. The UN’s models accordingly distinguish clearly between greenhouse warming and other climate forcings: at least five separate general-circulation computer models of the climate all predict the existence of the “hot-spot” signature of anthropogenic greenhouse warming in the tropical mid-troposphere. Yet in the plot from the Hadley Centre’s radiosondes, showing actual, observed temperatures in the troposphere, presented in the same altitude-vs.-latitude fashion as the predictions made by the five computer models, the computer models’ repeatedly-predicted “hot-spot” signature of anthropogenic greenhouse warming is entirely absent. Indeed, very nearly all observational data on mid-tropospheric temperature trends over the past half-century show no tropical “hot-spot” at all; and, in the one record that shows it at all, the magnitude of the observed effect is insufficient to justify the UN’s choice of a very high central estimate of climate sensitivity to anthropogenic enhancement of the greenhouse effect. Our own small experiment also fails to demonstrate even the existence of the “hot-spot” fingerprint of anthropogenic warming, still less a magnitude sufficient to justify the IPCC’s high climate sensitivity. These surprising results present a very real difficulty for the conventional “global warming” theory – a difficulty that is not resolved either in CCSP (2006) or in IPCC (2007).Thorne et al. (2007) have attempted to resolve this difficulty by suggesting that the error-bars in the observational datasets are so large that they could in theory encompass the model-predicted “hot-spot”, that the datasets are not designed to identify small temperature trends, and that the outputs are exceptionally sensitive to the choice of limiting dates. However, it is on the basis of the observed data that the models are contrived, and, if the observed data are inadequate for drawing conclusions about whether the characteristic fingerprint of anthropogenic greenhouse warming exists, then a fortiori the outputs from theoretical models founded upon those data will be inadequate, and no conclusion about the magnitude of the temperature response to anthropogenic enhancement of the natural greenhouse effect can be legitimately drawn. The observational and experimental graphs reproduced here contain between them a dozen different observed- temperature datasets, not one of which exhibits the “hot-spot” signature of anthropogenic “greenhouse warming” that is predicted by the computer models upon which the UN so heavily relies. In every one of these datasets, the trend in the troposphere is no greater, and generally smaller, than the trend near the surface. According to Spencer et al. (2007), the tropospheric temperature trend is now 0.05 ± 0.07 degrees Celsius per decade. Therefore, the contribution of the anthropogenic enhancement of the greenhouse effect to surface warming is somewhere between -0.02 and 0.12 degrees Celsius per decade, with a central estimate of 0.5 degrees Celsius, or approximately one- sixth of the UN’s central estimate of 3 degrees Celsius for a doubling of atmospheric carbon dioxide concentration. This result is broadly consistent with that of Schwartz (2007), who supports the conclusions of Lindzen (2006), calculating by entirely different methods that the temperature increase to be expected from a doubling of atmospheric carbon dioxide concentration will be one-half to one-third of the UN’s central estimate. Can the discrepancy between prediction and observation be explained, as the CCSP suggests, by uncertainties in the observed data? The very close correlation between anomalies in tropical outgoing long-wave radiation and anomalies in global lower-troposphere temperatures, taken with the near-total absence of correlation between monotonic increases in CO2 concentration and chaotic temperature anomalies, suggests that it is the computer models, not real-world observations that are likely to be at fault. Ultimately this question can only be resolved by collecting further data: but the CCSP’s predisposition in favor of theoretical modeling and against the results of direct observation is commonplace among official climate-science bodies. Or does the discrepancy arise because the predictions are carried through to equilibrium climate response, while the observations are perforce carried only to a transient response? Professor Lindzen comments that this failure of observation to match prediction cannot be so easily explained, since the transient response would be likely to exceed the equilibrium response. He concludes that no more than about a third of the observed trend at the surface is likely to be due to greenhouse warming, and adds: “This is about as close as one ever gets to proof in climate physics.” On this analysis, “global warming” is unlikely to be dangerous and extremely unlikely to be catastrophic.</a:t>
            </a:r>
          </a:p>
        </p:txBody>
      </p:sp>
      <p:sp>
        <p:nvSpPr>
          <p:cNvPr id="136196" name="Slide Number Placeholder 3"/>
          <p:cNvSpPr>
            <a:spLocks noGrp="1"/>
          </p:cNvSpPr>
          <p:nvPr>
            <p:ph type="sldNum" sz="quarter" idx="5"/>
          </p:nvPr>
        </p:nvSpPr>
        <p:spPr>
          <a:noFill/>
        </p:spPr>
        <p:txBody>
          <a:bodyPr/>
          <a:lstStyle/>
          <a:p>
            <a:fld id="{252EB32A-FBDA-459E-95B2-394FE2881228}" type="slidenum">
              <a:rPr lang="en-US" smtClean="0">
                <a:ea typeface="ＭＳ Ｐゴシック" pitchFamily="34" charset="-128"/>
              </a:rPr>
              <a:pPr/>
              <a:t>36</a:t>
            </a:fld>
            <a:endParaRPr lang="en-US" smtClean="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r>
              <a:rPr lang="en-US" smtClean="0">
                <a:ea typeface="ＭＳ Ｐゴシック" pitchFamily="34" charset="-128"/>
              </a:rPr>
              <a:t>Use all measurements, not just the Mauna Loa one, located 32 miles downwind of Kilauea, one of two currently erupting volcanoes in the US.</a:t>
            </a:r>
          </a:p>
          <a:p>
            <a:r>
              <a:rPr lang="en-US" smtClean="0">
                <a:ea typeface="ＭＳ Ｐゴシック" pitchFamily="34" charset="-128"/>
              </a:rPr>
              <a:t>Lets predict, based on extrapolating real data, something engineers do all the time.  It has to be done carefully, since it must have a basis in science and all the data must be looked at to see if a confident extrapolation can be supported.</a:t>
            </a:r>
          </a:p>
          <a:p>
            <a:r>
              <a:rPr lang="en-US" smtClean="0">
                <a:ea typeface="ＭＳ Ｐゴシック" pitchFamily="34" charset="-128"/>
              </a:rPr>
              <a:t>Most data sets cannot be extrapolated, due to random scatter, chaotic behavior and unknown effects.  ALL climate models failed to predict the last decade cooling.  </a:t>
            </a:r>
          </a:p>
          <a:p>
            <a:r>
              <a:rPr lang="en-US" smtClean="0">
                <a:ea typeface="ＭＳ Ｐゴシック" pitchFamily="34" charset="-128"/>
              </a:rPr>
              <a:t>Conclude that direct measurement of CO2 the last 30 to 50 years with modern lab equipment is the ONLY thing that can be confidently sloped into the future.   Also, very important, we can make a case that the increase is tied to human emissions.  That lets us predict the future of CO2 content in the atmosphere, based on an assumption that human emissions will continue while we are still using fossil fuels for our energy.</a:t>
            </a:r>
          </a:p>
          <a:p>
            <a:endParaRPr lang="en-US" smtClean="0">
              <a:ea typeface="ＭＳ Ｐゴシック" pitchFamily="34" charset="-128"/>
            </a:endParaRPr>
          </a:p>
        </p:txBody>
      </p:sp>
      <p:sp>
        <p:nvSpPr>
          <p:cNvPr id="138244" name="Slide Number Placeholder 3"/>
          <p:cNvSpPr>
            <a:spLocks noGrp="1"/>
          </p:cNvSpPr>
          <p:nvPr>
            <p:ph type="sldNum" sz="quarter" idx="5"/>
          </p:nvPr>
        </p:nvSpPr>
        <p:spPr>
          <a:noFill/>
        </p:spPr>
        <p:txBody>
          <a:bodyPr/>
          <a:lstStyle/>
          <a:p>
            <a:fld id="{39AC780A-AC47-49BB-9127-54952EBB7A39}" type="slidenum">
              <a:rPr lang="en-US" smtClean="0">
                <a:ea typeface="ＭＳ Ｐゴシック" pitchFamily="34" charset="-128"/>
              </a:rPr>
              <a:pPr/>
              <a:t>38</a:t>
            </a:fld>
            <a:endParaRPr lang="en-US" smtClean="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39268" name="Slide Number Placeholder 3"/>
          <p:cNvSpPr>
            <a:spLocks noGrp="1"/>
          </p:cNvSpPr>
          <p:nvPr>
            <p:ph type="sldNum" sz="quarter" idx="5"/>
          </p:nvPr>
        </p:nvSpPr>
        <p:spPr>
          <a:noFill/>
        </p:spPr>
        <p:txBody>
          <a:bodyPr/>
          <a:lstStyle/>
          <a:p>
            <a:fld id="{61CA95B2-FAB9-414A-AED6-3DF373013CC6}" type="slidenum">
              <a:rPr lang="en-US" smtClean="0">
                <a:ea typeface="ＭＳ Ｐゴシック" pitchFamily="34" charset="-128"/>
              </a:rPr>
              <a:pPr/>
              <a:t>39</a:t>
            </a:fld>
            <a:endParaRPr lang="en-US" smtClean="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pPr>
              <a:lnSpc>
                <a:spcPct val="90000"/>
              </a:lnSpc>
            </a:pPr>
            <a:r>
              <a:rPr lang="en-US" smtClean="0">
                <a:ea typeface="ＭＳ Ｐゴシック" pitchFamily="34" charset="-128"/>
              </a:rPr>
              <a:t>This chart is presented to INFORM, not to SCARE.  The dashed blue line extrapolates the accurate CO2 direct measurements.  Two more centuries just like the last, will not be catastrophic, but we do not have enough fossil fuels to continue the last 50 years of emissions.</a:t>
            </a:r>
          </a:p>
          <a:p>
            <a:pPr>
              <a:lnSpc>
                <a:spcPct val="90000"/>
              </a:lnSpc>
            </a:pPr>
            <a:r>
              <a:rPr lang="en-US" smtClean="0">
                <a:ea typeface="ＭＳ Ｐゴシック" pitchFamily="34" charset="-128"/>
              </a:rPr>
              <a:t>However, do note that we cannot use high CO2 levels to warm the planet beyond tiny levels, as we will see later.  It cannot be used to eliminate the next ice age (our biggest threat, after Asteroid hits and Yellowstone blowing up).</a:t>
            </a:r>
          </a:p>
          <a:p>
            <a:pPr>
              <a:lnSpc>
                <a:spcPct val="90000"/>
              </a:lnSpc>
            </a:pPr>
            <a:r>
              <a:rPr lang="en-US" smtClean="0">
                <a:ea typeface="ＭＳ Ｐゴシック" pitchFamily="34" charset="-128"/>
              </a:rPr>
              <a:t>What is an “optimum” level of CO2 in the atmosphere? No one knows, but it is likely several times the current concentration, an amount that would occur in 800 to 1200 years </a:t>
            </a:r>
            <a:r>
              <a:rPr lang="en-US" b="1" smtClean="0">
                <a:ea typeface="ＭＳ Ｐゴシック" pitchFamily="34" charset="-128"/>
              </a:rPr>
              <a:t>if </a:t>
            </a:r>
            <a:r>
              <a:rPr lang="en-US" smtClean="0">
                <a:ea typeface="ＭＳ Ｐゴシック" pitchFamily="34" charset="-128"/>
              </a:rPr>
              <a:t>the current rate of increase were to continue.  However, CO2 will drop after the planet’s temperature drops in its historical cycle of cyclic ice ages.</a:t>
            </a:r>
          </a:p>
          <a:p>
            <a:pPr>
              <a:lnSpc>
                <a:spcPct val="90000"/>
              </a:lnSpc>
            </a:pPr>
            <a:r>
              <a:rPr lang="en-US" smtClean="0">
                <a:ea typeface="ＭＳ Ｐゴシック" pitchFamily="34" charset="-128"/>
              </a:rPr>
              <a:t>Oil will naturally get expensive due to its rarity- a natural rarity creates the best research for alternatives without destroying economies (compared to Governments artificially making it expensive).  Thus, is it not better to use fossil fuels EARLIER???</a:t>
            </a:r>
          </a:p>
        </p:txBody>
      </p:sp>
      <p:sp>
        <p:nvSpPr>
          <p:cNvPr id="141316" name="Slide Number Placeholder 3"/>
          <p:cNvSpPr>
            <a:spLocks noGrp="1"/>
          </p:cNvSpPr>
          <p:nvPr>
            <p:ph type="sldNum" sz="quarter" idx="5"/>
          </p:nvPr>
        </p:nvSpPr>
        <p:spPr>
          <a:noFill/>
        </p:spPr>
        <p:txBody>
          <a:bodyPr/>
          <a:lstStyle/>
          <a:p>
            <a:fld id="{08CB04EB-8AD9-438C-868E-BC9F0FBFAD8B}" type="slidenum">
              <a:rPr lang="en-US" smtClean="0">
                <a:ea typeface="ＭＳ Ｐゴシック" pitchFamily="34" charset="-128"/>
              </a:rPr>
              <a:pPr/>
              <a:t>41</a:t>
            </a:fld>
            <a:endParaRPr lang="en-US"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7EF2ED7C-D53F-4E9D-A0D5-6CC029D3E0CE}" type="slidenum">
              <a:rPr lang="en-US" smtClean="0">
                <a:ea typeface="ＭＳ Ｐゴシック" pitchFamily="34" charset="-128"/>
              </a:rPr>
              <a:pPr/>
              <a:t>45</a:t>
            </a:fld>
            <a:endParaRPr lang="en-US" smtClean="0">
              <a:ea typeface="ＭＳ Ｐゴシック" pitchFamily="34" charset="-128"/>
            </a:endParaRPr>
          </a:p>
        </p:txBody>
      </p:sp>
      <p:sp>
        <p:nvSpPr>
          <p:cNvPr id="143363" name="Slide Image Placeholder 1"/>
          <p:cNvSpPr>
            <a:spLocks noGrp="1" noRot="1" noChangeAspect="1" noTextEdit="1"/>
          </p:cNvSpPr>
          <p:nvPr>
            <p:ph type="sldImg"/>
          </p:nvPr>
        </p:nvSpPr>
        <p:spPr>
          <a:ln/>
        </p:spPr>
      </p:sp>
      <p:sp>
        <p:nvSpPr>
          <p:cNvPr id="143364" name="Notes Placeholder 2"/>
          <p:cNvSpPr>
            <a:spLocks noGrp="1"/>
          </p:cNvSpPr>
          <p:nvPr>
            <p:ph type="body" idx="1"/>
          </p:nvPr>
        </p:nvSpPr>
        <p:spPr>
          <a:noFill/>
          <a:ln/>
        </p:spPr>
        <p:txBody>
          <a:bodyPr lIns="91435" tIns="45718" rIns="91435" bIns="45718"/>
          <a:lstStyle/>
          <a:p>
            <a:pPr defTabSz="457200" eaLnBrk="1" hangingPunct="1">
              <a:spcBef>
                <a:spcPct val="0"/>
              </a:spcBef>
            </a:pPr>
            <a:r>
              <a:rPr lang="en-US" smtClean="0">
                <a:ea typeface="ＭＳ Ｐゴシック" pitchFamily="34" charset="-128"/>
              </a:rPr>
              <a:t>This is probably the most important slide of the whole pitch.</a:t>
            </a:r>
          </a:p>
          <a:p>
            <a:pPr defTabSz="457200" eaLnBrk="1" hangingPunct="1">
              <a:spcBef>
                <a:spcPct val="0"/>
              </a:spcBef>
            </a:pPr>
            <a:r>
              <a:rPr lang="en-US" smtClean="0">
                <a:ea typeface="ＭＳ Ｐゴシック" pitchFamily="34" charset="-128"/>
              </a:rPr>
              <a:t>Other effects are much stronger than Human Carbon emissions’ effect on GHG; And these effects are stable “control thermostats”, not “tipping points”.  They are too chaotic to model.</a:t>
            </a:r>
          </a:p>
          <a:p>
            <a:pPr defTabSz="457200" eaLnBrk="1" hangingPunct="1">
              <a:spcBef>
                <a:spcPct val="0"/>
              </a:spcBef>
            </a:pPr>
            <a:r>
              <a:rPr lang="en-US" smtClean="0">
                <a:ea typeface="ＭＳ Ｐゴシック" pitchFamily="34" charset="-128"/>
              </a:rPr>
              <a:t>These effects will easily control global temperatures until we drop toward an ice age, in spite of us adding huge amounts of Plant Food to the atmosphere.  This is why </a:t>
            </a:r>
            <a:r>
              <a:rPr lang="en-US" b="1" smtClean="0">
                <a:ea typeface="ＭＳ Ｐゴシック" pitchFamily="34" charset="-128"/>
              </a:rPr>
              <a:t>most </a:t>
            </a:r>
            <a:r>
              <a:rPr lang="en-US" smtClean="0">
                <a:ea typeface="ＭＳ Ｐゴシック" pitchFamily="34" charset="-128"/>
              </a:rPr>
              <a:t>scientists now do </a:t>
            </a:r>
            <a:r>
              <a:rPr lang="en-US" b="1" smtClean="0">
                <a:ea typeface="ＭＳ Ｐゴシック" pitchFamily="34" charset="-128"/>
              </a:rPr>
              <a:t>not </a:t>
            </a:r>
            <a:r>
              <a:rPr lang="en-US" smtClean="0">
                <a:ea typeface="ＭＳ Ｐゴシック" pitchFamily="34" charset="-128"/>
              </a:rPr>
              <a:t>think our emissions will cause a climate catastrophe (recent pronouncements from Russia, Czechoslovakia, India, China, Australia and many other countries.</a:t>
            </a:r>
          </a:p>
          <a:p>
            <a:pPr defTabSz="457200" eaLnBrk="1" hangingPunct="1"/>
            <a:r>
              <a:rPr lang="en-US" smtClean="0">
                <a:ea typeface="ＭＳ Ｐゴシック" pitchFamily="34" charset="-128"/>
              </a:rPr>
              <a:t>Why then the continuing focus on human-caused greenhouse gas?  It is the only one that can be modeled to show a reliable affect on global temperatures, short and long term (abet in the </a:t>
            </a:r>
            <a:r>
              <a:rPr lang="en-US" b="1" smtClean="0">
                <a:ea typeface="ＭＳ Ｐゴシック" pitchFamily="34" charset="-128"/>
              </a:rPr>
              <a:t>absence</a:t>
            </a:r>
            <a:r>
              <a:rPr lang="en-US" smtClean="0">
                <a:ea typeface="ＭＳ Ｐゴシック" pitchFamily="34" charset="-128"/>
              </a:rPr>
              <a:t> of other effects, of course, i.e. assuming there are no other effects).  It is not cause for alarm, but it is the only man-caused effect that can be supported by scientific calculation.</a:t>
            </a:r>
          </a:p>
        </p:txBody>
      </p:sp>
      <p:sp>
        <p:nvSpPr>
          <p:cNvPr id="14336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457200"/>
            <a:fld id="{F4A75A16-8D3A-47CC-922C-B393A9510C60}" type="slidenum">
              <a:rPr lang="en-US" sz="1200">
                <a:latin typeface="Calibri" pitchFamily="34" charset="0"/>
              </a:rPr>
              <a:pPr algn="r" defTabSz="457200"/>
              <a:t>45</a:t>
            </a:fld>
            <a:endParaRPr lang="en-US" sz="1200">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p:spPr>
        <p:txBody>
          <a:bodyPr/>
          <a:lstStyle/>
          <a:p>
            <a:r>
              <a:rPr lang="en-US" smtClean="0">
                <a:ea typeface="ＭＳ Ｐゴシック" pitchFamily="34" charset="-128"/>
              </a:rPr>
              <a:t>Humans are less than 1 millionth of the earth’s biomass.</a:t>
            </a:r>
          </a:p>
          <a:p>
            <a:r>
              <a:rPr lang="en-US" smtClean="0">
                <a:ea typeface="ＭＳ Ｐゴシック" pitchFamily="34" charset="-128"/>
              </a:rPr>
              <a:t>Termites produce more CO2 than humans.  Farm animals produce more GHG than all the vehicles on the road.</a:t>
            </a:r>
          </a:p>
          <a:p>
            <a:r>
              <a:rPr lang="en-US" smtClean="0">
                <a:ea typeface="ＭＳ Ｐゴシック" pitchFamily="34" charset="-128"/>
              </a:rPr>
              <a:t>Ants outweigh us by a factor of 100, and we do not really know what they are up to…….</a:t>
            </a:r>
          </a:p>
          <a:p>
            <a:r>
              <a:rPr lang="en-US" smtClean="0">
                <a:ea typeface="ＭＳ Ｐゴシック" pitchFamily="34" charset="-128"/>
              </a:rPr>
              <a:t>How, can this minuscule mass possibly be responsible to fry, or otherwise destroy the earth?  It makes no logical sense.  That is why I recently got interested in looking at the data and seeing what assumptions were being made.</a:t>
            </a:r>
          </a:p>
          <a:p>
            <a:r>
              <a:rPr lang="en-US" smtClean="0">
                <a:ea typeface="ＭＳ Ｐゴシック" pitchFamily="34" charset="-128"/>
              </a:rPr>
              <a:t>I found that no conclusion on human GHG-blame could be made if one honestly considers the other causes. This is supported by the observation that the climate likely has always had at least today’s temperature swings, in the absence of any significant human activity.  Also, the GHG warming effect is primarily driven by water vapor, not by CO2, and the human emissions’ portion of atmospheric CO2 is tiny.</a:t>
            </a:r>
          </a:p>
          <a:p>
            <a:endParaRPr lang="en-US" smtClean="0">
              <a:ea typeface="ＭＳ Ｐゴシック" pitchFamily="34" charset="-128"/>
            </a:endParaRPr>
          </a:p>
        </p:txBody>
      </p:sp>
      <p:sp>
        <p:nvSpPr>
          <p:cNvPr id="146436" name="Slide Number Placeholder 3"/>
          <p:cNvSpPr>
            <a:spLocks noGrp="1"/>
          </p:cNvSpPr>
          <p:nvPr>
            <p:ph type="sldNum" sz="quarter" idx="5"/>
          </p:nvPr>
        </p:nvSpPr>
        <p:spPr>
          <a:noFill/>
        </p:spPr>
        <p:txBody>
          <a:bodyPr/>
          <a:lstStyle/>
          <a:p>
            <a:fld id="{8FE26817-7B6D-4C2E-BC19-C9055CCE1191}" type="slidenum">
              <a:rPr lang="en-US" smtClean="0">
                <a:ea typeface="ＭＳ Ｐゴシック" pitchFamily="34" charset="-128"/>
              </a:rPr>
              <a:pPr/>
              <a:t>48</a:t>
            </a:fld>
            <a:endParaRPr lang="en-US" smtClean="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r>
              <a:rPr lang="en-US" smtClean="0">
                <a:ea typeface="ＭＳ Ｐゴシック" pitchFamily="34" charset="-128"/>
              </a:rPr>
              <a:t>Note that the temp of the last 1000 years is not unusual at all among the last 10k yr.  The co2 is unusual for the recent 10kyr, but the fact that it did not trigger unusual warming indicates that the GHG theory is invalid and the argument that a “tipping point” could happen if CO2 got much higher is proved wrong.  If not the tipping point would have happened most times in our more distant past.</a:t>
            </a:r>
          </a:p>
        </p:txBody>
      </p:sp>
      <p:sp>
        <p:nvSpPr>
          <p:cNvPr id="148484" name="Slide Number Placeholder 3"/>
          <p:cNvSpPr>
            <a:spLocks noGrp="1"/>
          </p:cNvSpPr>
          <p:nvPr>
            <p:ph type="sldNum" sz="quarter" idx="5"/>
          </p:nvPr>
        </p:nvSpPr>
        <p:spPr>
          <a:noFill/>
        </p:spPr>
        <p:txBody>
          <a:bodyPr/>
          <a:lstStyle/>
          <a:p>
            <a:fld id="{10EC79BA-A80D-49F8-BB7F-022A94E2AC9A}" type="slidenum">
              <a:rPr lang="en-US" smtClean="0">
                <a:ea typeface="ＭＳ Ｐゴシック" pitchFamily="34" charset="-128"/>
              </a:rPr>
              <a:pPr/>
              <a:t>51</a:t>
            </a:fld>
            <a:endParaRPr lang="en-US" smtClean="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r>
              <a:rPr lang="en-US" smtClean="0">
                <a:ea typeface="ＭＳ Ｐゴシック" pitchFamily="34" charset="-128"/>
              </a:rPr>
              <a:t>Soviets paid the most money to buy oil to the coldest outposts.  Once that policy fell with the Soviet gov’mt, the temps went up.  The closure of sites vs.. global temps.  Russian scientists now publicly say that the GW data is useless.</a:t>
            </a:r>
          </a:p>
        </p:txBody>
      </p:sp>
      <p:sp>
        <p:nvSpPr>
          <p:cNvPr id="150532" name="Slide Number Placeholder 3"/>
          <p:cNvSpPr>
            <a:spLocks noGrp="1"/>
          </p:cNvSpPr>
          <p:nvPr>
            <p:ph type="sldNum" sz="quarter" idx="5"/>
          </p:nvPr>
        </p:nvSpPr>
        <p:spPr>
          <a:noFill/>
        </p:spPr>
        <p:txBody>
          <a:bodyPr/>
          <a:lstStyle/>
          <a:p>
            <a:fld id="{4311B4DD-60E2-4453-B31F-0C37C7AE7830}" type="slidenum">
              <a:rPr lang="en-US" smtClean="0">
                <a:ea typeface="ＭＳ Ｐゴシック" pitchFamily="34" charset="-128"/>
              </a:rPr>
              <a:pPr/>
              <a:t>52</a:t>
            </a:fld>
            <a:endParaRPr lang="en-US" smtClean="0">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A859D7B-AB4B-4142-918F-D40DC78EAD1B}" type="slidenum">
              <a:rPr lang="en-US" sz="1200"/>
              <a:pPr algn="r"/>
              <a:t>6</a:t>
            </a:fld>
            <a:endParaRPr lang="en-US" sz="1200"/>
          </a:p>
        </p:txBody>
      </p:sp>
      <p:sp>
        <p:nvSpPr>
          <p:cNvPr id="104451" name="Slide Image Placeholder 1"/>
          <p:cNvSpPr>
            <a:spLocks noGrp="1" noRot="1" noChangeAspect="1" noTextEdit="1"/>
          </p:cNvSpPr>
          <p:nvPr>
            <p:ph type="sldImg"/>
          </p:nvPr>
        </p:nvSpPr>
        <p:spPr>
          <a:ln/>
        </p:spPr>
      </p:sp>
      <p:sp>
        <p:nvSpPr>
          <p:cNvPr id="104452" name="Notes Placeholder 2"/>
          <p:cNvSpPr>
            <a:spLocks noGrp="1"/>
          </p:cNvSpPr>
          <p:nvPr>
            <p:ph type="body" idx="1"/>
          </p:nvPr>
        </p:nvSpPr>
        <p:spPr>
          <a:noFill/>
          <a:ln/>
        </p:spPr>
        <p:txBody>
          <a:bodyPr lIns="91435" tIns="45718" rIns="91435" bIns="45718"/>
          <a:lstStyle/>
          <a:p>
            <a:pPr eaLnBrk="1" hangingPunct="1"/>
            <a:r>
              <a:rPr lang="en-US" smtClean="0">
                <a:ea typeface="ＭＳ Ｐゴシック" pitchFamily="34" charset="-128"/>
              </a:rPr>
              <a:t>Engineering decisions and conclusions have real consequences; in my work they can cause bankruptcies, as well as kill pilots and passengers. Thus, engineers' focus must be precise, conservative and as confident as possible.  Scientists however are allowed to stick their neck out with far-out theories, and in many cases theories that cannot be proven.  When they are shown to be wrong they can and do just move on to another theory without consequences, even from their peers. My lifetime work from childhood to the present has been focused on aircraft/spacecraft design and development, with flight-testing being my career specialty.  Thus, I have always been challenged to determine the accuracy and meaning of a large amount of disparate data and have often been required to apply those interpretations to development of a product that absolutely must be safe and robust.</a:t>
            </a:r>
          </a:p>
          <a:p>
            <a:pPr eaLnBrk="1" hangingPunct="1">
              <a:spcBef>
                <a:spcPct val="0"/>
              </a:spcBef>
            </a:pPr>
            <a:r>
              <a:rPr lang="en-US" smtClean="0">
                <a:ea typeface="ＭＳ Ｐゴシック" pitchFamily="34" charset="-128"/>
              </a:rPr>
              <a:t>Why did I study?  An observation that there is something seriously wrong with this picture.  When I graduated from College few were willing to take the many job offers in the Los Angeles area due to smog -  it literally hurt your eyes to be outside much of the time.  Now it is very clean, with 4 to 5 times the cars. Technology solved that horrific problem; could we really be facing a legitimate crisis now??</a:t>
            </a:r>
          </a:p>
          <a:p>
            <a:pPr eaLnBrk="1" hangingPunct="1">
              <a:spcBef>
                <a:spcPct val="0"/>
              </a:spcBef>
            </a:pPr>
            <a:r>
              <a:rPr lang="en-US" smtClean="0">
                <a:ea typeface="ＭＳ Ｐゴシック" pitchFamily="34" charset="-128"/>
              </a:rPr>
              <a:t>My interest is because I found the real picture is opposite of what you see on the Media. I found enormous fraud in how the data was being presented and have spent several years studying the issue.  This  presentation summarizes what I have found.</a:t>
            </a:r>
          </a:p>
          <a:p>
            <a:pPr eaLnBrk="1" hangingPunct="1">
              <a:spcBef>
                <a:spcPct val="0"/>
              </a:spcBef>
            </a:pPr>
            <a:r>
              <a:rPr lang="en-US" smtClean="0">
                <a:ea typeface="ＭＳ Ｐゴシック" pitchFamily="34" charset="-128"/>
              </a:rPr>
              <a:t>My study is NOT as a climatologist, but from a completely different perspective in which I </a:t>
            </a:r>
            <a:r>
              <a:rPr lang="en-US" b="1" smtClean="0">
                <a:ea typeface="ＭＳ Ｐゴシック" pitchFamily="34" charset="-128"/>
              </a:rPr>
              <a:t>am </a:t>
            </a:r>
            <a:r>
              <a:rPr lang="en-US" smtClean="0">
                <a:ea typeface="ＭＳ Ｐゴシック" pitchFamily="34" charset="-128"/>
              </a:rPr>
              <a:t>an expert.</a:t>
            </a:r>
          </a:p>
          <a:p>
            <a:pPr eaLnBrk="1" hangingPunct="1">
              <a:spcBef>
                <a:spcPct val="0"/>
              </a:spcBef>
            </a:pPr>
            <a:r>
              <a:rPr lang="en-US" smtClean="0">
                <a:ea typeface="ＭＳ Ｐゴシック" pitchFamily="34" charset="-128"/>
              </a:rPr>
              <a:t>Complex data from disparate sources can be processed and presented in very different ways, and to “prove” many different theories.</a:t>
            </a:r>
          </a:p>
          <a:p>
            <a:pPr eaLnBrk="1" hangingPunct="1">
              <a:spcBef>
                <a:spcPct val="0"/>
              </a:spcBef>
            </a:pPr>
            <a:r>
              <a:rPr lang="en-US" smtClean="0">
                <a:ea typeface="ＭＳ Ｐゴシック" pitchFamily="34" charset="-128"/>
              </a:rPr>
              <a:t>For decades, as a professional experimental test engineer, I have analyzed experimental data and watched others massage and present data.  I became a cynic; My conclusion - “if someone is aggressively selling a technical product with merits dependent on complex experimental data, he is likely lying”.  That is true whether the product is an airplane or a Carbon Credit.</a:t>
            </a:r>
          </a:p>
        </p:txBody>
      </p:sp>
      <p:sp>
        <p:nvSpPr>
          <p:cNvPr id="10445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457200"/>
            <a:fld id="{9E7E7B96-5521-495E-B2B7-5BF59DC287E6}" type="slidenum">
              <a:rPr lang="en-US" sz="1200">
                <a:latin typeface="Calibri" pitchFamily="34" charset="0"/>
              </a:rPr>
              <a:pPr algn="r" defTabSz="457200"/>
              <a:t>6</a:t>
            </a:fld>
            <a:endParaRPr lang="en-US" sz="1200">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r>
              <a:rPr lang="en-US" smtClean="0">
                <a:ea typeface="ＭＳ Ｐゴシック" pitchFamily="34" charset="-128"/>
              </a:rPr>
              <a:t>Surface temp fraud.pdf</a:t>
            </a:r>
          </a:p>
          <a:p>
            <a:r>
              <a:rPr lang="en-US" smtClean="0">
                <a:ea typeface="ＭＳ Ｐゴシック" pitchFamily="34" charset="-128"/>
              </a:rPr>
              <a:t>In a volunteer survey project, Anthony Watts and his more than 650 volunteers www.surfacestations.org found that over 900 of the first 1067 stations surveyed in the 1221 station US climate network did not come close to meeting the specifications. Only about 3% met the ideal specification for sites. They found stations located next to the exhaust fans of air conditioning units, surrounded by asphalt parking lots and roads, on blistering-hot rooftops, and near sidewalks and buildings that absorb and radiate heat. They found 68 stations located at wastewater treatment plants, where the process of waste digestion causes temperatures to be higher than in surrounding areas. In fact, they found that 90 percent of the stations fail to meet the National Weather Service’s own siting requirements that stations must be 30 meters (about 100 feet) or more away from an artificial heating or reflecting source.</a:t>
            </a:r>
          </a:p>
          <a:p>
            <a:endParaRPr lang="en-US" smtClean="0">
              <a:ea typeface="ＭＳ Ｐゴシック" pitchFamily="34" charset="-128"/>
            </a:endParaRPr>
          </a:p>
          <a:p>
            <a:r>
              <a:rPr lang="en-US" smtClean="0">
                <a:ea typeface="ＭＳ Ｐゴシック" pitchFamily="34" charset="-128"/>
              </a:rPr>
              <a:t>The net warming in the urban heat-island adjusted GISS US dataset from the peak around 1930 to the peak near 2000 was a meager 0.15 C°. It may be assumed the same would be true for the world if we could make a similar needed urban heat-island adjustment.39 http://climateaudit.org/2009/06/29/the-talking-points-memo/.42GISS Adjusted US Temperatures Even before the version 2, Balling and Idso (2002)40 found that the adjustments being made to the raw USHCN temperature data were "producing a statistically significant, but spurious, warming trend" that "approximates the widely-publicized 0.50°C increase in global temperatures over the past century." There was actually a linear trend of progressive cooling of older dates between 1930 and 1995."It would thus appear that in this particular case of "data-doctoring," the cure was much worse than the disease. And it likely still is! In fact, it would appear that the cure may actually </a:t>
            </a:r>
            <a:r>
              <a:rPr lang="en-US" b="1" smtClean="0">
                <a:ea typeface="ＭＳ Ｐゴシック" pitchFamily="34" charset="-128"/>
              </a:rPr>
              <a:t>be the disease.”</a:t>
            </a:r>
          </a:p>
          <a:p>
            <a:endParaRPr lang="en-US" smtClean="0">
              <a:ea typeface="ＭＳ Ｐゴシック" pitchFamily="34" charset="-128"/>
            </a:endParaRPr>
          </a:p>
          <a:p>
            <a:r>
              <a:rPr lang="en-US" smtClean="0">
                <a:ea typeface="ＭＳ Ｐゴシック" pitchFamily="34" charset="-128"/>
              </a:rPr>
              <a:t>ADJUSTMENTS AND NON-ADJUSTMENTS FURTHER CONTAMINATE DATA Ronald Coase, Nobel Laureate in economics for 1991, once said: “If we torture the data long enough, it will confess. ”there was a period of global warming from 1979 to 1998 owing to the natural cycles of the oceans and sun, which had produced a similar warming from around 1910 to 1940. Similarly there was a cooling period from the 1940s to the late 1970s owing to changes in the oceans and solar activity. I will be the first to admit that man does have some climate effect, but the effect is largely localized. As we will show, half or more of the reported warming since 1900 is attributable to land use changes and urbanization. In addition to the slow degradation of the observing system, there has been a coordinated effort to manipulate instrumental data. This manipulation has produced an exaggerated warming that is blamed on man’s influence. We do not deny24 http://strata-sphere.com/blog/wp-content/uploads/hadcrut3_gmr_defra_report_200503.pdf.In addition to the slow degradation of the observing system, there has been a coordinated effort to manipulate instrumental data. This manipulation has produced an exaggerated warming that is blamed on man’s influence. 24The Climategate whistleblower proved what those of us dealing with data for decades already knew. The data were not merely degrading in quantity and quality: they were being manipulated. The IPCC and the scientists supporting it have worked to remove the pesky data. The Climategate whistleblower proved what those of us dealing with data for decades already knew. The data were not merely degrading in quantity and quality: they were being manipulated. Medieval Warm Period, the Little Ice Age, and the period emailer Tom Wigley referred to as the “warm 1940s blip.” They have also worked to pump up the recent warm cycle that ended in 2001. And inexplicably, adjustments cooled many locations in the early record, which augmented the apparent trend. Ian “Harry” Harris, a programmer at the Climate Research Unit, kept extensive notes of the defects he had found in the data and computer programs that the CRU uses in the compilation of its global mean surface temperature anomaly dataset. These notes, some 15,000 lines in length, were stored in the text file labeled “Harry_Read_Me.txt”, which was among the data released by the whistleblower with the Climategate emails. This is just one of his comments –“[The] hopeless state of their (CRU) database. No uniform data integrity, it’s just a catalogue of issues that continues to grow as they’re found...I am very sorry to report that the rest of the databases seem to be in nearly as poor a state as Australia was. There are hundreds if not thousands of pairs of dummy stations, one with no WMO and one with, usually overlapping and with the same station name and very similar coordinates. I know it could be old and new stations, but why such large overlaps if that’s the case? Aarrggghhh! There truly is no end in sight. “This whole project is SUCH A MESS. No wonder I needed therapy!!“I am seriously close to giving up, again. The history of this is so complex that I can’t get far enough into it before by head hurts and I have to stop. Each parameter has a tortuous history of manual and semi-automated interventions that I simply cannot just go back to early versions and run the update prog. I could be throwing away all kinds of corrections - to lat/lons, to WMOs (yes!), and more. So what the hell can I do about all these duplicate stations?</a:t>
            </a:r>
          </a:p>
        </p:txBody>
      </p:sp>
      <p:sp>
        <p:nvSpPr>
          <p:cNvPr id="152580" name="Slide Number Placeholder 3"/>
          <p:cNvSpPr>
            <a:spLocks noGrp="1"/>
          </p:cNvSpPr>
          <p:nvPr>
            <p:ph type="sldNum" sz="quarter" idx="5"/>
          </p:nvPr>
        </p:nvSpPr>
        <p:spPr>
          <a:noFill/>
        </p:spPr>
        <p:txBody>
          <a:bodyPr/>
          <a:lstStyle/>
          <a:p>
            <a:fld id="{DDF7B9B2-4D77-4540-9E32-EBFEBEFD5196}" type="slidenum">
              <a:rPr lang="en-US" smtClean="0">
                <a:ea typeface="ＭＳ Ｐゴシック" pitchFamily="34" charset="-128"/>
              </a:rPr>
              <a:pPr/>
              <a:t>54</a:t>
            </a:fld>
            <a:endParaRPr lang="en-US" smtClean="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53604" name="Slide Number Placeholder 3"/>
          <p:cNvSpPr>
            <a:spLocks noGrp="1"/>
          </p:cNvSpPr>
          <p:nvPr>
            <p:ph type="sldNum" sz="quarter" idx="5"/>
          </p:nvPr>
        </p:nvSpPr>
        <p:spPr>
          <a:noFill/>
        </p:spPr>
        <p:txBody>
          <a:bodyPr/>
          <a:lstStyle/>
          <a:p>
            <a:fld id="{73021FC8-9936-47E1-B10F-5AAD69C298EB}" type="slidenum">
              <a:rPr lang="en-US" smtClean="0">
                <a:ea typeface="ＭＳ Ｐゴシック" pitchFamily="34" charset="-128"/>
              </a:rPr>
              <a:pPr/>
              <a:t>55</a:t>
            </a:fld>
            <a:endParaRPr lang="en-US" smtClean="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55000" lnSpcReduction="20000"/>
          </a:bodyPr>
          <a:lstStyle/>
          <a:p>
            <a:pPr>
              <a:defRPr/>
            </a:pPr>
            <a:r>
              <a:rPr lang="en-US" dirty="0" smtClean="0"/>
              <a:t>Burt:</a:t>
            </a:r>
          </a:p>
          <a:p>
            <a:pPr>
              <a:defRPr/>
            </a:pPr>
            <a:endParaRPr lang="en-US" dirty="0" smtClean="0"/>
          </a:p>
          <a:p>
            <a:pPr>
              <a:defRPr/>
            </a:pPr>
            <a:r>
              <a:rPr lang="en-US" dirty="0" smtClean="0"/>
              <a:t> “Global” temperature changes are far messier than most people want to admit. </a:t>
            </a:r>
          </a:p>
          <a:p>
            <a:pPr>
              <a:defRPr/>
            </a:pPr>
            <a:endParaRPr lang="en-US" dirty="0" smtClean="0"/>
          </a:p>
          <a:p>
            <a:pPr>
              <a:defRPr/>
            </a:pPr>
            <a:r>
              <a:rPr lang="en-US" dirty="0" smtClean="0"/>
              <a:t>In your “Back to Reality Global Temperature Data” slide you state “Remember, recent CO2 increase is unusual”.  But we don’t really know that.  Ice core data is likely not accurate enough, even though it is the best data we have for the prehistoric past. Just look at the difference between the CO2 histories reported by different ice cores.  They should all be exactly the same within a few ppm, and they are not. And many of the ice cores (Vostok for instance) have sampled the ice far too infrequently, up to 6,000 years between adjacent CO2  samples, to make any conclusions about whether our current short-term variations in CO2 is unusual.</a:t>
            </a:r>
          </a:p>
          <a:p>
            <a:pPr>
              <a:defRPr/>
            </a:pPr>
            <a:endParaRPr lang="en-US" dirty="0" smtClean="0"/>
          </a:p>
          <a:p>
            <a:pPr>
              <a:defRPr/>
            </a:pPr>
            <a:endParaRPr/>
          </a:p>
          <a:p>
            <a:pPr>
              <a:defRPr/>
            </a:pPr>
            <a:endParaRPr lang="en-US" dirty="0" smtClean="0"/>
          </a:p>
          <a:p>
            <a:pPr>
              <a:defRPr/>
            </a:pPr>
            <a:r>
              <a:rPr lang="en-US" dirty="0" smtClean="0"/>
              <a:t>Likewise with ice core temperature measurements, although some of the cores (GISP2 for instance) have sampled for temperature on a 10 or 20 year interval over some of the more interesting parts of the core before dropping back to a more normal 50 to 100 years per temp sample. If we sampled current temps every 50 to 100 years, people would  probably not be worried now.</a:t>
            </a:r>
          </a:p>
          <a:p>
            <a:pPr>
              <a:defRPr/>
            </a:pPr>
            <a:endParaRPr lang="en-US" dirty="0" smtClean="0"/>
          </a:p>
          <a:p>
            <a:pPr>
              <a:defRPr/>
            </a:pPr>
            <a:endParaRPr/>
          </a:p>
          <a:p>
            <a:pPr>
              <a:defRPr/>
            </a:pPr>
            <a:endParaRPr lang="en-US" dirty="0" smtClean="0"/>
          </a:p>
          <a:p>
            <a:pPr>
              <a:defRPr/>
            </a:pPr>
            <a:r>
              <a:rPr lang="en-US" dirty="0" smtClean="0"/>
              <a:t>The other thing I have noticed about the ice core temperature data, global warming is not global. Almost none of the ice core temperature records agree with each other, sometimes even on the same ice cap. This is only puzzling if you expect temperature to be the same or trend the same everywhere. But we know from modern observation that it is (does) not. Arctic sea ice may decline while Antarctic sea ice builds up. And the graphs on my spreadsheets (zoom out to see all the graphs, or scroll to the right) shows that the rate of change in temperature at GISP2 has declined during this interglacial while the rate of change in temps at Vostok has increased during this same interval.</a:t>
            </a:r>
          </a:p>
          <a:p>
            <a:pPr>
              <a:defRPr/>
            </a:pPr>
            <a:endParaRPr lang="en-US" dirty="0" smtClean="0"/>
          </a:p>
          <a:p>
            <a:pPr>
              <a:defRPr/>
            </a:pPr>
            <a:endParaRPr/>
          </a:p>
          <a:p>
            <a:pPr>
              <a:defRPr/>
            </a:pPr>
            <a:endParaRPr lang="en-US" dirty="0" smtClean="0"/>
          </a:p>
          <a:p>
            <a:pPr>
              <a:defRPr/>
            </a:pPr>
            <a:r>
              <a:rPr lang="en-US" dirty="0" smtClean="0"/>
              <a:t>Even the biggest global temperature change of all, our emergence from the last ice age 10,000 to 12,000 years ago, is not the same everywhere on the planet. In fact, Vostok was warming 2,000 years before GISP2 started to warm.</a:t>
            </a:r>
          </a:p>
          <a:p>
            <a:pPr>
              <a:defRPr/>
            </a:pPr>
            <a:endParaRPr lang="en-US" dirty="0" smtClean="0"/>
          </a:p>
          <a:p>
            <a:pPr>
              <a:defRPr/>
            </a:pPr>
            <a:endParaRPr/>
          </a:p>
          <a:p>
            <a:pPr>
              <a:defRPr/>
            </a:pPr>
            <a:endParaRPr lang="en-US" dirty="0" smtClean="0"/>
          </a:p>
          <a:p>
            <a:pPr>
              <a:defRPr/>
            </a:pPr>
            <a:r>
              <a:rPr lang="en-US" dirty="0" smtClean="0"/>
              <a:t>And the long-term (second order polynomial curve fit) trends on my temperature graphs show that our temperatures are now declining (for the last 4,000 years) at GISP2 and Vostok.  We are headed into the next ice age already (at least at GISP2, and apparently Vostok).  Snow accumulation rates are increasing at GISP2 (for the last 4,000 years). I have looked at how the last few  </a:t>
            </a:r>
            <a:r>
              <a:rPr lang="en-US" dirty="0" err="1" smtClean="0"/>
              <a:t>interglacials</a:t>
            </a:r>
            <a:r>
              <a:rPr lang="en-US" dirty="0" smtClean="0"/>
              <a:t> ended, and they usually end this way, a long slow slide into the next ice age.</a:t>
            </a:r>
          </a:p>
          <a:p>
            <a:pPr>
              <a:defRPr/>
            </a:pPr>
            <a:r>
              <a:rPr lang="en-US" dirty="0" smtClean="0"/>
              <a:t>David </a:t>
            </a:r>
            <a:r>
              <a:rPr lang="en-US" dirty="0" err="1" smtClean="0"/>
              <a:t>Lappi</a:t>
            </a:r>
            <a:endParaRPr lang="en-US" dirty="0"/>
          </a:p>
        </p:txBody>
      </p:sp>
      <p:sp>
        <p:nvSpPr>
          <p:cNvPr id="155652" name="Slide Number Placeholder 3"/>
          <p:cNvSpPr>
            <a:spLocks noGrp="1"/>
          </p:cNvSpPr>
          <p:nvPr>
            <p:ph type="sldNum" sz="quarter" idx="5"/>
          </p:nvPr>
        </p:nvSpPr>
        <p:spPr>
          <a:noFill/>
        </p:spPr>
        <p:txBody>
          <a:bodyPr/>
          <a:lstStyle/>
          <a:p>
            <a:fld id="{C693B96B-689A-4FD0-A527-00B1C462BA2F}" type="slidenum">
              <a:rPr lang="en-US" smtClean="0">
                <a:ea typeface="ＭＳ Ｐゴシック" pitchFamily="34" charset="-128"/>
              </a:rPr>
              <a:pPr/>
              <a:t>57</a:t>
            </a:fld>
            <a:endParaRPr lang="en-US" smtClean="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10000"/>
          </a:bodyPr>
          <a:lstStyle/>
          <a:p>
            <a:pPr>
              <a:defRPr/>
            </a:pPr>
            <a:r>
              <a:rPr lang="en-US" dirty="0" smtClean="0"/>
              <a:t>Improper manipulation of data, and arbitrary rejection of readings that do not fit the pre-conceived idea on man-made global warming is common in many glaciological studies of greenhouse gases. In peer reviewed publications I exposed this misuse of science [3, 9]. Unfortunately, such misuse is not limited to individual publications, but also appears in documents of national and international organizations. For example IPCC not only based its reports on a falsified "</a:t>
            </a:r>
            <a:r>
              <a:rPr lang="en-US" dirty="0" err="1" smtClean="0"/>
              <a:t>Siple</a:t>
            </a:r>
            <a:r>
              <a:rPr lang="en-US" dirty="0" smtClean="0"/>
              <a:t> curve", but also in its 2001 report[14] used as a flagship the "hockey curve" of temperature, showing that there was no Medieval Warming, and no Little Ice Age, and that the 20th century was unusually warm. The curve was credulously accepted after Mann et al. paper published in NATURE magazine[15]. In a crushing criticism, two independent groups of scientists from disciplines other than climatology [16, 17] (i.e. not supported from the annual pool of many billion "climatic" dollars), convincingly blamed the Mann et al. paper for the improper manipulation and arbitrary rejections of data. The question arises, how such methodically poor paper, contradicting hundreds of excellent studies that demonstrated existence of global range Medieval Warming and Little Ice Age, could pass peer review for NATURE? And how could it pass the reviewing process at the IPCC? The apparent scientific weaknesses of IPCC and its lack of impartiality, was diagnosed and criticized in the early 1990s in NATURE editorials [18, 19]. The disease, seems to be persistent. Conclusion The basis of most of the IPCC conclusions on anthropogenic causes and on projections of climatic change is the assumption of low level of CO2 in the pre-industrial atmosphere. This assumption, based on glaciological studies, is false. Therefore IPCC projections should not be used for national and global economic planning. The climatically inefficient and economically disastrous Kyoto Protocol, based on IPCC projections, was correctly defined by President George W. Bush as "fatally flawed". This criticism was recently followed by the President of Russia Vladimir V. Putin. I hope that their rational views might save the world from enormous damage that could be induced by implementing recommendations based on distorted science. 	</a:t>
            </a:r>
          </a:p>
          <a:p>
            <a:pPr>
              <a:defRPr/>
            </a:pPr>
            <a:endParaRPr lang="en-US" dirty="0"/>
          </a:p>
        </p:txBody>
      </p:sp>
      <p:sp>
        <p:nvSpPr>
          <p:cNvPr id="157700" name="Slide Number Placeholder 3"/>
          <p:cNvSpPr>
            <a:spLocks noGrp="1"/>
          </p:cNvSpPr>
          <p:nvPr>
            <p:ph type="sldNum" sz="quarter" idx="5"/>
          </p:nvPr>
        </p:nvSpPr>
        <p:spPr>
          <a:noFill/>
        </p:spPr>
        <p:txBody>
          <a:bodyPr/>
          <a:lstStyle/>
          <a:p>
            <a:fld id="{7CDBFDE4-B743-4F11-8FE5-E6B7C8E64EAC}" type="slidenum">
              <a:rPr lang="en-US" smtClean="0">
                <a:ea typeface="ＭＳ Ｐゴシック" pitchFamily="34" charset="-128"/>
              </a:rPr>
              <a:pPr/>
              <a:t>59</a:t>
            </a:fld>
            <a:endParaRPr lang="en-US" smtClean="0">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200"/>
            <a:fld id="{5C0318BA-0FCF-411C-86D1-72335A059D43}" type="slidenum">
              <a:rPr lang="en-US" sz="1200">
                <a:latin typeface="Calibri" pitchFamily="34" charset="0"/>
              </a:rPr>
              <a:pPr algn="r" defTabSz="457200"/>
              <a:t>63</a:t>
            </a:fld>
            <a:endParaRPr lang="en-US" sz="1200">
              <a:latin typeface="Calibri"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defTabSz="457200">
              <a:spcBef>
                <a:spcPct val="0"/>
              </a:spcBef>
            </a:pPr>
            <a:endParaRPr lang="en-US"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C0F921A-905A-4C57-A3F5-02556E57FACF}" type="slidenum">
              <a:rPr lang="en-US" sz="1200"/>
              <a:pPr algn="r"/>
              <a:t>7</a:t>
            </a:fld>
            <a:endParaRPr lang="en-US" sz="1200"/>
          </a:p>
        </p:txBody>
      </p:sp>
      <p:sp>
        <p:nvSpPr>
          <p:cNvPr id="105475" name="Slide Image Placeholder 1"/>
          <p:cNvSpPr>
            <a:spLocks noGrp="1" noRot="1" noChangeAspect="1" noTextEdit="1"/>
          </p:cNvSpPr>
          <p:nvPr>
            <p:ph type="sldImg"/>
          </p:nvPr>
        </p:nvSpPr>
        <p:spPr>
          <a:ln/>
        </p:spPr>
      </p:sp>
      <p:sp>
        <p:nvSpPr>
          <p:cNvPr id="105476" name="Notes Placeholder 2"/>
          <p:cNvSpPr>
            <a:spLocks noGrp="1"/>
          </p:cNvSpPr>
          <p:nvPr>
            <p:ph type="body" idx="1"/>
          </p:nvPr>
        </p:nvSpPr>
        <p:spPr>
          <a:noFill/>
          <a:ln/>
        </p:spPr>
        <p:txBody>
          <a:bodyPr lIns="91435" tIns="45718" rIns="91435" bIns="45718"/>
          <a:lstStyle/>
          <a:p>
            <a:pPr defTabSz="457200" eaLnBrk="1" hangingPunct="1">
              <a:lnSpc>
                <a:spcPct val="90000"/>
              </a:lnSpc>
              <a:spcBef>
                <a:spcPct val="0"/>
              </a:spcBef>
            </a:pPr>
            <a:r>
              <a:rPr lang="en-US" sz="1000" smtClean="0">
                <a:ea typeface="ＭＳ Ｐゴシック" pitchFamily="34" charset="-128"/>
              </a:rPr>
              <a:t>Since childhood I have always been fascinated by the media coverage of the Big Scares.  Lately I have noticed that the big coverage and big focus seems to be only on those that can be blamed on us Humans.</a:t>
            </a:r>
          </a:p>
          <a:p>
            <a:pPr defTabSz="457200" eaLnBrk="1" hangingPunct="1">
              <a:lnSpc>
                <a:spcPct val="90000"/>
              </a:lnSpc>
              <a:spcBef>
                <a:spcPct val="0"/>
              </a:spcBef>
            </a:pPr>
            <a:r>
              <a:rPr lang="en-US" sz="1000" smtClean="0">
                <a:ea typeface="ＭＳ Ｐゴシック" pitchFamily="34" charset="-128"/>
              </a:rPr>
              <a:t>Paul Ehrlich's "The Population Bomb" (1968), which warned: "In the 1970s, the world will undergo famine — hundreds of millions of people are going to starve to death in spite of any crash programs embarked on now.”</a:t>
            </a:r>
          </a:p>
          <a:p>
            <a:pPr defTabSz="457200" eaLnBrk="1" hangingPunct="1">
              <a:lnSpc>
                <a:spcPct val="90000"/>
              </a:lnSpc>
              <a:spcBef>
                <a:spcPct val="0"/>
              </a:spcBef>
            </a:pPr>
            <a:r>
              <a:rPr lang="en-US" sz="1000" smtClean="0">
                <a:ea typeface="ＭＳ Ｐゴシック" pitchFamily="34" charset="-128"/>
              </a:rPr>
              <a:t>His co-author was our new science Czar, John Holdren; Holdren calculated in 1980 that famines due to climate change could leave a billion people dead by 2020.  He championed "population control measures," and believed 280 million Americans would likely be "too many.”</a:t>
            </a:r>
          </a:p>
          <a:p>
            <a:pPr defTabSz="457200" eaLnBrk="1" hangingPunct="1">
              <a:lnSpc>
                <a:spcPct val="90000"/>
              </a:lnSpc>
              <a:spcBef>
                <a:spcPct val="0"/>
              </a:spcBef>
            </a:pPr>
            <a:r>
              <a:rPr lang="en-US" sz="1000" smtClean="0">
                <a:ea typeface="ＭＳ Ｐゴシック" pitchFamily="34" charset="-128"/>
              </a:rPr>
              <a:t>Like Ehrlich, Holdren forgot that </a:t>
            </a:r>
            <a:r>
              <a:rPr lang="en-US" sz="1000" b="1" smtClean="0">
                <a:ea typeface="ＭＳ Ｐゴシック" pitchFamily="34" charset="-128"/>
              </a:rPr>
              <a:t>with bodies come minds</a:t>
            </a:r>
            <a:r>
              <a:rPr lang="en-US" sz="1000" smtClean="0">
                <a:ea typeface="ＭＳ Ｐゴシック" pitchFamily="34" charset="-128"/>
              </a:rPr>
              <a:t>, minds that can innovate, invent, find ways to farm energy, find substitutes for scarce resources and find new ways to feed people.  The next scare seems to be running out of water, a silly scare when you look at a photo of our planet.</a:t>
            </a:r>
          </a:p>
          <a:p>
            <a:pPr defTabSz="457200" eaLnBrk="1" hangingPunct="1">
              <a:lnSpc>
                <a:spcPct val="90000"/>
              </a:lnSpc>
              <a:spcBef>
                <a:spcPct val="0"/>
              </a:spcBef>
            </a:pPr>
            <a:r>
              <a:rPr lang="en-US" sz="1000" smtClean="0">
                <a:ea typeface="ＭＳ Ｐゴシック" pitchFamily="34" charset="-128"/>
              </a:rPr>
              <a:t>The DDT ban has resulted in the deaths of 10s of millions of people worldwide. It is only now being reversed in Africa.</a:t>
            </a:r>
          </a:p>
          <a:p>
            <a:pPr defTabSz="457200" eaLnBrk="1" hangingPunct="1">
              <a:lnSpc>
                <a:spcPct val="90000"/>
              </a:lnSpc>
              <a:spcBef>
                <a:spcPct val="0"/>
              </a:spcBef>
            </a:pPr>
            <a:endParaRPr lang="en-US" sz="1000" smtClean="0">
              <a:ea typeface="ＭＳ Ｐゴシック" pitchFamily="34" charset="-128"/>
            </a:endParaRPr>
          </a:p>
          <a:p>
            <a:pPr defTabSz="457200" eaLnBrk="1" hangingPunct="1">
              <a:lnSpc>
                <a:spcPct val="90000"/>
              </a:lnSpc>
              <a:spcBef>
                <a:spcPct val="0"/>
              </a:spcBef>
            </a:pPr>
            <a:r>
              <a:rPr lang="en-US" sz="1000" smtClean="0">
                <a:ea typeface="ＭＳ Ｐゴシック" pitchFamily="34" charset="-128"/>
              </a:rPr>
              <a:t>The Ozone Hole scare ruined the CFC industries, killed America’s SST and resulted in inferior refrigeration. But we now know that the molecular transition requires a temperature 100 deg higher than found in the upper atmosphere. And we now know there was extensive science fraud  in the Ozone Hole Debacle. Alas, the Ozone hole does fluctuate; It always has and it has nothing to do with Air conditioning or hairspray cans.  But, likely you were not told that Good News on the World News Tonight.  In fact, if it means admitting that they were wrong about scaring you, we seem to never find out.</a:t>
            </a:r>
          </a:p>
          <a:p>
            <a:pPr defTabSz="457200" eaLnBrk="1" hangingPunct="1">
              <a:lnSpc>
                <a:spcPct val="90000"/>
              </a:lnSpc>
              <a:spcBef>
                <a:spcPct val="0"/>
              </a:spcBef>
            </a:pPr>
            <a:endParaRPr lang="en-US" sz="1000" smtClean="0">
              <a:ea typeface="ＭＳ Ｐゴシック" pitchFamily="34" charset="-128"/>
            </a:endParaRPr>
          </a:p>
          <a:p>
            <a:pPr defTabSz="457200" eaLnBrk="1" hangingPunct="1">
              <a:lnSpc>
                <a:spcPct val="90000"/>
              </a:lnSpc>
              <a:spcBef>
                <a:spcPct val="0"/>
              </a:spcBef>
            </a:pPr>
            <a:r>
              <a:rPr lang="en-US" sz="1000" smtClean="0">
                <a:ea typeface="ＭＳ Ｐゴシック" pitchFamily="34" charset="-128"/>
              </a:rPr>
              <a:t>The last one; getting hit with very-fast Big Rocks, is the only real threat to make us extinct.</a:t>
            </a:r>
          </a:p>
        </p:txBody>
      </p:sp>
      <p:sp>
        <p:nvSpPr>
          <p:cNvPr id="10547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457200"/>
            <a:fld id="{8C6AD642-7BD0-486A-8B03-019C5D165623}" type="slidenum">
              <a:rPr lang="en-US" sz="1200">
                <a:latin typeface="Calibri" pitchFamily="34" charset="0"/>
              </a:rPr>
              <a:pPr algn="r" defTabSz="457200"/>
              <a:t>7</a:t>
            </a:fld>
            <a:endParaRPr lang="en-US" sz="1200">
              <a:latin typeface="Calibri"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59748" name="Slide Number Placeholder 3"/>
          <p:cNvSpPr>
            <a:spLocks noGrp="1"/>
          </p:cNvSpPr>
          <p:nvPr>
            <p:ph type="sldNum" sz="quarter" idx="5"/>
          </p:nvPr>
        </p:nvSpPr>
        <p:spPr>
          <a:noFill/>
        </p:spPr>
        <p:txBody>
          <a:bodyPr/>
          <a:lstStyle/>
          <a:p>
            <a:fld id="{A15F9FDA-F628-42EC-8FB9-3D4878CA2777}" type="slidenum">
              <a:rPr lang="en-US" smtClean="0">
                <a:ea typeface="ＭＳ Ｐゴシック" pitchFamily="34" charset="-128"/>
              </a:rPr>
              <a:pPr/>
              <a:t>64</a:t>
            </a:fld>
            <a:endParaRPr lang="en-US" smtClean="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r>
              <a:rPr lang="en-US" smtClean="0">
                <a:ea typeface="ＭＳ Ｐゴシック" pitchFamily="34" charset="-128"/>
              </a:rPr>
              <a:t>Can you say it is shocking how a scientist, who should only be trying to define/predict the ~ one-degree per century rise in global temperature, can find a single tree that can “prove” we did not have a MWP (a green, agricultural-productive Greenland, grapes in central England) and we did not have a LIA (ice skating on the Thames), was able to get his hockey stick fraud chart published in color in 6 places on the UN IPCC 2001 report and get it displayed on a 30-foot screen with Gore pointing out its details from an motorized lift, and have it form the basis for an Oscar and  a Nobel prize???  YES, you can say it is shocking..</a:t>
            </a:r>
          </a:p>
          <a:p>
            <a:r>
              <a:rPr lang="en-US" sz="800" smtClean="0">
                <a:ea typeface="ＭＳ Ｐゴシック" pitchFamily="34" charset="-128"/>
              </a:rPr>
              <a:t>The notorious Hokey Stick Graph was produced by Michael Mann by using tree ring dating as a proxy for past temperatures. By using a very poor quality sample, not representative for the area, and falsely showing a steady decline in temperatures for the last millennium, and adding measured temperatures at the end, showing a steep increase, Mann managed to produce a graph that became the icon for climate alarmists:</a:t>
            </a:r>
            <a:endParaRPr lang="en-US" smtClean="0">
              <a:ea typeface="ＭＳ Ｐゴシック" pitchFamily="34" charset="-128"/>
            </a:endParaRPr>
          </a:p>
          <a:p>
            <a:endParaRPr lang="en-US" smtClean="0">
              <a:ea typeface="ＭＳ Ｐゴシック" pitchFamily="34" charset="-128"/>
            </a:endParaRPr>
          </a:p>
        </p:txBody>
      </p:sp>
      <p:sp>
        <p:nvSpPr>
          <p:cNvPr id="160772" name="Slide Number Placeholder 3"/>
          <p:cNvSpPr>
            <a:spLocks noGrp="1"/>
          </p:cNvSpPr>
          <p:nvPr>
            <p:ph type="sldNum" sz="quarter" idx="5"/>
          </p:nvPr>
        </p:nvSpPr>
        <p:spPr>
          <a:noFill/>
        </p:spPr>
        <p:txBody>
          <a:bodyPr/>
          <a:lstStyle/>
          <a:p>
            <a:fld id="{15B1973C-7378-4584-B319-7C27EF4BBBAE}" type="slidenum">
              <a:rPr lang="en-US" smtClean="0">
                <a:ea typeface="ＭＳ Ｐゴシック" pitchFamily="34" charset="-128"/>
              </a:rPr>
              <a:pPr/>
              <a:t>65</a:t>
            </a:fld>
            <a:endParaRPr lang="en-US" smtClean="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r>
              <a:rPr lang="en-US" sz="1100" smtClean="0">
                <a:ea typeface="ＭＳ Ｐゴシック" pitchFamily="34" charset="-128"/>
              </a:rPr>
              <a:t>The IPCC published the "Hockey Stick" graph from Mann, Bradley and Hughes (MBH 1998), in its Third Assessment Report, which shows little change in temperatures for hundreds of years then a sharp increase recently in the last hundred years. This temperature history was given bold prominence in the IPCC reports, distributed to all Canadian households and used to support major policy decisions involving the expenditure of billions of dollars. The IPCC argues that there was little natural climate change over the last 1000 years, so that the temperature change over the last 100 years is unusual and likely caused by human activities. A senior IPCC researcher said in an email "We have to get rid of the Medieval Warm Period." Christopher Monckton says "They did this by giving one technique, measurement of tree-rings from bristlecone pines, 390 times more weighting than other techniques but didn't disclose this. Tree-rings are wider in warmer years, but pine tree rings are also wider when there's more carbon dioxide in the air: it's plant food. This carbon dioxide fertilization distorts the calculations. They said they had included 24 data sets going back to 1400. Without saying so, they left out the set showing the medieval warm period, tucking it into a folder marked "Censored Data". They used a computer model to draw the graph from the data, but two Canadians [Ross McKitrick and Stephen McIntyre] later found that the model almost always drew hockey-sticks even if they fed in random, electronic "red noise" because it used a faulty algorithm."  The MBH 1998 report was never properly peer reviewed before the IPCC used it in their publications. </a:t>
            </a:r>
          </a:p>
          <a:p>
            <a:r>
              <a:rPr lang="en-US" sz="1100" smtClean="0">
                <a:ea typeface="ＭＳ Ｐゴシック" pitchFamily="34" charset="-128"/>
              </a:rPr>
              <a:t>McKitrick and McIntyre say in their paper "the dataset used to make this construction contained collation errors, unjustified truncation or extrapolation of source data, obsolete data, incorrect principal component calculations, geographical miss-locations and other serious defects. These errors and defects substantially affect the temperature index. The major finding is that the values in the early 15th century exceed any values in the 20th century. The particular “hockey stick” shape derived in the MBH98 proxy construction – a temperature index that decreases slightly between the early 15th century and early 20th century and then increases dramatically up to 1980 — is primarily an artifact of poor data handling, obsolete data and incorrect calculation of principal components.”</a:t>
            </a:r>
          </a:p>
          <a:p>
            <a:pPr eaLnBrk="1" hangingPunct="1"/>
            <a:r>
              <a:rPr lang="en-US" sz="1100" smtClean="0">
                <a:ea typeface="ＭＳ Ｐゴシック" pitchFamily="34" charset="-128"/>
              </a:rPr>
              <a:t>The path between the two is a mix of pseudo-science and political goals.  Their famous “hockey stick” chart on the right is a mix of thermometers, tree rings, corals, ice cores and other historical records.  It was generated by many processes, sufficient to abolish the appearance of Medieval warming. The full process is too complex to present here.</a:t>
            </a:r>
          </a:p>
          <a:p>
            <a:pPr eaLnBrk="1" hangingPunct="1"/>
            <a:r>
              <a:rPr lang="en-US" sz="1100" smtClean="0">
                <a:ea typeface="ＭＳ Ｐゴシック" pitchFamily="34" charset="-128"/>
              </a:rPr>
              <a:t>Then there’s this interesting insight - particularly interesting in the light of recent evidence that Keith Briffa, another IPCC author, tricked up his own influential “hockey stick”, purporting to show we’re hotter than even the Medieval times, by ignoring a big sample of tree rings he knew of which said the very opposite, and chose instead an unprofessionally small one in Siberia which - surprise! - gave him his famous result:</a:t>
            </a:r>
          </a:p>
          <a:p>
            <a:endParaRPr lang="en-US" sz="1100" smtClean="0">
              <a:ea typeface="ＭＳ Ｐゴシック" pitchFamily="34" charset="-128"/>
            </a:endParaRPr>
          </a:p>
        </p:txBody>
      </p:sp>
      <p:sp>
        <p:nvSpPr>
          <p:cNvPr id="161796" name="Slide Number Placeholder 3"/>
          <p:cNvSpPr>
            <a:spLocks noGrp="1"/>
          </p:cNvSpPr>
          <p:nvPr>
            <p:ph type="sldNum" sz="quarter" idx="5"/>
          </p:nvPr>
        </p:nvSpPr>
        <p:spPr>
          <a:noFill/>
        </p:spPr>
        <p:txBody>
          <a:bodyPr/>
          <a:lstStyle/>
          <a:p>
            <a:fld id="{A5EF54B6-FE91-47A5-98C4-C78BD02A1495}" type="slidenum">
              <a:rPr lang="en-US" smtClean="0">
                <a:ea typeface="ＭＳ Ｐゴシック" pitchFamily="34" charset="-128"/>
              </a:rPr>
              <a:pPr/>
              <a:t>66</a:t>
            </a:fld>
            <a:endParaRPr lang="en-US" smtClean="0">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p:spPr>
        <p:txBody>
          <a:bodyPr/>
          <a:lstStyle/>
          <a:p>
            <a:r>
              <a:rPr lang="en-US" sz="1200" kern="1200" dirty="0" smtClean="0">
                <a:solidFill>
                  <a:schemeClr val="tx1"/>
                </a:solidFill>
                <a:latin typeface="Arial" charset="0"/>
                <a:ea typeface="ＭＳ Ｐゴシック" charset="-128"/>
                <a:cs typeface="ＭＳ Ｐゴシック" charset="-128"/>
              </a:rPr>
              <a:t>Well since Phil Jones selected the 11 papers used to exonerate him by the </a:t>
            </a:r>
            <a:r>
              <a:rPr lang="en-US" sz="1200" kern="1200" dirty="0" err="1" smtClean="0">
                <a:solidFill>
                  <a:schemeClr val="tx1"/>
                </a:solidFill>
                <a:latin typeface="Arial" charset="0"/>
                <a:ea typeface="ＭＳ Ｐゴシック" charset="-128"/>
                <a:cs typeface="ＭＳ Ｐゴシック" charset="-128"/>
              </a:rPr>
              <a:t>Oxburgh</a:t>
            </a:r>
            <a:r>
              <a:rPr lang="en-US" sz="1200" kern="1200" dirty="0" smtClean="0">
                <a:solidFill>
                  <a:schemeClr val="tx1"/>
                </a:solidFill>
                <a:latin typeface="Arial" charset="0"/>
                <a:ea typeface="ＭＳ Ｐゴシック" charset="-128"/>
                <a:cs typeface="ＭＳ Ｐゴシック" charset="-128"/>
              </a:rPr>
              <a:t> “Inquiry”, its not as far-fetched as you’d think.</a:t>
            </a:r>
          </a:p>
          <a:p>
            <a:endParaRPr lang="en-US" sz="1200" kern="1200" dirty="0" smtClean="0">
              <a:solidFill>
                <a:schemeClr val="tx1"/>
              </a:solidFill>
              <a:latin typeface="Arial" charset="0"/>
              <a:ea typeface="ＭＳ Ｐゴシック" charset="-128"/>
              <a:cs typeface="ＭＳ Ｐゴシック" charset="-128"/>
            </a:endParaRPr>
          </a:p>
          <a:p>
            <a:r>
              <a:rPr lang="en-US" dirty="0" smtClean="0">
                <a:ea typeface="ＭＳ Ｐゴシック" pitchFamily="34" charset="-128"/>
              </a:rPr>
              <a:t>The Muir Russell panel blatantly misrepresented the facts surrounding Jones’ notorious request to “delete all emails”, a misrepresentation that, in my opinion, was done, at a minimum, either recklessly or out of gross negligence.</a:t>
            </a:r>
          </a:p>
          <a:p>
            <a:r>
              <a:rPr lang="en-US" dirty="0" smtClean="0">
                <a:ea typeface="ＭＳ Ｐゴシック" pitchFamily="34" charset="-128"/>
              </a:rPr>
              <a:t>The Muir Russell Report</a:t>
            </a:r>
          </a:p>
          <a:p>
            <a:r>
              <a:rPr lang="en-US" dirty="0" smtClean="0">
                <a:ea typeface="ＭＳ Ｐゴシック" pitchFamily="34" charset="-128"/>
              </a:rPr>
              <a:t>Muir Russell’s findings on the “delete any emails” incident are contained in chapter 10 paragraph 28. Obviously the issuing of an FOI request affects the right of Jones or anyone else to delete documents. Muir Russell purported to exonerate CRU on this count on the empirical basis that the “delete any emails” request had not occurred in the context of a prior FOI request – a claim that is totally untrue.</a:t>
            </a:r>
          </a:p>
          <a:p>
            <a:r>
              <a:rPr lang="en-US" dirty="0" smtClean="0">
                <a:ea typeface="ＭＳ Ｐゴシック" pitchFamily="34" charset="-128"/>
              </a:rPr>
              <a:t>There seems clear incitement to delete emails, although we have seen no evidence of any attempt to delete information in respect of a request already made. Two e-mails from Jones to Mann on 2nd February 2005 (1107454306.txt) and 29th May 2008 (in 1212063122.txt) relate to deletion:</a:t>
            </a:r>
          </a:p>
          <a:p>
            <a:r>
              <a:rPr lang="en-US" dirty="0" smtClean="0">
                <a:ea typeface="ＭＳ Ｐゴシック" pitchFamily="34" charset="-128"/>
              </a:rPr>
              <a:t>2nd February 2005: ―The two </a:t>
            </a:r>
            <a:r>
              <a:rPr lang="en-US" dirty="0" err="1" smtClean="0">
                <a:ea typeface="ＭＳ Ｐゴシック" pitchFamily="34" charset="-128"/>
              </a:rPr>
              <a:t>MMs</a:t>
            </a:r>
            <a:r>
              <a:rPr lang="en-US" dirty="0" smtClean="0">
                <a:ea typeface="ＭＳ Ｐゴシック" pitchFamily="34" charset="-128"/>
              </a:rPr>
              <a:t> have been after the CRU station data for years. If they ever hear there is a Freedom of Information Act now in the UK, I think I’ll delete the file rather than send to anyone”.</a:t>
            </a:r>
          </a:p>
          <a:p>
            <a:r>
              <a:rPr lang="en-US" dirty="0" smtClean="0">
                <a:ea typeface="ＭＳ Ｐゴシック" pitchFamily="34" charset="-128"/>
              </a:rPr>
              <a:t>29th May 2008: ―Can you delete any emails you may have had with Keith re AR4? Keith will do likewise. He’s not in at the moment – minor family crisis. Can you also email Gene and get him to do the same? I don’t have his new email address. We will be getting Caspar to do likewise”.</a:t>
            </a:r>
          </a:p>
          <a:p>
            <a:r>
              <a:rPr lang="en-US" dirty="0" smtClean="0">
                <a:ea typeface="ＭＳ Ｐゴシック" pitchFamily="34" charset="-128"/>
              </a:rPr>
              <a:t>As hundreds, if not thousands of people, know, David Holland had submitted an FOI request (denoted by UEA as 08-31) on May 27, 2008, only two days prior to the “delete any emails” request, a request which covered the correspondence between Eugene Wahl and Keith Briffa that Fred Pearce described as “back-channel communications that were a direct subversion” of IPCC policies of openness and transparency.</a:t>
            </a:r>
          </a:p>
          <a:p>
            <a:r>
              <a:rPr lang="en-US" dirty="0" smtClean="0">
                <a:ea typeface="ＭＳ Ｐゴシック" pitchFamily="34" charset="-128"/>
              </a:rPr>
              <a:t>Holland’s request initiated a flurry of activity by </a:t>
            </a:r>
            <a:r>
              <a:rPr lang="en-US" dirty="0" err="1" smtClean="0">
                <a:ea typeface="ＭＳ Ｐゴシック" pitchFamily="34" charset="-128"/>
              </a:rPr>
              <a:t>Climategate</a:t>
            </a:r>
            <a:r>
              <a:rPr lang="en-US" dirty="0" smtClean="0">
                <a:ea typeface="ＭＳ Ｐゴシック" pitchFamily="34" charset="-128"/>
              </a:rPr>
              <a:t> participants. The next day (888. 1212009215.txt), Jones emailed FOI officers Palmer and </a:t>
            </a:r>
            <a:r>
              <a:rPr lang="en-US" dirty="0" err="1" smtClean="0">
                <a:ea typeface="ＭＳ Ｐゴシック" pitchFamily="34" charset="-128"/>
              </a:rPr>
              <a:t>McGarvie</a:t>
            </a:r>
            <a:r>
              <a:rPr lang="en-US" dirty="0" smtClean="0">
                <a:ea typeface="ＭＳ Ｐゴシック" pitchFamily="34" charset="-128"/>
              </a:rPr>
              <a:t> and Briffa and Osborn stating that “Keith [Briffa] should say” that the back-channel Wahl-Briffa correspondence didn’t exist. The following day (May 29), Jones sent the notorious email (1212063122.txt) to Mann and Briffa famously asking them to “delete any emails” with Briffa regarding AR4, saying that they planned to also ask </a:t>
            </a:r>
            <a:r>
              <a:rPr lang="en-US" dirty="0" err="1" smtClean="0">
                <a:ea typeface="ＭＳ Ｐゴシック" pitchFamily="34" charset="-128"/>
              </a:rPr>
              <a:t>Ammann</a:t>
            </a:r>
            <a:r>
              <a:rPr lang="en-US" dirty="0" smtClean="0">
                <a:ea typeface="ＭＳ Ｐゴシック" pitchFamily="34" charset="-128"/>
              </a:rPr>
              <a:t>, and asking Mann to contact Wahl to delete his emails.</a:t>
            </a:r>
          </a:p>
          <a:p>
            <a:r>
              <a:rPr lang="en-US" dirty="0" smtClean="0">
                <a:ea typeface="ＭＳ Ｐゴシック" pitchFamily="34" charset="-128"/>
              </a:rPr>
              <a:t>Holland’s prior email request is hardly something that the Muir Russell could or should be unaware of. The UK Information Commissioner was aware of Holland’s request, commenting that it would be “impossible” to contemplate “more cogent prima facie evidence” of a section 77 offence than Jones’ email (while also regretting that poor wording of the legislation meant that the prosecution was time barred under the statute of limitations before the incident had been brought to light.)</a:t>
            </a:r>
          </a:p>
          <a:p>
            <a:r>
              <a:rPr lang="en-US" dirty="0" smtClean="0">
                <a:ea typeface="ＭＳ Ｐゴシック" pitchFamily="34" charset="-128"/>
              </a:rPr>
              <a:t>The incident had also drawn the attention of the Parliamentary Committee, who stated that the importance of a “conclusive resolution” of the resolution meant that the incident should be “thoroughly investigated” regardless of the time bar:</a:t>
            </a:r>
          </a:p>
          <a:p>
            <a:r>
              <a:rPr lang="en-US" dirty="0" smtClean="0">
                <a:ea typeface="ＭＳ Ｐゴシック" pitchFamily="34" charset="-128"/>
              </a:rPr>
              <a:t>93… There is prima facie evidence that CRU has breached the Freedom of Information Act 2000. It would, however, be premature, without a thorough investigation affording each party the opportunity to make representations, to conclude that UEA was in breach of the Act. In our view, it is unsatisfactory to leave the matter unresolved simply because of the operation of the six month time limit on the initiation of prosecutions. Much of the reputation of CRU hangs on the issue. We conclude that the matter needs to be resolved conclusively— either by the Independent Climate Change Email Review or by the Information Commissioner.</a:t>
            </a:r>
          </a:p>
          <a:p>
            <a:r>
              <a:rPr lang="en-US" dirty="0" smtClean="0">
                <a:ea typeface="ＭＳ Ｐゴシック" pitchFamily="34" charset="-128"/>
              </a:rPr>
              <a:t>Muir Russell’s blatant misrepresentation of the undisputed factual record on this point meant that the conclusive resolution requested by the Parliamentary Committee obviously didn’t occur.</a:t>
            </a:r>
          </a:p>
          <a:p>
            <a:r>
              <a:rPr lang="en-US" dirty="0" smtClean="0">
                <a:ea typeface="ＭＳ Ｐゴシック" pitchFamily="34" charset="-128"/>
              </a:rPr>
              <a:t>Nor is there any evidence that Muir Russell carried out the “thorough investigation” of the matter that the Parliamentary Committee requested. The supplementary information on the inquiry website does not contain any answers, oral or written, on the “delete all emails” incident. Geoffrey </a:t>
            </a:r>
            <a:r>
              <a:rPr lang="en-US" dirty="0" err="1" smtClean="0">
                <a:ea typeface="ＭＳ Ｐゴシック" pitchFamily="34" charset="-128"/>
              </a:rPr>
              <a:t>Boulton</a:t>
            </a:r>
            <a:r>
              <a:rPr lang="en-US" dirty="0" smtClean="0">
                <a:ea typeface="ＭＳ Ｐゴシック" pitchFamily="34" charset="-128"/>
              </a:rPr>
              <a:t> and Muir Russell not only appear not to have investigated the incident “thoroughly”; they don’t appear to have investigated it at all.</a:t>
            </a:r>
          </a:p>
          <a:p>
            <a:r>
              <a:rPr lang="en-US" dirty="0" smtClean="0">
                <a:ea typeface="ＭＳ Ｐゴシック" pitchFamily="34" charset="-128"/>
              </a:rPr>
              <a:t>The March 4 interview with Jones and Briffa by Clarke and Norton (Muir Russell not bothering to attend) was primarily about CRUTEM, but the topic of “suggestions that emails be deleted” was mentioned passim, with Jones saying that “he had not received any specific training:</a:t>
            </a:r>
          </a:p>
          <a:p>
            <a:r>
              <a:rPr lang="en-US" dirty="0" smtClean="0">
                <a:ea typeface="ＭＳ Ｐゴシック" pitchFamily="34" charset="-128"/>
              </a:rPr>
              <a:t>Suggestions that e-mails should be deleted</a:t>
            </a:r>
          </a:p>
          <a:p>
            <a:r>
              <a:rPr lang="en-US" dirty="0" smtClean="0">
                <a:ea typeface="ＭＳ Ｐゴシック" pitchFamily="34" charset="-128"/>
              </a:rPr>
              <a:t>17. Prof Jones, in response to questioning, noted that he had not received any specific training on DPA/</a:t>
            </a:r>
            <a:r>
              <a:rPr lang="en-US" dirty="0" err="1" smtClean="0">
                <a:ea typeface="ＭＳ Ｐゴシック" pitchFamily="34" charset="-128"/>
              </a:rPr>
              <a:t>FoIA</a:t>
            </a:r>
            <a:r>
              <a:rPr lang="en-US" dirty="0" smtClean="0">
                <a:ea typeface="ＭＳ Ｐゴシック" pitchFamily="34" charset="-128"/>
              </a:rPr>
              <a:t>/EIR issues from the UEA.</a:t>
            </a:r>
          </a:p>
          <a:p>
            <a:r>
              <a:rPr lang="en-US" dirty="0" smtClean="0">
                <a:ea typeface="ＭＳ Ｐゴシック" pitchFamily="34" charset="-128"/>
              </a:rPr>
              <a:t>The only other interview with Jones et al came on April 9, (09 April Jones and </a:t>
            </a:r>
            <a:r>
              <a:rPr lang="en-US" dirty="0" err="1" smtClean="0">
                <a:ea typeface="ＭＳ Ｐゴシック" pitchFamily="34" charset="-128"/>
              </a:rPr>
              <a:t>Briffa.pdf</a:t>
            </a:r>
            <a:r>
              <a:rPr lang="en-US" dirty="0" smtClean="0">
                <a:ea typeface="ＭＳ Ｐゴシック" pitchFamily="34" charset="-128"/>
              </a:rPr>
              <a:t>) this time by Geoffrey </a:t>
            </a:r>
            <a:r>
              <a:rPr lang="en-US" dirty="0" err="1" smtClean="0">
                <a:ea typeface="ＭＳ Ｐゴシック" pitchFamily="34" charset="-128"/>
              </a:rPr>
              <a:t>Boulton</a:t>
            </a:r>
            <a:r>
              <a:rPr lang="en-US" dirty="0" smtClean="0">
                <a:ea typeface="ＭＳ Ｐゴシック" pitchFamily="34" charset="-128"/>
              </a:rPr>
              <a:t> (a vigorous climate campaigner who worked for 18 years at UEA) and Peter Clarke, Muir Russell once again not bothering to attend. There is no transcript of the April 9 meeting. There are partial minutes (“Salient points”), which evidence that FOI had been raised in connection with </a:t>
            </a:r>
            <a:r>
              <a:rPr lang="en-US" dirty="0" err="1" smtClean="0">
                <a:ea typeface="ＭＳ Ｐゴシック" pitchFamily="34" charset="-128"/>
              </a:rPr>
              <a:t>CRU’s</a:t>
            </a:r>
            <a:r>
              <a:rPr lang="en-US" dirty="0" smtClean="0">
                <a:ea typeface="ＭＳ Ｐゴシック" pitchFamily="34" charset="-128"/>
              </a:rPr>
              <a:t> obstruction of Willis </a:t>
            </a:r>
            <a:r>
              <a:rPr lang="en-US" dirty="0" err="1" smtClean="0">
                <a:ea typeface="ＭＳ Ｐゴシック" pitchFamily="34" charset="-128"/>
              </a:rPr>
              <a:t>Eschenbach’s</a:t>
            </a:r>
            <a:r>
              <a:rPr lang="en-US" dirty="0" smtClean="0">
                <a:ea typeface="ＭＳ Ｐゴシック" pitchFamily="34" charset="-128"/>
              </a:rPr>
              <a:t> September 2007 request for CRUTEM data, but “time ran out”. There is no mention of the “delete all emails” request. </a:t>
            </a:r>
            <a:r>
              <a:rPr lang="en-US" dirty="0" err="1" smtClean="0">
                <a:ea typeface="ＭＳ Ｐゴシック" pitchFamily="34" charset="-128"/>
              </a:rPr>
              <a:t>Boulton</a:t>
            </a:r>
            <a:r>
              <a:rPr lang="en-US" dirty="0" smtClean="0">
                <a:ea typeface="ＭＳ Ｐゴシック" pitchFamily="34" charset="-128"/>
              </a:rPr>
              <a:t> sent some follow-up written questions to Jones and Briffa, but none touched on FOI or the notorious “delete all emails” request.</a:t>
            </a:r>
          </a:p>
          <a:p>
            <a:r>
              <a:rPr lang="en-US" dirty="0" smtClean="0">
                <a:ea typeface="ＭＳ Ｐゴシック" pitchFamily="34" charset="-128"/>
              </a:rPr>
              <a:t>Subsequent to Jones’ March 4 claim that “he had not received any specific training on DPA/</a:t>
            </a:r>
            <a:r>
              <a:rPr lang="en-US" dirty="0" err="1" smtClean="0">
                <a:ea typeface="ＭＳ Ｐゴシック" pitchFamily="34" charset="-128"/>
              </a:rPr>
              <a:t>FoIA</a:t>
            </a:r>
            <a:r>
              <a:rPr lang="en-US" dirty="0" smtClean="0">
                <a:ea typeface="ＭＳ Ｐゴシック" pitchFamily="34" charset="-128"/>
              </a:rPr>
              <a:t>/EIR issues from the UEA”, there was a March 30 interview with FOI officials Palmer and </a:t>
            </a:r>
            <a:r>
              <a:rPr lang="en-US" dirty="0" err="1" smtClean="0">
                <a:ea typeface="ＭＳ Ｐゴシック" pitchFamily="34" charset="-128"/>
              </a:rPr>
              <a:t>Colam</a:t>
            </a:r>
            <a:r>
              <a:rPr lang="en-US" dirty="0" smtClean="0">
                <a:ea typeface="ＭＳ Ｐゴシック" pitchFamily="34" charset="-128"/>
              </a:rPr>
              <a:t>-French, who described FOI training programs for UEA staff. The minutes do not record whether Palmer and </a:t>
            </a:r>
            <a:r>
              <a:rPr lang="en-US" dirty="0" err="1" smtClean="0">
                <a:ea typeface="ＭＳ Ｐゴシック" pitchFamily="34" charset="-128"/>
              </a:rPr>
              <a:t>Colam</a:t>
            </a:r>
            <a:r>
              <a:rPr lang="en-US" dirty="0" smtClean="0">
                <a:ea typeface="ＭＳ Ｐゴシック" pitchFamily="34" charset="-128"/>
              </a:rPr>
              <a:t>-French were asked whether they agreed with Jones’ assertion that he had never been “trained” in FOI (not that a supposed lack of training would justify the “delete all emails” request.)</a:t>
            </a:r>
          </a:p>
          <a:p>
            <a:r>
              <a:rPr lang="en-US" dirty="0" smtClean="0">
                <a:ea typeface="ＭＳ Ｐゴシック" pitchFamily="34" charset="-128"/>
              </a:rPr>
              <a:t>Rather than the Muir Russell panel “thoroughly investigating” an issue highlighted by the Parliamentary Committee, there is no record of Jones’ answering a single question about the request to “delete all emails” or the equally damning instruction that Briffa “should say” (untruthfully) that there had been no such correspondence between him and Wahl.</a:t>
            </a:r>
          </a:p>
          <a:p>
            <a:r>
              <a:rPr lang="en-US" dirty="0" smtClean="0">
                <a:ea typeface="ＭＳ Ｐゴシック" pitchFamily="34" charset="-128"/>
              </a:rPr>
              <a:t>The UK Research Councils have a code of conduct here which includes misrepresentation under its code of conduct, including the following:</a:t>
            </a:r>
          </a:p>
          <a:p>
            <a:r>
              <a:rPr lang="en-US" dirty="0" smtClean="0">
                <a:ea typeface="ＭＳ Ｐゴシック" pitchFamily="34" charset="-128"/>
              </a:rPr>
              <a:t>misrepresentation of data, for example suppression of relevant findings and/or data, or knowingly, recklessly or by gross negligence, presenting a flawed interpretation of data;</a:t>
            </a:r>
          </a:p>
          <a:p>
            <a:r>
              <a:rPr lang="en-US" dirty="0" smtClean="0">
                <a:ea typeface="ＭＳ Ｐゴシック" pitchFamily="34" charset="-128"/>
              </a:rPr>
              <a:t>Note that misconduct arises here (as it does in society in tort law) not just from dishonesty, but through recklessness or gross negligence.</a:t>
            </a:r>
          </a:p>
          <a:p>
            <a:r>
              <a:rPr lang="en-US" dirty="0" smtClean="0">
                <a:ea typeface="ＭＳ Ｐゴシック" pitchFamily="34" charset="-128"/>
              </a:rPr>
              <a:t>The Muir Russell panel misrepresented the fact that the “delete any emails” request came after an FOI request, leading to a “flawed” interpretation. It was an important issue – one that the Parliamentary Committee had asked them to attend to; the facts were easy to ascertain and known to thousands. If the Muir Russell panel or its members were subject to this code of conduct of the UK Research Councils or an equivalent code of conduct, in my opinion, there is convincing prima facie evidence that their misrepresentation of the facts surrounding Jones’ “delete any emails” request was done “knowingly, recklessly or by gross negligence” and would thus warrant investigation.</a:t>
            </a:r>
          </a:p>
          <a:p>
            <a:r>
              <a:rPr lang="en-US" dirty="0" smtClean="0">
                <a:ea typeface="ＭＳ Ｐゴシック" pitchFamily="34" charset="-128"/>
              </a:rPr>
              <a:t>It is, of course, possible that the Muir Russell panel is not subject to any code of conduct and can blatantly misrepresent the facts surrounding the “delete any emails” request with impunity.</a:t>
            </a:r>
          </a:p>
          <a:p>
            <a:r>
              <a:rPr lang="en-US" dirty="0" smtClean="0">
                <a:ea typeface="ＭＳ Ｐゴシック" pitchFamily="34" charset="-128"/>
              </a:rPr>
              <a:t>The most logical way to clear the air would be for the Parliamentary Committee to invite Muir Russell (and </a:t>
            </a:r>
            <a:r>
              <a:rPr lang="en-US" dirty="0" err="1" smtClean="0">
                <a:ea typeface="ＭＳ Ｐゴシック" pitchFamily="34" charset="-128"/>
              </a:rPr>
              <a:t>Oxburgh</a:t>
            </a:r>
            <a:r>
              <a:rPr lang="en-US" dirty="0" smtClean="0">
                <a:ea typeface="ＭＳ Ｐゴシック" pitchFamily="34" charset="-128"/>
              </a:rPr>
              <a:t>) to testify to them about their findings. They had asked Muir Russell to thoroughly investigate the ‘delete any emails’ request and to “conclusively resolve” the matter. They should invite Muir Russell (and obviously Geoffrey </a:t>
            </a:r>
            <a:r>
              <a:rPr lang="en-US" dirty="0" err="1" smtClean="0">
                <a:ea typeface="ＭＳ Ｐゴシック" pitchFamily="34" charset="-128"/>
              </a:rPr>
              <a:t>Boulton</a:t>
            </a:r>
            <a:r>
              <a:rPr lang="en-US" dirty="0" smtClean="0">
                <a:ea typeface="ＭＳ Ｐゴシック" pitchFamily="34" charset="-128"/>
              </a:rPr>
              <a:t> as well) to explain the basis of their findings on the “delete any emails” request, as well as other incongruous findings that I will report on in other posts.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200"/>
            <a:fld id="{798B8764-F02D-4170-8A9E-0153142D199B}" type="slidenum">
              <a:rPr lang="en-US" sz="1200">
                <a:latin typeface="Calibri" pitchFamily="34" charset="0"/>
              </a:rPr>
              <a:pPr algn="r" defTabSz="457200"/>
              <a:t>69</a:t>
            </a:fld>
            <a:endParaRPr lang="en-US" sz="1200">
              <a:latin typeface="Calibri" pitchFamily="34"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defTabSz="457200">
              <a:spcBef>
                <a:spcPct val="0"/>
              </a:spcBef>
            </a:pPr>
            <a:r>
              <a:rPr lang="en-US" smtClean="0">
                <a:ea typeface="ＭＳ Ｐゴシック" pitchFamily="34" charset="-128"/>
              </a:rPr>
              <a:t>Note how the last decade’s cooling fits a continuation of the recent cycles, not the IPCC 2002 prediction.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a:lstStyle/>
          <a:p>
            <a:r>
              <a:rPr lang="en-US" smtClean="0">
                <a:ea typeface="ＭＳ Ｐゴシック" pitchFamily="34" charset="-128"/>
              </a:rPr>
              <a:t>When I graduated from College in 1965 most in my class would not take the high-paying jobs in Los Angeles because of the smog.  It pained the eyes on most days and the weather reports always had smog reports.  It is now clear and healthful, even with 5 times the cars on the LA roads.  Technology fixed that.  In 1965, if you predicted that 5 times the number of cars would be operating in LA, the consensus (layman or scientist) would have been that the basin would be a deserted ghost town.  Those that forecast always seem to forget that with people come minds - Minds that innovative, to adapt to the environment.</a:t>
            </a:r>
          </a:p>
        </p:txBody>
      </p:sp>
      <p:sp>
        <p:nvSpPr>
          <p:cNvPr id="165892" name="Slide Number Placeholder 3"/>
          <p:cNvSpPr>
            <a:spLocks noGrp="1"/>
          </p:cNvSpPr>
          <p:nvPr>
            <p:ph type="sldNum" sz="quarter" idx="5"/>
          </p:nvPr>
        </p:nvSpPr>
        <p:spPr>
          <a:noFill/>
        </p:spPr>
        <p:txBody>
          <a:bodyPr/>
          <a:lstStyle/>
          <a:p>
            <a:fld id="{9D8833E3-A3AF-41E8-9516-018D8611ED68}" type="slidenum">
              <a:rPr lang="en-US" smtClean="0">
                <a:ea typeface="ＭＳ Ｐゴシック" pitchFamily="34" charset="-128"/>
              </a:rPr>
              <a:pPr/>
              <a:t>71</a:t>
            </a:fld>
            <a:endParaRPr lang="en-US" smtClean="0">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193D19C4-8BB3-428C-B11B-5235270136E2}" type="slidenum">
              <a:rPr lang="en-US" smtClean="0">
                <a:ea typeface="ＭＳ Ｐゴシック" pitchFamily="34" charset="-128"/>
              </a:rPr>
              <a:pPr/>
              <a:t>72</a:t>
            </a:fld>
            <a:endParaRPr lang="en-US" smtClean="0">
              <a:ea typeface="ＭＳ Ｐゴシック" pitchFamily="34" charset="-128"/>
            </a:endParaRPr>
          </a:p>
        </p:txBody>
      </p:sp>
      <p:sp>
        <p:nvSpPr>
          <p:cNvPr id="166915" name="Slide Image Placeholder 1"/>
          <p:cNvSpPr>
            <a:spLocks noGrp="1" noRot="1" noChangeAspect="1" noTextEdit="1"/>
          </p:cNvSpPr>
          <p:nvPr>
            <p:ph type="sldImg"/>
          </p:nvPr>
        </p:nvSpPr>
        <p:spPr>
          <a:ln/>
        </p:spPr>
      </p:sp>
      <p:sp>
        <p:nvSpPr>
          <p:cNvPr id="166916" name="Notes Placeholder 2"/>
          <p:cNvSpPr>
            <a:spLocks noGrp="1"/>
          </p:cNvSpPr>
          <p:nvPr>
            <p:ph type="body" idx="1"/>
          </p:nvPr>
        </p:nvSpPr>
        <p:spPr>
          <a:noFill/>
          <a:ln/>
        </p:spPr>
        <p:txBody>
          <a:bodyPr lIns="91435" tIns="45718" rIns="91435" bIns="45718"/>
          <a:lstStyle/>
          <a:p>
            <a:pPr defTabSz="457200" eaLnBrk="1" hangingPunct="1">
              <a:spcBef>
                <a:spcPct val="0"/>
              </a:spcBef>
            </a:pPr>
            <a:r>
              <a:rPr lang="en-US" smtClean="0">
                <a:ea typeface="ＭＳ Ｐゴシック" pitchFamily="34" charset="-128"/>
              </a:rPr>
              <a:t>To read the news one would think </a:t>
            </a:r>
            <a:r>
              <a:rPr lang="en-US" b="1" smtClean="0">
                <a:ea typeface="ＭＳ Ｐゴシック" pitchFamily="34" charset="-128"/>
              </a:rPr>
              <a:t>everything</a:t>
            </a:r>
            <a:r>
              <a:rPr lang="en-US" smtClean="0">
                <a:ea typeface="ＭＳ Ｐゴシック" pitchFamily="34" charset="-128"/>
              </a:rPr>
              <a:t> is catastrophe, all being accelerated after 1970 when we greedy humans started driving SUVs and dumping greenhouse gas.</a:t>
            </a:r>
          </a:p>
          <a:p>
            <a:pPr defTabSz="457200" eaLnBrk="1" hangingPunct="1">
              <a:spcBef>
                <a:spcPct val="0"/>
              </a:spcBef>
            </a:pPr>
            <a:r>
              <a:rPr lang="en-US" smtClean="0">
                <a:ea typeface="ＭＳ Ｐゴシック" pitchFamily="34" charset="-128"/>
              </a:rPr>
              <a:t>One should be asking “why do they say this” and why does the Media parrot them?</a:t>
            </a:r>
          </a:p>
        </p:txBody>
      </p:sp>
      <p:sp>
        <p:nvSpPr>
          <p:cNvPr id="16691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457200"/>
            <a:fld id="{2B5F1D74-248D-49FD-9454-1ABBE27AAEBB}" type="slidenum">
              <a:rPr lang="en-US" sz="1200">
                <a:latin typeface="Calibri" pitchFamily="34" charset="0"/>
              </a:rPr>
              <a:pPr algn="r" defTabSz="457200"/>
              <a:t>72</a:t>
            </a:fld>
            <a:endParaRPr lang="en-US" sz="1200">
              <a:latin typeface="Calibri"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0D312141-9B70-4534-9F00-04D6F458BC24}" type="slidenum">
              <a:rPr lang="en-US" smtClean="0">
                <a:ea typeface="ＭＳ Ｐゴシック" pitchFamily="34" charset="-128"/>
              </a:rPr>
              <a:pPr/>
              <a:t>73</a:t>
            </a:fld>
            <a:endParaRPr lang="en-US" smtClean="0">
              <a:ea typeface="ＭＳ Ｐゴシック" pitchFamily="34" charset="-128"/>
            </a:endParaRPr>
          </a:p>
        </p:txBody>
      </p:sp>
      <p:sp>
        <p:nvSpPr>
          <p:cNvPr id="167939" name="Slide Image Placeholder 1"/>
          <p:cNvSpPr>
            <a:spLocks noGrp="1" noRot="1" noChangeAspect="1" noTextEdit="1"/>
          </p:cNvSpPr>
          <p:nvPr>
            <p:ph type="sldImg"/>
          </p:nvPr>
        </p:nvSpPr>
        <p:spPr>
          <a:ln/>
        </p:spPr>
      </p:sp>
      <p:sp>
        <p:nvSpPr>
          <p:cNvPr id="167940" name="Notes Placeholder 2"/>
          <p:cNvSpPr>
            <a:spLocks noGrp="1"/>
          </p:cNvSpPr>
          <p:nvPr>
            <p:ph type="body" idx="1"/>
          </p:nvPr>
        </p:nvSpPr>
        <p:spPr>
          <a:noFill/>
          <a:ln/>
        </p:spPr>
        <p:txBody>
          <a:bodyPr lIns="91435" tIns="45718" rIns="91435" bIns="45718"/>
          <a:lstStyle/>
          <a:p>
            <a:pPr defTabSz="457200" eaLnBrk="1" hangingPunct="1">
              <a:spcBef>
                <a:spcPct val="0"/>
              </a:spcBef>
            </a:pPr>
            <a:endParaRPr lang="en-US" smtClean="0">
              <a:ea typeface="ＭＳ Ｐゴシック" pitchFamily="34" charset="-128"/>
            </a:endParaRPr>
          </a:p>
        </p:txBody>
      </p:sp>
      <p:sp>
        <p:nvSpPr>
          <p:cNvPr id="16794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457200"/>
            <a:fld id="{1619A94D-D017-4835-BF98-9588B760B306}" type="slidenum">
              <a:rPr lang="en-US" sz="1200">
                <a:latin typeface="Calibri" pitchFamily="34" charset="0"/>
              </a:rPr>
              <a:pPr algn="r" defTabSz="457200"/>
              <a:t>73</a:t>
            </a:fld>
            <a:endParaRPr lang="en-US" sz="120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5B2BD6E8-7140-4A8E-B467-5EE39B1D268D}" type="slidenum">
              <a:rPr lang="en-US" smtClean="0">
                <a:ea typeface="ＭＳ Ｐゴシック" pitchFamily="34" charset="-128"/>
              </a:rPr>
              <a:pPr/>
              <a:t>8</a:t>
            </a:fld>
            <a:endParaRPr lang="en-US" smtClean="0">
              <a:ea typeface="ＭＳ Ｐゴシック" pitchFamily="34" charset="-128"/>
            </a:endParaRPr>
          </a:p>
        </p:txBody>
      </p:sp>
      <p:sp>
        <p:nvSpPr>
          <p:cNvPr id="106499" name="Slide Image Placeholder 1"/>
          <p:cNvSpPr>
            <a:spLocks noGrp="1" noRot="1" noChangeAspect="1" noTextEdit="1"/>
          </p:cNvSpPr>
          <p:nvPr>
            <p:ph type="sldImg"/>
          </p:nvPr>
        </p:nvSpPr>
        <p:spPr>
          <a:ln/>
        </p:spPr>
      </p:sp>
      <p:sp>
        <p:nvSpPr>
          <p:cNvPr id="106500" name="Notes Placeholder 2"/>
          <p:cNvSpPr>
            <a:spLocks noGrp="1"/>
          </p:cNvSpPr>
          <p:nvPr>
            <p:ph type="body" idx="1"/>
          </p:nvPr>
        </p:nvSpPr>
        <p:spPr>
          <a:noFill/>
          <a:ln/>
        </p:spPr>
        <p:txBody>
          <a:bodyPr lIns="91435" tIns="45718" rIns="91435" bIns="45718"/>
          <a:lstStyle/>
          <a:p>
            <a:pPr defTabSz="457200" eaLnBrk="1" hangingPunct="1">
              <a:spcBef>
                <a:spcPct val="0"/>
              </a:spcBef>
            </a:pPr>
            <a:r>
              <a:rPr lang="en-US" dirty="0" smtClean="0">
                <a:ea typeface="ＭＳ Ｐゴシック" pitchFamily="34" charset="-128"/>
              </a:rPr>
              <a:t>My Interest in efficient energy design started in College in the early 60s.</a:t>
            </a:r>
          </a:p>
          <a:p>
            <a:pPr defTabSz="457200" eaLnBrk="1" hangingPunct="1">
              <a:spcBef>
                <a:spcPct val="0"/>
              </a:spcBef>
            </a:pPr>
            <a:endParaRPr lang="en-US" dirty="0" smtClean="0">
              <a:ea typeface="ＭＳ Ｐゴシック" pitchFamily="34" charset="-128"/>
            </a:endParaRPr>
          </a:p>
          <a:p>
            <a:pPr defTabSz="457200" eaLnBrk="1" hangingPunct="1">
              <a:spcBef>
                <a:spcPct val="0"/>
              </a:spcBef>
            </a:pPr>
            <a:r>
              <a:rPr lang="en-US" dirty="0" smtClean="0">
                <a:ea typeface="ＭＳ Ｐゴシック" pitchFamily="34" charset="-128"/>
              </a:rPr>
              <a:t>My house was the Nov 1989 Popular Science Cover story; “World’s Most Efficient House”.  Its big advantage is in the desert summer.  It is all-electric and it uses more energy in the relatively mild winters than in the harsh summers – just the opposite of my neighbors.  It’s passive energy savings comes from super insulation, earth </a:t>
            </a:r>
            <a:r>
              <a:rPr lang="en-US" dirty="0" err="1" smtClean="0">
                <a:ea typeface="ＭＳ Ｐゴシック" pitchFamily="34" charset="-128"/>
              </a:rPr>
              <a:t>berms</a:t>
            </a:r>
            <a:r>
              <a:rPr lang="en-US" dirty="0" smtClean="0">
                <a:ea typeface="ＭＳ Ｐゴシック" pitchFamily="34" charset="-128"/>
              </a:rPr>
              <a:t> on most exterior walls and massive interior thermal mass.  Its passive interior temperature, in the absence of any active cooling energy runs at 82 degrees in the desert’s 117-deg F summer peak heat days.  Passive interior temps are the triple average of soil temp, day air tem and night air temp. and vary only 3.5 degrees day/night, while outside air varies 35 deg F.  The property has provisions for converting to self-sustaining (house and plug-in hybrid car) via adding wind generator and solar panels when it becomes cost effective to do so.</a:t>
            </a:r>
          </a:p>
          <a:p>
            <a:pPr defTabSz="457200" eaLnBrk="1" hangingPunct="1">
              <a:spcBef>
                <a:spcPct val="0"/>
              </a:spcBef>
            </a:pPr>
            <a:endParaRPr lang="en-US" dirty="0" smtClean="0">
              <a:ea typeface="ＭＳ Ｐゴシック" pitchFamily="34" charset="-128"/>
            </a:endParaRPr>
          </a:p>
          <a:p>
            <a:pPr defTabSz="457200" eaLnBrk="1" hangingPunct="1">
              <a:spcBef>
                <a:spcPct val="0"/>
              </a:spcBef>
            </a:pPr>
            <a:r>
              <a:rPr lang="en-US" dirty="0" smtClean="0">
                <a:ea typeface="ＭＳ Ｐゴシック" pitchFamily="34" charset="-128"/>
              </a:rPr>
              <a:t>Testing Solar Water Heat in the 70s at RAF; the Rutan Aircraft Factory was converted to solar-heated water in the 70s, when others were only focused on gasoline costs.</a:t>
            </a:r>
          </a:p>
          <a:p>
            <a:pPr defTabSz="457200" eaLnBrk="1" hangingPunct="1">
              <a:spcBef>
                <a:spcPct val="0"/>
              </a:spcBef>
            </a:pPr>
            <a:endParaRPr lang="en-US" dirty="0" smtClean="0">
              <a:ea typeface="ＭＳ Ｐゴシック" pitchFamily="34" charset="-128"/>
            </a:endParaRPr>
          </a:p>
          <a:p>
            <a:pPr defTabSz="457200" eaLnBrk="1" hangingPunct="1">
              <a:spcBef>
                <a:spcPct val="0"/>
              </a:spcBef>
            </a:pPr>
            <a:r>
              <a:rPr lang="en-US" dirty="0" smtClean="0">
                <a:ea typeface="ＭＳ Ｐゴシック" pitchFamily="34" charset="-128"/>
              </a:rPr>
              <a:t>My all electric EV-1 was best car I ever owned.  It was my primary car for 7 years; all-electric with an 85 mile range on lead-acid batteries.  I was very sad (just like the guy shown) when the leased cars were recalled and crushed by General Motors.  I will buy a </a:t>
            </a:r>
            <a:r>
              <a:rPr lang="en-US" b="1" dirty="0" smtClean="0">
                <a:ea typeface="ＭＳ Ｐゴシック" pitchFamily="34" charset="-128"/>
              </a:rPr>
              <a:t>real </a:t>
            </a:r>
            <a:r>
              <a:rPr lang="en-US" dirty="0" smtClean="0">
                <a:ea typeface="ＭＳ Ｐゴシック" pitchFamily="34" charset="-128"/>
              </a:rPr>
              <a:t>hybrid when one becomes available (plug-in with elect-range&gt;60 miles). The </a:t>
            </a:r>
            <a:r>
              <a:rPr lang="en-US" dirty="0" err="1" smtClean="0">
                <a:ea typeface="ＭＳ Ｐゴシック" pitchFamily="34" charset="-128"/>
              </a:rPr>
              <a:t>Prius</a:t>
            </a:r>
            <a:r>
              <a:rPr lang="en-US" dirty="0" smtClean="0">
                <a:ea typeface="ＭＳ Ｐゴシック" pitchFamily="34" charset="-128"/>
              </a:rPr>
              <a:t> “hybrid” is not a hybrid, since it is fueled only by gasoline.  A Plug-in Hybrid can be fueled with both gas and electricity.  You might even see a ‘plug-in hybrid airplane’ in my future.</a:t>
            </a:r>
          </a:p>
          <a:p>
            <a:pPr defTabSz="457200" eaLnBrk="1" hangingPunct="1">
              <a:spcBef>
                <a:spcPct val="0"/>
              </a:spcBef>
            </a:pPr>
            <a:endParaRPr lang="en-US" dirty="0" smtClean="0">
              <a:ea typeface="ＭＳ Ｐゴシック" pitchFamily="34" charset="-128"/>
            </a:endParaRPr>
          </a:p>
          <a:p>
            <a:pPr defTabSz="457200" eaLnBrk="1" hangingPunct="1">
              <a:spcBef>
                <a:spcPct val="0"/>
              </a:spcBef>
            </a:pPr>
            <a:r>
              <a:rPr lang="en-US" dirty="0" smtClean="0">
                <a:ea typeface="ＭＳ Ｐゴシック" pitchFamily="34" charset="-128"/>
              </a:rPr>
              <a:t>My main interest in energy efficiency started in the 1970’s, when my desert backyard view became cluttered with thousands of large commercial wind generators, whose development was driven by the tax incentives from the oil shortage and peak-oil scare of that era.  I equipped my small business with my own design, passive solar water heat system.  I designed and built my custom </a:t>
            </a:r>
            <a:r>
              <a:rPr lang="en-US" dirty="0" err="1" smtClean="0">
                <a:ea typeface="ＭＳ Ｐゴシック" pitchFamily="34" charset="-128"/>
              </a:rPr>
              <a:t>bermed</a:t>
            </a:r>
            <a:r>
              <a:rPr lang="en-US" dirty="0" smtClean="0">
                <a:ea typeface="ＭＳ Ｐゴシック" pitchFamily="34" charset="-128"/>
              </a:rPr>
              <a:t>-Pyramid home, which was featured on the cover of the November 1989 issue of Popular Science magazine, labeled “The Ultimate Energy-Efficient House”.  I drove the all-electric EV-1 car as my primary automobile for seven years until GM canceled the lease and took it back.</a:t>
            </a:r>
          </a:p>
          <a:p>
            <a:pPr defTabSz="457200" eaLnBrk="1" hangingPunct="1">
              <a:spcBef>
                <a:spcPct val="0"/>
              </a:spcBef>
            </a:pPr>
            <a:endParaRPr lang="en-US" dirty="0" smtClean="0">
              <a:ea typeface="ＭＳ Ｐゴシック" pitchFamily="34" charset="-128"/>
            </a:endParaRPr>
          </a:p>
        </p:txBody>
      </p:sp>
      <p:sp>
        <p:nvSpPr>
          <p:cNvPr id="10650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457200"/>
            <a:fld id="{3AA03EAB-3072-4867-98F0-F9724211A071}" type="slidenum">
              <a:rPr lang="en-US" sz="1200">
                <a:latin typeface="Calibri" pitchFamily="34" charset="0"/>
              </a:rPr>
              <a:pPr algn="r" defTabSz="457200"/>
              <a:t>8</a:t>
            </a:fld>
            <a:endParaRPr lang="en-US" sz="1200">
              <a:latin typeface="Calibri"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47B15295-FCCF-4F64-A3A6-0556A37C1736}" type="slidenum">
              <a:rPr lang="en-US" smtClean="0">
                <a:ea typeface="ＭＳ Ｐゴシック" pitchFamily="34" charset="-128"/>
              </a:rPr>
              <a:pPr/>
              <a:t>74</a:t>
            </a:fld>
            <a:endParaRPr lang="en-US" smtClean="0">
              <a:ea typeface="ＭＳ Ｐゴシック" pitchFamily="34" charset="-128"/>
            </a:endParaRPr>
          </a:p>
        </p:txBody>
      </p:sp>
      <p:sp>
        <p:nvSpPr>
          <p:cNvPr id="168963" name="Slide Image Placeholder 1"/>
          <p:cNvSpPr>
            <a:spLocks noGrp="1" noRot="1" noChangeAspect="1" noTextEdit="1"/>
          </p:cNvSpPr>
          <p:nvPr>
            <p:ph type="sldImg"/>
          </p:nvPr>
        </p:nvSpPr>
        <p:spPr>
          <a:ln/>
        </p:spPr>
      </p:sp>
      <p:sp>
        <p:nvSpPr>
          <p:cNvPr id="168964" name="Notes Placeholder 2"/>
          <p:cNvSpPr>
            <a:spLocks noGrp="1"/>
          </p:cNvSpPr>
          <p:nvPr>
            <p:ph type="body" idx="1"/>
          </p:nvPr>
        </p:nvSpPr>
        <p:spPr>
          <a:noFill/>
          <a:ln/>
        </p:spPr>
        <p:txBody>
          <a:bodyPr lIns="91435" tIns="45718" rIns="91435" bIns="45718"/>
          <a:lstStyle/>
          <a:p>
            <a:pPr defTabSz="457200" eaLnBrk="1" hangingPunct="1">
              <a:spcBef>
                <a:spcPct val="0"/>
              </a:spcBef>
            </a:pPr>
            <a:r>
              <a:rPr lang="en-US" smtClean="0">
                <a:ea typeface="ＭＳ Ｐゴシック" pitchFamily="34" charset="-128"/>
              </a:rPr>
              <a:t>http://www.iceagenow.com/Growing_Glaciers.htm</a:t>
            </a:r>
          </a:p>
          <a:p>
            <a:pPr defTabSz="457200" eaLnBrk="1" hangingPunct="1">
              <a:spcBef>
                <a:spcPct val="0"/>
              </a:spcBef>
            </a:pPr>
            <a:r>
              <a:rPr lang="en-US" smtClean="0">
                <a:ea typeface="ＭＳ Ｐゴシック" pitchFamily="34" charset="-128"/>
              </a:rPr>
              <a:t>Precip; stable, last 110 years.  Note how precip seems to react to the warming rate, high in 1970 to 2000, and lower now (a thermostat).</a:t>
            </a:r>
          </a:p>
        </p:txBody>
      </p:sp>
      <p:sp>
        <p:nvSpPr>
          <p:cNvPr id="16896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457200"/>
            <a:fld id="{154B74B2-4991-474B-8DCE-0185ED63B1F5}" type="slidenum">
              <a:rPr lang="en-US" sz="1200">
                <a:latin typeface="Calibri" pitchFamily="34" charset="0"/>
              </a:rPr>
              <a:pPr algn="r" defTabSz="457200"/>
              <a:t>74</a:t>
            </a:fld>
            <a:endParaRPr lang="en-US" sz="1200">
              <a:latin typeface="Calibri"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42F36405-A5E3-4BA2-9989-7C79179FF01A}" type="slidenum">
              <a:rPr lang="en-US" smtClean="0">
                <a:ea typeface="ＭＳ Ｐゴシック" pitchFamily="34" charset="-128"/>
              </a:rPr>
              <a:pPr/>
              <a:t>76</a:t>
            </a:fld>
            <a:endParaRPr lang="en-US" smtClean="0">
              <a:ea typeface="ＭＳ Ｐゴシック" pitchFamily="34" charset="-128"/>
            </a:endParaRPr>
          </a:p>
        </p:txBody>
      </p:sp>
      <p:sp>
        <p:nvSpPr>
          <p:cNvPr id="169987" name="Slide Image Placeholder 1"/>
          <p:cNvSpPr>
            <a:spLocks noGrp="1" noRot="1" noChangeAspect="1" noTextEdit="1"/>
          </p:cNvSpPr>
          <p:nvPr>
            <p:ph type="sldImg"/>
          </p:nvPr>
        </p:nvSpPr>
        <p:spPr>
          <a:ln/>
        </p:spPr>
      </p:sp>
      <p:sp>
        <p:nvSpPr>
          <p:cNvPr id="169988" name="Notes Placeholder 2"/>
          <p:cNvSpPr>
            <a:spLocks noGrp="1"/>
          </p:cNvSpPr>
          <p:nvPr>
            <p:ph type="body" idx="1"/>
          </p:nvPr>
        </p:nvSpPr>
        <p:spPr>
          <a:noFill/>
          <a:ln/>
        </p:spPr>
        <p:txBody>
          <a:bodyPr lIns="91435" tIns="45718" rIns="91435" bIns="45718"/>
          <a:lstStyle/>
          <a:p>
            <a:pPr defTabSz="457200" eaLnBrk="1" hangingPunct="1">
              <a:spcBef>
                <a:spcPct val="0"/>
              </a:spcBef>
            </a:pPr>
            <a:r>
              <a:rPr lang="en-US" smtClean="0">
                <a:ea typeface="ＭＳ Ｐゴシック" pitchFamily="34" charset="-128"/>
              </a:rPr>
              <a:t>However, in the 20</a:t>
            </a:r>
            <a:r>
              <a:rPr lang="en-US" baseline="30000" smtClean="0">
                <a:ea typeface="ＭＳ Ｐゴシック" pitchFamily="34" charset="-128"/>
              </a:rPr>
              <a:t>th</a:t>
            </a:r>
            <a:r>
              <a:rPr lang="en-US" smtClean="0">
                <a:ea typeface="ＭＳ Ｐゴシック" pitchFamily="34" charset="-128"/>
              </a:rPr>
              <a:t> century sea level rose worldwide by less than 8 inches, (1.8 mm/year).</a:t>
            </a:r>
          </a:p>
          <a:p>
            <a:pPr defTabSz="457200" eaLnBrk="1" hangingPunct="1">
              <a:spcBef>
                <a:spcPct val="0"/>
              </a:spcBef>
            </a:pPr>
            <a:r>
              <a:rPr lang="en-US" smtClean="0">
                <a:ea typeface="ＭＳ Ｐゴシック" pitchFamily="34" charset="-128"/>
              </a:rPr>
              <a:t>Mourner, the world's foremost expert on sea level, who has been studying it for 30 years, says that there is little reason to suppose that sea level will rise faster in the 21</a:t>
            </a:r>
            <a:r>
              <a:rPr lang="en-US" baseline="30000" smtClean="0">
                <a:ea typeface="ＭＳ Ｐゴシック" pitchFamily="34" charset="-128"/>
              </a:rPr>
              <a:t>st</a:t>
            </a:r>
            <a:r>
              <a:rPr lang="en-US" smtClean="0">
                <a:ea typeface="ＭＳ Ｐゴシック" pitchFamily="34" charset="-128"/>
              </a:rPr>
              <a:t> century than it did in the 20</a:t>
            </a:r>
            <a:r>
              <a:rPr lang="en-US" baseline="30000" smtClean="0">
                <a:ea typeface="ＭＳ Ｐゴシック" pitchFamily="34" charset="-128"/>
              </a:rPr>
              <a:t>th</a:t>
            </a:r>
            <a:r>
              <a:rPr lang="en-US" smtClean="0">
                <a:ea typeface="ＭＳ Ｐゴシック" pitchFamily="34" charset="-128"/>
              </a:rPr>
              <a:t>, because most of the land-based ice that once covered North America and northern Eurasia melted long ago, and most of the remaining land-based ice is at high altitudes and also at high latitudes close to the Poles, where there is no danger that it will melt any time soon. The sea ice in the Arctic and Antarctic, even if it had been diminishing (which it has not), would not add even a thousandth of an inch to sea level, because it is already floating. Data show </a:t>
            </a:r>
            <a:r>
              <a:rPr lang="en-US" b="1" smtClean="0">
                <a:ea typeface="ＭＳ Ｐゴシック" pitchFamily="34" charset="-128"/>
              </a:rPr>
              <a:t>no </a:t>
            </a:r>
            <a:r>
              <a:rPr lang="en-US" smtClean="0">
                <a:ea typeface="ＭＳ Ｐゴシック" pitchFamily="34" charset="-128"/>
              </a:rPr>
              <a:t>sea-level acceleration due to carbon emissions.  Be happy the sea is still rising - it means the next ice age might not be too close.</a:t>
            </a:r>
          </a:p>
          <a:p>
            <a:pPr defTabSz="457200" eaLnBrk="1" hangingPunct="1">
              <a:spcBef>
                <a:spcPct val="0"/>
              </a:spcBef>
            </a:pPr>
            <a:endParaRPr lang="en-US" smtClean="0">
              <a:ea typeface="ＭＳ Ｐゴシック" pitchFamily="34" charset="-128"/>
            </a:endParaRPr>
          </a:p>
          <a:p>
            <a:pPr defTabSz="457200" eaLnBrk="1" hangingPunct="1">
              <a:spcBef>
                <a:spcPct val="0"/>
              </a:spcBef>
            </a:pPr>
            <a:r>
              <a:rPr lang="en-US" smtClean="0">
                <a:ea typeface="ＭＳ Ｐゴシック" pitchFamily="34" charset="-128"/>
              </a:rPr>
              <a:t>Yes, ~ 6 inches next Century, not Al Gore’s 20 feet. I have a bet with Richard Branson and Miles O’Brien on Florida Flooding and am happy to sign up any other takers.</a:t>
            </a:r>
          </a:p>
        </p:txBody>
      </p:sp>
      <p:sp>
        <p:nvSpPr>
          <p:cNvPr id="16998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457200"/>
            <a:fld id="{79673653-C316-42F4-A701-A89734719D06}" type="slidenum">
              <a:rPr lang="en-US" sz="1200">
                <a:latin typeface="Calibri" pitchFamily="34" charset="0"/>
              </a:rPr>
              <a:pPr algn="r" defTabSz="457200"/>
              <a:t>76</a:t>
            </a:fld>
            <a:endParaRPr lang="en-US" sz="1200">
              <a:latin typeface="Calibri"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p:spPr>
        <p:txBody>
          <a:bodyPr/>
          <a:lstStyle/>
          <a:p>
            <a:r>
              <a:rPr lang="en-US" smtClean="0">
                <a:ea typeface="ＭＳ Ｐゴシック" pitchFamily="34" charset="-128"/>
              </a:rPr>
              <a:t>Sea level has Dropped over the last 3kyr.</a:t>
            </a:r>
          </a:p>
          <a:p>
            <a:r>
              <a:rPr lang="en-US" smtClean="0">
                <a:ea typeface="ＭＳ Ｐゴシック" pitchFamily="34" charset="-128"/>
              </a:rPr>
              <a:t>Big change is during ice age recovery, however, swings during out last 10kyr ‘stable-warm’ period happen, and they are not due to man.  We are VERY stable now, without reason to force much change.  If we do get change, it will not likely be due to man.</a:t>
            </a:r>
          </a:p>
          <a:p>
            <a:r>
              <a:rPr lang="en-US" smtClean="0">
                <a:ea typeface="ＭＳ Ｐゴシック" pitchFamily="34" charset="-128"/>
              </a:rPr>
              <a:t>No time here for a complete discussion of the sea level threat, refer to Heaven and Earth, The Climate Caper and dozens of other studies.  In short, the next time someone is found scared about rising seas, just bet him…… The next century will have a sl rise of 5 to 9 inches.  Another proof that something is wrong with ethics, show the billionaire “climate evangelicals” (you know who they are) who have recently bought expensive homes on the beach!</a:t>
            </a:r>
          </a:p>
          <a:p>
            <a:r>
              <a:rPr lang="en-US" smtClean="0">
                <a:ea typeface="ＭＳ Ｐゴシック" pitchFamily="34" charset="-128"/>
              </a:rPr>
              <a:t>Sea Level Recovery From Ice Age</a:t>
            </a:r>
          </a:p>
          <a:p>
            <a:r>
              <a:rPr lang="en-US" smtClean="0">
                <a:ea typeface="ＭＳ Ｐゴシック" pitchFamily="34" charset="-128"/>
              </a:rPr>
              <a:t>A study using carbon dating of sub-surface coral near Tahiti was done as a proxy to estimate historic sea levels.  I plotted their raw data to show the rise of the ocean since the recent big ice age.  During the last ice age, sea levels were more than 300 feet lower than present.  Recovery from those levels was rapid at first (a 6000 to 9000-year period of 12 mm/year sea level rise).  This was due to the massive amounts of ice melting at low latitudes. The present (recent 1000 years) sea level rise is very slow (1.4 to 2 mm/year) and will remain slow, because the remaining ice is small and is all near the cold poles.</a:t>
            </a:r>
          </a:p>
          <a:p>
            <a:r>
              <a:rPr lang="en-US" smtClean="0">
                <a:ea typeface="ＭＳ Ｐゴシック" pitchFamily="34" charset="-128"/>
              </a:rPr>
              <a:t>The Al Gore prediction of 20 ft sea level rise in the next century is an average rate of 66 mm/year, or 5.5 times the maximum rate of the ice age recovery!  Now I can understand that Hollywood and a liberal Media cartel would fall for this claim, but how it could fool the Nobel committee or any real scientist, is puzzling indeed.</a:t>
            </a:r>
          </a:p>
          <a:p>
            <a:endParaRPr lang="en-US" smtClean="0">
              <a:ea typeface="ＭＳ Ｐゴシック" pitchFamily="34" charset="-128"/>
            </a:endParaRPr>
          </a:p>
        </p:txBody>
      </p:sp>
      <p:sp>
        <p:nvSpPr>
          <p:cNvPr id="171012" name="Slide Number Placeholder 3"/>
          <p:cNvSpPr>
            <a:spLocks noGrp="1"/>
          </p:cNvSpPr>
          <p:nvPr>
            <p:ph type="sldNum" sz="quarter" idx="5"/>
          </p:nvPr>
        </p:nvSpPr>
        <p:spPr>
          <a:noFill/>
        </p:spPr>
        <p:txBody>
          <a:bodyPr/>
          <a:lstStyle/>
          <a:p>
            <a:fld id="{8F2D3BD4-5F64-4C0A-AAD3-CEC4F8A7EA04}" type="slidenum">
              <a:rPr lang="en-US" smtClean="0">
                <a:ea typeface="ＭＳ Ｐゴシック" pitchFamily="34" charset="-128"/>
              </a:rPr>
              <a:pPr/>
              <a:t>77</a:t>
            </a:fld>
            <a:endParaRPr lang="en-US" smtClean="0">
              <a:ea typeface="ＭＳ Ｐゴシック"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r>
              <a:rPr lang="en-US" smtClean="0">
                <a:ea typeface="ＭＳ Ｐゴシック" pitchFamily="34" charset="-128"/>
              </a:rPr>
              <a:t>Conclusion and Prediction</a:t>
            </a:r>
          </a:p>
          <a:p>
            <a:r>
              <a:rPr lang="en-US" smtClean="0">
                <a:ea typeface="ＭＳ Ｐゴシック" pitchFamily="34" charset="-128"/>
              </a:rPr>
              <a:t>The most significant finding is there seems to be no justification for the alarmist's fears for acceleration of the recent (last 1000 years) slow rise (1.4 to 2 mm/year) that is still continuing after the recovery of the last ice age.</a:t>
            </a:r>
          </a:p>
          <a:p>
            <a:r>
              <a:rPr lang="en-US" smtClean="0">
                <a:ea typeface="ＭＳ Ｐゴシック" pitchFamily="34" charset="-128"/>
              </a:rPr>
              <a:t>Global land-borne ice levels have been increasing (Greenland, Antarctica and others) over the last decade and most of the previously receding glaciers are now growing.</a:t>
            </a:r>
          </a:p>
          <a:p>
            <a:r>
              <a:rPr lang="en-US" smtClean="0">
                <a:ea typeface="ＭＳ Ｐゴシック" pitchFamily="34" charset="-128"/>
              </a:rPr>
              <a:t>The future sea level rise will be mainly due to the lag in global temperatures finally warming the sea, thus reducing its average density, not due to the melting of land-borne ice. The next century will thus likely have a global sea level rise of no more than 6 to 8 inches.</a:t>
            </a:r>
          </a:p>
        </p:txBody>
      </p:sp>
      <p:sp>
        <p:nvSpPr>
          <p:cNvPr id="172036" name="Slide Number Placeholder 3"/>
          <p:cNvSpPr>
            <a:spLocks noGrp="1"/>
          </p:cNvSpPr>
          <p:nvPr>
            <p:ph type="sldNum" sz="quarter" idx="5"/>
          </p:nvPr>
        </p:nvSpPr>
        <p:spPr>
          <a:noFill/>
        </p:spPr>
        <p:txBody>
          <a:bodyPr/>
          <a:lstStyle/>
          <a:p>
            <a:fld id="{9CC17EBD-759E-4F2E-A396-101D539366E9}" type="slidenum">
              <a:rPr lang="en-US" smtClean="0">
                <a:ea typeface="ＭＳ Ｐゴシック" pitchFamily="34" charset="-128"/>
              </a:rPr>
              <a:pPr/>
              <a:t>78</a:t>
            </a:fld>
            <a:endParaRPr lang="en-US" smtClean="0">
              <a:ea typeface="ＭＳ Ｐゴシック"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p:spPr>
        <p:txBody>
          <a:bodyPr/>
          <a:lstStyle/>
          <a:p>
            <a:endParaRPr lang="en-US" sz="1100" smtClean="0">
              <a:ea typeface="ＭＳ Ｐゴシック" pitchFamily="34" charset="-128"/>
            </a:endParaRPr>
          </a:p>
        </p:txBody>
      </p:sp>
      <p:sp>
        <p:nvSpPr>
          <p:cNvPr id="173060" name="Slide Number Placeholder 3"/>
          <p:cNvSpPr>
            <a:spLocks noGrp="1"/>
          </p:cNvSpPr>
          <p:nvPr>
            <p:ph type="sldNum" sz="quarter" idx="5"/>
          </p:nvPr>
        </p:nvSpPr>
        <p:spPr>
          <a:noFill/>
        </p:spPr>
        <p:txBody>
          <a:bodyPr/>
          <a:lstStyle/>
          <a:p>
            <a:fld id="{4618362E-6B2E-4DC0-9D01-A8BE31D0D859}" type="slidenum">
              <a:rPr lang="en-US" smtClean="0">
                <a:ea typeface="ＭＳ Ｐゴシック" pitchFamily="34" charset="-128"/>
              </a:rPr>
              <a:pPr/>
              <a:t>79</a:t>
            </a:fld>
            <a:endParaRPr lang="en-US" smtClean="0">
              <a:ea typeface="ＭＳ Ｐゴシック"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p:spPr>
        <p:txBody>
          <a:bodyPr/>
          <a:lstStyle/>
          <a:p>
            <a:r>
              <a:rPr lang="en-US" smtClean="0">
                <a:ea typeface="ＭＳ Ｐゴシック" pitchFamily="34" charset="-128"/>
              </a:rPr>
              <a:t>When I graduated from College in 1965 most in my class would not take the high-paying jobs in Los Angeles because of the smog.  It pained the eyes on most days and the weather reports always had smog reports.  It is now clear and healthful, even with 5 times the cars on the LA roads.  Technology fixed that.  In 1965, if you predicted that 5 times the number of cars would be operating in LA, the consensus (layman or scientist) would have been that the basin would then be a deserted ghost town.  Those that forecast always seem to forget that with people come minds - Minds that innovative, to adapt to the environment.</a:t>
            </a:r>
          </a:p>
        </p:txBody>
      </p:sp>
      <p:sp>
        <p:nvSpPr>
          <p:cNvPr id="174084" name="Slide Number Placeholder 3"/>
          <p:cNvSpPr>
            <a:spLocks noGrp="1"/>
          </p:cNvSpPr>
          <p:nvPr>
            <p:ph type="sldNum" sz="quarter" idx="5"/>
          </p:nvPr>
        </p:nvSpPr>
        <p:spPr>
          <a:noFill/>
        </p:spPr>
        <p:txBody>
          <a:bodyPr/>
          <a:lstStyle/>
          <a:p>
            <a:fld id="{782B36AB-C33E-453C-9C77-688372043F5F}" type="slidenum">
              <a:rPr lang="en-US" smtClean="0">
                <a:ea typeface="ＭＳ Ｐゴシック" pitchFamily="34" charset="-128"/>
              </a:rPr>
              <a:pPr/>
              <a:t>80</a:t>
            </a:fld>
            <a:endParaRPr lang="en-US" smtClean="0">
              <a:ea typeface="ＭＳ Ｐゴシック"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r>
              <a:rPr lang="en-US" smtClean="0">
                <a:ea typeface="ＭＳ Ｐゴシック" pitchFamily="34" charset="-128"/>
              </a:rPr>
              <a:t>Indio 123 deg F in 1970.  La Quinta averages 156 days per year with a high over 100 deg.  Average high in July is 107 deg</a:t>
            </a:r>
          </a:p>
          <a:p>
            <a:endParaRPr lang="en-US" smtClean="0">
              <a:ea typeface="ＭＳ Ｐゴシック" pitchFamily="34" charset="-128"/>
            </a:endParaRPr>
          </a:p>
        </p:txBody>
      </p:sp>
      <p:sp>
        <p:nvSpPr>
          <p:cNvPr id="175108" name="Slide Number Placeholder 3"/>
          <p:cNvSpPr>
            <a:spLocks noGrp="1"/>
          </p:cNvSpPr>
          <p:nvPr>
            <p:ph type="sldNum" sz="quarter" idx="5"/>
          </p:nvPr>
        </p:nvSpPr>
        <p:spPr>
          <a:noFill/>
        </p:spPr>
        <p:txBody>
          <a:bodyPr/>
          <a:lstStyle/>
          <a:p>
            <a:fld id="{35DA5C06-AD34-45B1-B944-2BAB9A2B48AF}" type="slidenum">
              <a:rPr lang="en-US" smtClean="0">
                <a:ea typeface="ＭＳ Ｐゴシック" pitchFamily="34" charset="-128"/>
              </a:rPr>
              <a:pPr/>
              <a:t>82</a:t>
            </a:fld>
            <a:endParaRPr lang="en-US" smtClean="0">
              <a:ea typeface="ＭＳ Ｐゴシック"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p:spPr>
        <p:txBody>
          <a:bodyPr/>
          <a:lstStyle/>
          <a:p>
            <a:r>
              <a:rPr lang="en-US" smtClean="0">
                <a:ea typeface="ＭＳ Ｐゴシック" pitchFamily="34" charset="-128"/>
              </a:rPr>
              <a:t>Death Valley is one of the hottest places on earth, attaining the highest temperature ever recorded in the U.S., 134 degrees F. on July 10, 1913. Summer high temperatures commonly run above 120 degrees F. The summer of 1996 had 40 days over 120° F, and 105 days over 110° F. The summer of 1917 had 43 consecutive days with a high temperature of 120° F or above. Death valley 1961 to 2009  average July max = 115.9 deg F</a:t>
            </a:r>
          </a:p>
          <a:p>
            <a:endParaRPr lang="en-US" smtClean="0">
              <a:ea typeface="ＭＳ Ｐゴシック"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p:spPr>
        <p:txBody>
          <a:bodyPr/>
          <a:lstStyle/>
          <a:p>
            <a:pPr eaLnBrk="1" hangingPunct="1"/>
            <a:r>
              <a:rPr lang="en-US" smtClean="0">
                <a:ea typeface="ＭＳ Ｐゴシック" pitchFamily="34" charset="-128"/>
              </a:rPr>
              <a:t>A little more than 100 years ago scientists predicted that Air travel could not happen since the air is thin and too cold to survive.  But we adapted, using new technology.</a:t>
            </a:r>
          </a:p>
          <a:p>
            <a:pPr eaLnBrk="1" hangingPunct="1"/>
            <a:r>
              <a:rPr lang="en-US" smtClean="0">
                <a:ea typeface="ＭＳ Ｐゴシック" pitchFamily="34" charset="-128"/>
              </a:rPr>
              <a:t>Mean surface temp Mars = -81 F  same as earth at 40kft  adapt just fine at - 80 deg and wind speed of 700 mph!</a:t>
            </a:r>
          </a:p>
          <a:p>
            <a:pPr eaLnBrk="1" hangingPunct="1"/>
            <a:endParaRPr lang="en-US" smtClean="0">
              <a:ea typeface="ＭＳ Ｐゴシック" pitchFamily="34" charset="-128"/>
            </a:endParaRPr>
          </a:p>
        </p:txBody>
      </p:sp>
      <p:sp>
        <p:nvSpPr>
          <p:cNvPr id="17715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E2439DC-2EB9-4AF7-BD46-4A855183B5AC}" type="slidenum">
              <a:rPr lang="en-US" sz="1200"/>
              <a:pPr algn="r"/>
              <a:t>84</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r>
              <a:rPr lang="en-US" smtClean="0">
                <a:ea typeface="ＭＳ Ｐゴシック" pitchFamily="34" charset="-128"/>
              </a:rPr>
              <a:t>Engineering decisions and conclusions have real consequences; in my work they can cause bankruptcies, as well as kill pilots and passengers. Thus, engineers' focus must be precise, conservative and as confident as possible.  Scientists, however are allowed to stick their neck out with far-out theories, and in many cases theories that cannot be proven.  When they are shown to be wrong they can and do just move on to another theory without consequences, even from their peers.  That is why the engineers, not the scientists should report to the U N, the Obama's, the Gordon Browns and the lawmakers of the world.  Many more lives are at risk than those who risk airliner accidents.  Imagine certifying airliners based on the kind of science method being practiced by the climate principles.</a:t>
            </a:r>
          </a:p>
          <a:p>
            <a:r>
              <a:rPr lang="en-US" smtClean="0">
                <a:ea typeface="ＭＳ Ｐゴシック" pitchFamily="34" charset="-128"/>
              </a:rPr>
              <a:t>This engineers’ attitude isn’t arrogance. On the contrary it’s the result of having been humbled by nature on a regular basis. I fail far more often than I succeed, it’s just that I don’t try to sell my failures as successes.</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r>
              <a:rPr lang="en-US" smtClean="0">
                <a:ea typeface="ＭＳ Ｐゴシック" pitchFamily="34" charset="-128"/>
              </a:rPr>
              <a:t>Energy-constrained world</a:t>
            </a:r>
          </a:p>
        </p:txBody>
      </p:sp>
      <p:sp>
        <p:nvSpPr>
          <p:cNvPr id="180228" name="Slide Number Placeholder 3"/>
          <p:cNvSpPr>
            <a:spLocks noGrp="1"/>
          </p:cNvSpPr>
          <p:nvPr>
            <p:ph type="sldNum" sz="quarter" idx="5"/>
          </p:nvPr>
        </p:nvSpPr>
        <p:spPr>
          <a:noFill/>
        </p:spPr>
        <p:txBody>
          <a:bodyPr/>
          <a:lstStyle/>
          <a:p>
            <a:fld id="{45C221DD-885C-4C6A-A15C-5962EAA5F27E}" type="slidenum">
              <a:rPr lang="en-US" smtClean="0">
                <a:ea typeface="ＭＳ Ｐゴシック" pitchFamily="34" charset="-128"/>
              </a:rPr>
              <a:pPr/>
              <a:t>86</a:t>
            </a:fld>
            <a:endParaRPr lang="en-US" smtClean="0">
              <a:ea typeface="ＭＳ Ｐゴシック"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81252" name="Slide Number Placeholder 3"/>
          <p:cNvSpPr>
            <a:spLocks noGrp="1"/>
          </p:cNvSpPr>
          <p:nvPr>
            <p:ph type="sldNum" sz="quarter" idx="5"/>
          </p:nvPr>
        </p:nvSpPr>
        <p:spPr>
          <a:noFill/>
        </p:spPr>
        <p:txBody>
          <a:bodyPr/>
          <a:lstStyle/>
          <a:p>
            <a:fld id="{B0F1CDA2-4DA3-42F7-BA7C-E2F643FC7E95}" type="slidenum">
              <a:rPr lang="en-US" smtClean="0">
                <a:ea typeface="ＭＳ Ｐゴシック" pitchFamily="34" charset="-128"/>
              </a:rPr>
              <a:pPr/>
              <a:t>87</a:t>
            </a:fld>
            <a:endParaRPr lang="en-US" smtClean="0">
              <a:ea typeface="ＭＳ Ｐゴシック"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p:spPr>
        <p:txBody>
          <a:bodyPr/>
          <a:lstStyle/>
          <a:p>
            <a:pPr>
              <a:lnSpc>
                <a:spcPct val="80000"/>
              </a:lnSpc>
            </a:pPr>
            <a:r>
              <a:rPr lang="en-US" sz="1000" smtClean="0">
                <a:ea typeface="ＭＳ Ｐゴシック" pitchFamily="34" charset="-128"/>
              </a:rPr>
              <a:t>http://www.onlineopinion.com.au/view.asp?article=7553&amp;page=1</a:t>
            </a:r>
          </a:p>
          <a:p>
            <a:pPr>
              <a:lnSpc>
                <a:spcPct val="80000"/>
              </a:lnSpc>
            </a:pPr>
            <a:r>
              <a:rPr lang="en-US" sz="1000" smtClean="0">
                <a:ea typeface="ＭＳ Ｐゴシック" pitchFamily="34" charset="-128"/>
              </a:rPr>
              <a:t>It’s an assertion repeated by politicians and climate campaigners the world over: “2,500 scientists of the United Nation’s Intergovernmental Panel on Climate Change (IPCC) agree that humans are causing a climate crisis. ”But it’s not true. And, for the first time ever, the public can now see the extent to which they have been misled. As lies go, it’s a whopper. Here’s the real situation. Like the three IPCC “assessment reports” before it, the Fourth Assessment Report (AR4) released during 2007 (upon which the UN climate conference in Bali was based) includes the reports of the IPCC’s three working groups.</a:t>
            </a:r>
          </a:p>
          <a:p>
            <a:pPr>
              <a:lnSpc>
                <a:spcPct val="80000"/>
              </a:lnSpc>
            </a:pPr>
            <a:r>
              <a:rPr lang="en-US" sz="1000" smtClean="0">
                <a:ea typeface="ＭＳ Ｐゴシック" pitchFamily="34" charset="-128"/>
              </a:rPr>
              <a:t>Working Group I (WG I) is assigned to report on the extent and possible causes of past climate change as well as future “projections”. Its report is titled “The Physical Science Basis”. The reports from working groups II and III are titled “Impacts, Adaptation and Vulnerability” and “Mitigation of Climate Change” respectively, and since these are based on the results of WG I, it is crucially important that the WG I report stands up to close scrutiny. There is, of course serious debate among scientists about the actual technical content of the roughly 1,000-page WG I report, especially its politically motivated Summary for Policymakers which is often the only part read by politicians and non-scientists. The technical content can be difficult for non-scientists to follow and so most people simply assume that if large numbers of scientists agree, they must be right. Consensus never proves the truth of a scientific claim, but is somehow widely believed to do so for the IPCC reports, so we need to ask how many scientists really did agree with the most important IPCC conclusion, namely that humans are causing significant climate change - in other words the key parts of WG I? The numbers of scientist reviewers involved in WG I is actually less than a quarter of the whole, a little more than 600 in total. The other 1,900 reviewers assessed the other working group reports. They had nothing to say about the causes of climate change or its future trajectory. Still, 600 “scientific expert reviewers” sounds pretty impressive. After all, they submitted their comments to the IPCC editors who assure us that “all substantive government and expert review comments received appropriate consideration”. And since these experts reviewers are all listed in Annex III of the report, they must have endorsed it, right? Wrong.</a:t>
            </a:r>
          </a:p>
          <a:p>
            <a:pPr>
              <a:lnSpc>
                <a:spcPct val="80000"/>
              </a:lnSpc>
            </a:pPr>
            <a:r>
              <a:rPr lang="en-US" sz="1000" smtClean="0">
                <a:ea typeface="ＭＳ Ｐゴシック" pitchFamily="34" charset="-128"/>
              </a:rPr>
              <a:t>For the first time ever, the UN has released on the Web the comments of reviewers who assessed the drafts of the WG I report and the IPCC editors’ responses. This release was almost certainly a result of intense pressure applied by “hockey-stick” co-debunker Steve McIntyre of Toronto and his allies. Unlike the other IPCC working groups, WG I is based in the US and McIntyre had used the robust Freedom of Information legislation to request certain details when the full comments were released.</a:t>
            </a:r>
          </a:p>
          <a:p>
            <a:pPr>
              <a:lnSpc>
                <a:spcPct val="80000"/>
              </a:lnSpc>
            </a:pPr>
            <a:endParaRPr lang="en-US" sz="1000" smtClean="0">
              <a:ea typeface="ＭＳ Ｐゴシック" pitchFamily="34" charset="-128"/>
            </a:endParaRPr>
          </a:p>
          <a:p>
            <a:pPr>
              <a:lnSpc>
                <a:spcPct val="80000"/>
              </a:lnSpc>
            </a:pPr>
            <a:r>
              <a:rPr lang="en-US" sz="1000" smtClean="0">
                <a:ea typeface="ＭＳ Ｐゴシック" pitchFamily="34" charset="-128"/>
              </a:rPr>
              <a:t>An examination of reviewers’ comments on the last draft of the WG I report before final report assembly (i.e. the “Second Order Revision” or SOR) completely debunks the illusion of hundreds of experts diligently poring over all the chapters of the report and providing extensive feedback to the editing teams. Here’s the reality.</a:t>
            </a:r>
          </a:p>
          <a:p>
            <a:pPr>
              <a:lnSpc>
                <a:spcPct val="80000"/>
              </a:lnSpc>
            </a:pPr>
            <a:endParaRPr lang="en-US" sz="1000" smtClean="0">
              <a:ea typeface="ＭＳ Ｐゴシック" pitchFamily="34" charset="-128"/>
            </a:endParaRPr>
          </a:p>
          <a:p>
            <a:pPr>
              <a:lnSpc>
                <a:spcPct val="80000"/>
              </a:lnSpc>
            </a:pPr>
            <a:r>
              <a:rPr lang="en-US" sz="1000" smtClean="0">
                <a:ea typeface="ＭＳ Ｐゴシック" pitchFamily="34" charset="-128"/>
              </a:rPr>
              <a:t>A total of 308 reviewers commented on the SOR, but only 32 reviewers commented on more than three chapters and only five reviewers commented on all 11 chapters of the report. Only about half the reviewers commented on more than one chapter. It is logical that reviewers would generally limit their comments to their areas of expertise but it’s a far cry from the idea of thousands of scientists agreeing to anything.</a:t>
            </a:r>
          </a:p>
          <a:p>
            <a:pPr>
              <a:lnSpc>
                <a:spcPct val="80000"/>
              </a:lnSpc>
            </a:pPr>
            <a:r>
              <a:rPr lang="en-US" sz="1000" smtClean="0">
                <a:ea typeface="ＭＳ Ｐゴシック" pitchFamily="34" charset="-128"/>
              </a:rPr>
              <a:t>Compounding this is the fact that IPCC editors could, and often did, ignore reviewers’ comments. Some editor responses were banal and others showed inconsistencies with other comments. Reviewers had to justify their requested changes but the responding editors appear to have been under no such obligation. Reviewers were sometimes flatly told they were wrong but no reasons or reliable references were provided.</a:t>
            </a:r>
          </a:p>
          <a:p>
            <a:pPr>
              <a:lnSpc>
                <a:spcPct val="80000"/>
              </a:lnSpc>
            </a:pPr>
            <a:endParaRPr lang="en-US" sz="1000" smtClean="0">
              <a:ea typeface="ＭＳ Ｐゴシック" pitchFamily="34" charset="-128"/>
            </a:endParaRPr>
          </a:p>
          <a:p>
            <a:pPr>
              <a:lnSpc>
                <a:spcPct val="80000"/>
              </a:lnSpc>
            </a:pPr>
            <a:r>
              <a:rPr lang="en-US" sz="1000" smtClean="0">
                <a:ea typeface="ＭＳ Ｐゴシック" pitchFamily="34" charset="-128"/>
              </a:rPr>
              <a:t>In other cases reviewers tried to dilute the certainty being expressed and they often provided supporting evidence, but their comments were often flatly rejected. Some comments were rejected on the basis of a lack of space - an incredible assertion in such an important document.</a:t>
            </a:r>
          </a:p>
          <a:p>
            <a:pPr>
              <a:lnSpc>
                <a:spcPct val="80000"/>
              </a:lnSpc>
            </a:pPr>
            <a:endParaRPr lang="en-US" sz="1000" smtClean="0">
              <a:ea typeface="ＭＳ Ｐゴシック" pitchFamily="34" charset="-128"/>
            </a:endParaRPr>
          </a:p>
          <a:p>
            <a:pPr>
              <a:lnSpc>
                <a:spcPct val="80000"/>
              </a:lnSpc>
            </a:pPr>
            <a:r>
              <a:rPr lang="en-US" sz="1000" smtClean="0">
                <a:ea typeface="ＭＳ Ｐゴシック" pitchFamily="34" charset="-128"/>
              </a:rPr>
              <a:t>The attitude of the editors seemed to be that simple corrections were accepted, requests for improved clarity tolerated but the assertions and interpretations that appear in the text were to be defended against any challenge.</a:t>
            </a:r>
          </a:p>
          <a:p>
            <a:pPr>
              <a:lnSpc>
                <a:spcPct val="80000"/>
              </a:lnSpc>
            </a:pPr>
            <a:r>
              <a:rPr lang="en-US" sz="1000" smtClean="0">
                <a:ea typeface="ＭＳ Ｐゴシック" pitchFamily="34" charset="-128"/>
              </a:rPr>
              <a:t>An example of rampant misrepresentation of IPCC reports is the frequent assertion that “hundreds of IPCC scientists” are known to support the following statement, arguably the most important of the WG I report, namely “Greenhouse gas forcing has very likely caused most of the observed global warming over the last 50 years”. In total, only 62 scientists reviewed the chapter in which this statement appears, the critical chapter 9, “Understanding and Attributing Climate Change”. Of the comments received from the 62 reviewers of this critical chapter, almost 60 per cent of them were rejected by IPCC editors. And of the 62 expert reviewers of this chapter, 55 had serious vested interest, leaving only seven expert reviewers who appear impartial. Two of these seven were contacted by NRSP for the purposes of this article - Dr Vincent Gray of New Zealand and Dr Ross McKitrick of the University of Guelph, Canada. Concerning the “Greenhouse gas forcing …” statement above, Professor McKitrick explained “A categorical summary statement like this is not supported by the evidence in the IPCC WG I report. Evidence shown in the report suggests that other factors play a major role in climate change, and the specific effects expected from greenhouse gases have not been observed. ”Dr Gray labeled the WG I statement as “Typical IPCC doubletalk” asserting “The text of the IPCC report shows that this is decided by a guess from persons with a conflict of interest, not from a tested model”. Determining the level of support expressed by reviewers’ comments is subjective but a slightly generous evaluation indicates that just five reviewers endorsed the crucial ninth chapter. Four had vested interests and the other made only a single comment for the entire 11-chapter report. The claim that 2,500 independent scientist reviewers agreed with this, the most important statement of the UN climate reports released this year, or any other statement in the UN climate reports, is nonsense.“ The IPCC owe it to the world to explain who among their expert reviewers actually agree with their conclusions and who don’t,” says Natural Resources Stewardship Project Chair climatologist Dr Timothy Ball. “Otherwise, their credibility, and the public’s trust of science in general, will be even further eroded.”</a:t>
            </a:r>
          </a:p>
          <a:p>
            <a:pPr>
              <a:lnSpc>
                <a:spcPct val="80000"/>
              </a:lnSpc>
            </a:pPr>
            <a:r>
              <a:rPr lang="en-US" sz="1000" smtClean="0">
                <a:ea typeface="ＭＳ Ｐゴシック" pitchFamily="34" charset="-128"/>
              </a:rPr>
              <a:t>That the IPCC have let this deception continue for so long is a disgrace. Secretary General Ban Kai-Moon must instruct the UN climate body to either completely revise their operating procedures, welcoming dissenting input from scientist reviewers and indicating if reviewers have vested interests, or close the agency down completely. Until then, their conclusions, and any reached at the Bali conference based on IPCC conclusions, should be ignored entirely as politically skewed and dishonest.</a:t>
            </a:r>
          </a:p>
          <a:p>
            <a:pPr>
              <a:lnSpc>
                <a:spcPct val="80000"/>
              </a:lnSpc>
            </a:pPr>
            <a:endParaRPr lang="en-US" sz="1000" smtClean="0">
              <a:ea typeface="ＭＳ Ｐゴシック" pitchFamily="34" charset="-128"/>
            </a:endParaRPr>
          </a:p>
          <a:p>
            <a:pPr>
              <a:lnSpc>
                <a:spcPct val="80000"/>
              </a:lnSpc>
            </a:pPr>
            <a:endParaRPr lang="en-US" sz="1000" smtClean="0">
              <a:ea typeface="ＭＳ Ｐゴシック" pitchFamily="34" charset="-128"/>
            </a:endParaRPr>
          </a:p>
          <a:p>
            <a:pPr>
              <a:lnSpc>
                <a:spcPct val="80000"/>
              </a:lnSpc>
            </a:pPr>
            <a:endParaRPr lang="en-US" sz="1000" smtClean="0">
              <a:ea typeface="ＭＳ Ｐゴシック" pitchFamily="34" charset="-128"/>
            </a:endParaRPr>
          </a:p>
          <a:p>
            <a:pPr>
              <a:lnSpc>
                <a:spcPct val="80000"/>
              </a:lnSpc>
            </a:pPr>
            <a:endParaRPr lang="en-US" sz="1000" smtClean="0">
              <a:ea typeface="ＭＳ Ｐゴシック" pitchFamily="34" charset="-128"/>
            </a:endParaRPr>
          </a:p>
          <a:p>
            <a:pPr>
              <a:lnSpc>
                <a:spcPct val="80000"/>
              </a:lnSpc>
            </a:pPr>
            <a:endParaRPr lang="en-US" sz="1000" smtClean="0">
              <a:ea typeface="ＭＳ Ｐゴシック" pitchFamily="34" charset="-128"/>
            </a:endParaRPr>
          </a:p>
          <a:p>
            <a:pPr>
              <a:lnSpc>
                <a:spcPct val="80000"/>
              </a:lnSpc>
            </a:pPr>
            <a:endParaRPr lang="en-US" sz="1000" smtClean="0">
              <a:ea typeface="ＭＳ Ｐゴシック" pitchFamily="34" charset="-128"/>
            </a:endParaRPr>
          </a:p>
          <a:p>
            <a:pPr>
              <a:lnSpc>
                <a:spcPct val="80000"/>
              </a:lnSpc>
            </a:pPr>
            <a:endParaRPr lang="en-US" sz="1000" smtClean="0">
              <a:ea typeface="ＭＳ Ｐゴシック" pitchFamily="34" charset="-128"/>
            </a:endParaRPr>
          </a:p>
        </p:txBody>
      </p:sp>
      <p:sp>
        <p:nvSpPr>
          <p:cNvPr id="182276" name="Slide Number Placeholder 3"/>
          <p:cNvSpPr>
            <a:spLocks noGrp="1"/>
          </p:cNvSpPr>
          <p:nvPr>
            <p:ph type="sldNum" sz="quarter" idx="5"/>
          </p:nvPr>
        </p:nvSpPr>
        <p:spPr>
          <a:noFill/>
        </p:spPr>
        <p:txBody>
          <a:bodyPr/>
          <a:lstStyle/>
          <a:p>
            <a:fld id="{5A9CC9E1-24DC-465C-9730-2A81C13FE7C6}" type="slidenum">
              <a:rPr lang="en-US" smtClean="0">
                <a:ea typeface="ＭＳ Ｐゴシック" pitchFamily="34" charset="-128"/>
              </a:rPr>
              <a:pPr/>
              <a:t>88</a:t>
            </a:fld>
            <a:endParaRPr lang="en-US" smtClean="0">
              <a:ea typeface="ＭＳ Ｐゴシック"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r>
              <a:rPr lang="en-US" smtClean="0">
                <a:ea typeface="ＭＳ Ｐゴシック" pitchFamily="34" charset="-128"/>
              </a:rPr>
              <a:t>32,000 scientists dissent from global-warming “consensus” May 20th, 2008 At a press conference on May 19, Arthur Robinson, Ph.D., announced the release of the names of 32,000 scientists who have signed a strongly worded petition dissenting from the alarmist assertions of Al Gore and the United Nations Intergovernmental Panel on Climate Change (IPCC). Fears of catastrophic human-caused global warming, requiring draconian energy rationing, are the basis for policies supported by all three leading Presidential candidates: Barack Obama, Hillary Clinton, and John McCain.  Al Gore claims that “the debate is over,” and that there are only a “few” remaining “skeptics.”“  In Ph.D. scientist signers alone, the project already includes 15-times more scientists than are seriously involved in the United Nations IPCC project. The very large number of petition signers demonstrates that, if there is a consensus among American scientists, it is in opposition to the human-caused global warming hypothesis rather than in favor of it,” states Robinson. Signers include more than 9,000 PhDs. Most signatures were obtained by mailing to lists of university professors and a compendium that constitutes a “Who’s Who” of American scientists.  “How many scientists does it take to establish that a consensus does not exist on global warming?” asks Lawrence Solomon (Financial Post 5/17/08). He reviews the history of previous petitions, including the Heidelberg Appeal, which ultimately obtained 4,000 signatures, including 72 Nobel Prize winners. In numbers, the Oregon Petition Project vastly exceeds all others, having gathered some 17,800 signatures in 2001—“all the more astounding because of the unequivocal stand these scientists took.”</a:t>
            </a:r>
          </a:p>
          <a:p>
            <a:endParaRPr lang="en-US" smtClean="0">
              <a:ea typeface="ＭＳ Ｐゴシック" pitchFamily="34" charset="-128"/>
            </a:endParaRPr>
          </a:p>
          <a:p>
            <a:endParaRPr lang="en-US" smtClean="0">
              <a:ea typeface="ＭＳ Ｐゴシック" pitchFamily="34" charset="-128"/>
            </a:endParaRPr>
          </a:p>
        </p:txBody>
      </p:sp>
      <p:sp>
        <p:nvSpPr>
          <p:cNvPr id="183300" name="Slide Number Placeholder 3"/>
          <p:cNvSpPr>
            <a:spLocks noGrp="1"/>
          </p:cNvSpPr>
          <p:nvPr>
            <p:ph type="sldNum" sz="quarter" idx="5"/>
          </p:nvPr>
        </p:nvSpPr>
        <p:spPr>
          <a:noFill/>
        </p:spPr>
        <p:txBody>
          <a:bodyPr/>
          <a:lstStyle/>
          <a:p>
            <a:fld id="{CDD20295-C611-4DAA-848C-6338A761E634}" type="slidenum">
              <a:rPr lang="en-US" smtClean="0">
                <a:ea typeface="ＭＳ Ｐゴシック" pitchFamily="34" charset="-128"/>
              </a:rPr>
              <a:pPr/>
              <a:t>89</a:t>
            </a:fld>
            <a:endParaRPr lang="en-US" smtClean="0">
              <a:ea typeface="ＭＳ Ｐゴシック"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66326F55-D95C-4094-B8B9-2A14F3B1BE86}" type="slidenum">
              <a:rPr lang="en-US" smtClean="0">
                <a:ea typeface="ＭＳ Ｐゴシック" pitchFamily="34" charset="-128"/>
              </a:rPr>
              <a:pPr/>
              <a:t>91</a:t>
            </a:fld>
            <a:endParaRPr lang="en-US" smtClean="0">
              <a:ea typeface="ＭＳ Ｐゴシック" pitchFamily="34" charset="-128"/>
            </a:endParaRPr>
          </a:p>
        </p:txBody>
      </p:sp>
      <p:sp>
        <p:nvSpPr>
          <p:cNvPr id="185347" name="Slide Image Placeholder 1"/>
          <p:cNvSpPr>
            <a:spLocks noGrp="1" noRot="1" noChangeAspect="1" noTextEdit="1"/>
          </p:cNvSpPr>
          <p:nvPr>
            <p:ph type="sldImg"/>
          </p:nvPr>
        </p:nvSpPr>
        <p:spPr>
          <a:ln/>
        </p:spPr>
      </p:sp>
      <p:sp>
        <p:nvSpPr>
          <p:cNvPr id="185348" name="Notes Placeholder 2"/>
          <p:cNvSpPr>
            <a:spLocks noGrp="1"/>
          </p:cNvSpPr>
          <p:nvPr>
            <p:ph type="body" idx="1"/>
          </p:nvPr>
        </p:nvSpPr>
        <p:spPr>
          <a:noFill/>
          <a:ln/>
        </p:spPr>
        <p:txBody>
          <a:bodyPr lIns="91435" tIns="45718" rIns="91435" bIns="45718"/>
          <a:lstStyle/>
          <a:p>
            <a:pPr defTabSz="457200" eaLnBrk="1" hangingPunct="1">
              <a:spcBef>
                <a:spcPct val="0"/>
              </a:spcBef>
            </a:pPr>
            <a:r>
              <a:rPr lang="en-US" smtClean="0">
                <a:ea typeface="ＭＳ Ｐゴシック" pitchFamily="34" charset="-128"/>
              </a:rPr>
              <a:t>The Mathematics of Global Warming </a:t>
            </a:r>
          </a:p>
          <a:p>
            <a:pPr defTabSz="457200" eaLnBrk="1" hangingPunct="1">
              <a:spcBef>
                <a:spcPct val="0"/>
              </a:spcBef>
            </a:pPr>
            <a:r>
              <a:rPr lang="en-US" smtClean="0">
                <a:ea typeface="ＭＳ Ｐゴシック" pitchFamily="34" charset="-128"/>
              </a:rPr>
              <a:t>American Thinker ^ | November 30, 2009 | Peter Landesman </a:t>
            </a:r>
          </a:p>
          <a:p>
            <a:pPr defTabSz="457200" eaLnBrk="1" hangingPunct="1">
              <a:spcBef>
                <a:spcPct val="0"/>
              </a:spcBef>
            </a:pPr>
            <a:r>
              <a:rPr lang="en-US" smtClean="0">
                <a:ea typeface="ＭＳ Ｐゴシック" pitchFamily="34" charset="-128"/>
              </a:rPr>
              <a:t>The forecasts of global warming are based on the mathematical solutions of equations in models of the weather.  But all of these solutions are inaccurate. Therefore no valid scientific conclusions can be made concerning global warming. The false claim for the effectiveness of mathematics is an unreported scandal at least as important as the recent climate data fraud. Why is the math important? And why don't the climatologists use it correctly?</a:t>
            </a:r>
          </a:p>
          <a:p>
            <a:pPr defTabSz="457200" eaLnBrk="1" hangingPunct="1">
              <a:spcBef>
                <a:spcPct val="0"/>
              </a:spcBef>
            </a:pPr>
            <a:r>
              <a:rPr lang="en-US" smtClean="0">
                <a:ea typeface="ＭＳ Ｐゴシック" pitchFamily="34" charset="-128"/>
              </a:rPr>
              <a:t>Mathematics has a fundamental role in the development of all physical sciences. First the researchers strive to understand the laws of nature determining the behavior of what they are studying. Then they build a model and express these laws in the mathematics of differential and difference equations. Next the mathematicians analyze the solutions to these equations to improve the understanding of the scientist. Often the mathematicians can describe the evolution through time of the scientist's model.</a:t>
            </a:r>
          </a:p>
          <a:p>
            <a:pPr defTabSz="457200" eaLnBrk="1" hangingPunct="1">
              <a:spcBef>
                <a:spcPct val="0"/>
              </a:spcBef>
            </a:pPr>
            <a:r>
              <a:rPr lang="en-US" smtClean="0">
                <a:ea typeface="ＭＳ Ｐゴシック" pitchFamily="34" charset="-128"/>
              </a:rPr>
              <a:t>The most famous successful use of mathematics in this way was Isaac Newton's demonstration that the planets travel in elliptical paths around the sun.  He formulated the law of gravity (that the rate of change of the velocity between two masses is inversely proportional to the square of the distance between them) and then developed the mathematics of differential calculus to demonstrate his result.</a:t>
            </a:r>
          </a:p>
          <a:p>
            <a:pPr defTabSz="457200" eaLnBrk="1" hangingPunct="1">
              <a:spcBef>
                <a:spcPct val="0"/>
              </a:spcBef>
            </a:pPr>
            <a:r>
              <a:rPr lang="en-US" smtClean="0">
                <a:ea typeface="ＭＳ Ｐゴシック" pitchFamily="34" charset="-128"/>
              </a:rPr>
              <a:t>Every college physics student studies many of the simple models and their successful solutions that have been found over the 300 years after Newton.  Engineers constantly use models and mathematics to gain insight into the physics of their field. </a:t>
            </a:r>
          </a:p>
          <a:p>
            <a:pPr defTabSz="457200" eaLnBrk="1" hangingPunct="1">
              <a:spcBef>
                <a:spcPct val="0"/>
              </a:spcBef>
            </a:pPr>
            <a:r>
              <a:rPr lang="en-US" smtClean="0">
                <a:ea typeface="ＭＳ Ｐゴシック" pitchFamily="34" charset="-128"/>
              </a:rPr>
              <a:t>However, for many situations of interest, the mathematics may become too difficult. The mathematicians are unable to answer the scientist's important questions because a complete understanding of the differential equations is beyond human knowledge.  A famous longstanding such unsolved problem is the n-body problem:  if more than two planets are revolving around one another, according to the law of gravity, will the planets ram each other or will they drift out to infinity?</a:t>
            </a:r>
          </a:p>
          <a:p>
            <a:pPr defTabSz="457200" eaLnBrk="1" hangingPunct="1">
              <a:spcBef>
                <a:spcPct val="0"/>
              </a:spcBef>
            </a:pPr>
            <a:r>
              <a:rPr lang="en-US" smtClean="0">
                <a:ea typeface="ＭＳ Ｐゴシック" pitchFamily="34" charset="-128"/>
              </a:rPr>
              <a:t>Fortunately, in the last fifty years computers have been able to help mathematicians solve complex models over short time periods. Numerical analysts have developed techniques to graph solutions to differential equations and thus to yield new information about the model under consideration.  All college calculus students use calculators to find solutions to simple differential equations called integrals.  Space-travel is possible because computers can solve the n-body problem for short times and small n.  The design of the stealth jet fighter could not have been accomplished without the computing speed of parallel processors.  These successes have unrealistically raised the expectations for the application of mathematics to scientific problems.</a:t>
            </a:r>
          </a:p>
          <a:p>
            <a:pPr defTabSz="457200" eaLnBrk="1" hangingPunct="1">
              <a:spcBef>
                <a:spcPct val="0"/>
              </a:spcBef>
            </a:pPr>
            <a:r>
              <a:rPr lang="en-US" smtClean="0">
                <a:ea typeface="ＭＳ Ｐゴシック" pitchFamily="34" charset="-128"/>
              </a:rPr>
              <a:t>Unfortunately, even assuming the model of the physics is correct, computers and mathematicians cannot solve more difficult problems such as the weather equations for several reasons.  First, the solution may require more computations than computers can make.  Faster and faster computers push back the speed barrier every year.  Second, it may be too difficult to collect enough data to accurately determine the initial conditions of the model. Third, the equations of the model may be non-linear. This means that no simplification of the equations can accurately predict the properties of the solutions of the differential equations. The solutions are often unstable. That is a small variation in initial conditions lead to large variations some time later. This property makes it impossible to compute solutions over long time periods.</a:t>
            </a:r>
          </a:p>
          <a:p>
            <a:pPr defTabSz="457200" eaLnBrk="1" hangingPunct="1">
              <a:spcBef>
                <a:spcPct val="0"/>
              </a:spcBef>
            </a:pPr>
            <a:r>
              <a:rPr lang="en-US" smtClean="0">
                <a:ea typeface="ＭＳ Ｐゴシック" pitchFamily="34" charset="-128"/>
              </a:rPr>
              <a:t>As an expert (pdf) in the solutions of non-linear differential equations, I can attest to the fact that the more than two-dozen non-linear differential equations in the models of the weather are too difficult for humans to have any idea how to solve accurately.  No approximation over long time periods has any chance of accurately predicting global warming.  Yet approximation is exactly what the global warming advocates are doing.  Each of the more than 30 models being used around the world to predict the weather is just a different inaccurate approximation of the weather equations.  (Of course this is only an issue if the model of the weather is correct. It is probably not because the climatologists probably do not understand all of the physical processes determining the weather.)</a:t>
            </a:r>
          </a:p>
          <a:p>
            <a:pPr defTabSz="457200" eaLnBrk="1" hangingPunct="1">
              <a:spcBef>
                <a:spcPct val="0"/>
              </a:spcBef>
            </a:pPr>
            <a:r>
              <a:rPr lang="en-US" smtClean="0">
                <a:ea typeface="ＭＳ Ｐゴシック" pitchFamily="34" charset="-128"/>
              </a:rPr>
              <a:t>Therefore, logically one cannot conclude that any of the predictions are correct. To base economic policy on the wishful thinking of these so-called scientists is just foolhardy from a mathematical point of view. The leaders of the mathematical community, ensconced in universities flush with global warming dollars, have not adequately explained to the public the above facts.</a:t>
            </a:r>
          </a:p>
        </p:txBody>
      </p:sp>
      <p:sp>
        <p:nvSpPr>
          <p:cNvPr id="18534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457200"/>
            <a:fld id="{C9ABA771-EA93-4854-AFBE-CC7A1BBB4C8E}" type="slidenum">
              <a:rPr lang="en-US" sz="1200">
                <a:latin typeface="Calibri" pitchFamily="34" charset="0"/>
              </a:rPr>
              <a:pPr algn="r" defTabSz="457200"/>
              <a:t>91</a:t>
            </a:fld>
            <a:endParaRPr lang="en-US" sz="1200">
              <a:latin typeface="Calibri"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p:spPr>
        <p:txBody>
          <a:bodyPr/>
          <a:lstStyle/>
          <a:p>
            <a:r>
              <a:rPr lang="en-US" smtClean="0">
                <a:ea typeface="ＭＳ Ｐゴシック" pitchFamily="34" charset="-128"/>
              </a:rPr>
              <a:t>When corrected for the local urban warming of sensors and the Soviet/Russian site issues, there was no unusual global surface warming.  Atmospheric warming measurements in the satellite era also show nothing to indicate alarm.</a:t>
            </a:r>
          </a:p>
          <a:p>
            <a:r>
              <a:rPr lang="en-US" smtClean="0">
                <a:ea typeface="ＭＳ Ｐゴシック" pitchFamily="34" charset="-128"/>
              </a:rPr>
              <a:t>The most significant data presentations that did caused alarm were those dealing with temperature proxies that have been discredited (cherry-picked and manipulated data).</a:t>
            </a:r>
          </a:p>
        </p:txBody>
      </p:sp>
      <p:sp>
        <p:nvSpPr>
          <p:cNvPr id="186372" name="Slide Number Placeholder 3"/>
          <p:cNvSpPr>
            <a:spLocks noGrp="1"/>
          </p:cNvSpPr>
          <p:nvPr>
            <p:ph type="sldNum" sz="quarter" idx="5"/>
          </p:nvPr>
        </p:nvSpPr>
        <p:spPr>
          <a:noFill/>
        </p:spPr>
        <p:txBody>
          <a:bodyPr/>
          <a:lstStyle/>
          <a:p>
            <a:fld id="{5CE12BB4-6315-46E6-9603-FBB053D79976}" type="slidenum">
              <a:rPr lang="en-US" smtClean="0">
                <a:ea typeface="ＭＳ Ｐゴシック" pitchFamily="34" charset="-128"/>
              </a:rPr>
              <a:pPr/>
              <a:t>92</a:t>
            </a:fld>
            <a:endParaRPr lang="en-US" smtClean="0">
              <a:ea typeface="ＭＳ Ｐゴシック"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88420" name="Slide Number Placeholder 3"/>
          <p:cNvSpPr>
            <a:spLocks noGrp="1"/>
          </p:cNvSpPr>
          <p:nvPr>
            <p:ph type="sldNum" sz="quarter" idx="5"/>
          </p:nvPr>
        </p:nvSpPr>
        <p:spPr>
          <a:noFill/>
        </p:spPr>
        <p:txBody>
          <a:bodyPr/>
          <a:lstStyle/>
          <a:p>
            <a:fld id="{AA400B74-273B-46C5-9119-AE8F8E04033F}" type="slidenum">
              <a:rPr lang="en-US" smtClean="0">
                <a:ea typeface="ＭＳ Ｐゴシック" pitchFamily="34" charset="-128"/>
              </a:rPr>
              <a:pPr/>
              <a:t>94</a:t>
            </a:fld>
            <a:endParaRPr lang="en-US" smtClean="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r>
              <a:rPr lang="en-US" smtClean="0">
                <a:ea typeface="ＭＳ Ｐゴシック" pitchFamily="34" charset="-128"/>
              </a:rPr>
              <a:t>Last century’s global temp change was about 1 deg F.  To credibly trigger an alarm, scientists must forecast at least a global  temp rise of 2.2 deg F over the last century during the next 100 years. Most locations see 14 times that change every day and 50 times that change, every year.</a:t>
            </a:r>
          </a:p>
          <a:p>
            <a:r>
              <a:rPr lang="en-US" smtClean="0">
                <a:ea typeface="ＭＳ Ｐゴシック" pitchFamily="34" charset="-128"/>
              </a:rPr>
              <a:t>Each scientist focuses on his tiny area of expertise or grant SOW, things like sea level, tree ring proxies, coral, sediments, etc.  Those who tie it all together are in general NOT scientists but Science Evangelists (SE).  Their challenge, is to provide a compelling story on something that is impossible, when looking at all the data, so they have to be selective and will always find data to support what they want or need to show.</a:t>
            </a:r>
          </a:p>
          <a:p>
            <a:r>
              <a:rPr lang="en-US" smtClean="0">
                <a:ea typeface="ＭＳ Ｐゴシック" pitchFamily="34" charset="-128"/>
              </a:rPr>
              <a:t>I then lost interest in energy-efficient technologies until four years ago when I noticed something troubling about the challenges facing the global warming alarmists.  I started my research on anthropogenic (i.e. man-caused) global warming (AGW) because, I found to my surprise, that to claim a catastrophic AGW theory as a “proof”, the climate scientists thought they only needed to show that human emissions MIGHT cause a fractional-degree global decadal temperature rise, for an earth that generally varies 20 to 40 deg F every 24 hours and varies as much as 80 to 100 deg F every year – This seemed to be a Herculean task indeed.</a:t>
            </a:r>
          </a:p>
          <a:p>
            <a:r>
              <a:rPr lang="en-US" smtClean="0">
                <a:ea typeface="ＭＳ Ｐゴシック" pitchFamily="34" charset="-128"/>
              </a:rPr>
              <a:t>Also, the scientists have to do their crisis forecasting by accessing a myriad of disparate temperature data from often degraded sensors or temperature proxies for a chaotic global system.  That system has had clear decadal sunspot variation, likely 500 to 2,000-year temperature cycles, routine 85k-year ice-age periods, etc - all caused by non-human effects.  Even if global temperatures </a:t>
            </a:r>
            <a:r>
              <a:rPr lang="en-US" b="1" smtClean="0">
                <a:ea typeface="ＭＳ Ｐゴシック" pitchFamily="34" charset="-128"/>
              </a:rPr>
              <a:t>were</a:t>
            </a:r>
            <a:r>
              <a:rPr lang="en-US" smtClean="0">
                <a:ea typeface="ＭＳ Ｐゴシック" pitchFamily="34" charset="-128"/>
              </a:rPr>
              <a:t> the result of a single cause, the task of predicting future warming by the study of measured, conflicting surface/atmospheric/ocean data, would be difficult.  With many chaotic causes (solar input intensity, precipitation, cloud formation, greenhouse gas warming, atmosphere-to-sea interactions, volcanoes, ocean currents, etc.), the task seemed overwhelming.  In short, I observed that having adequate confidence in the data to make accurate, long-term global temperature predictions would likely be impossible.</a:t>
            </a:r>
          </a:p>
          <a:p>
            <a:r>
              <a:rPr lang="en-US" smtClean="0">
                <a:ea typeface="ＭＳ Ｐゴシック" pitchFamily="34" charset="-128"/>
              </a:rPr>
              <a:t>Is it sensor/proxy inaccuracies (instrument error/scatter, inadequate coverage), or does the planet really react quickly to whatever causes the observed temperature swings?  Regardless of which it is, any engineer who needs to make his important design or program conclusions/recommendations, based on analysis of available climate data, would conclude that it is not possible (or not ethical) to predict future fractional-degree decadal (or century) global temperature changes from this mess of scatter and conflicts. </a:t>
            </a:r>
          </a:p>
        </p:txBody>
      </p:sp>
      <p:sp>
        <p:nvSpPr>
          <p:cNvPr id="111620" name="Slide Number Placeholder 3"/>
          <p:cNvSpPr>
            <a:spLocks noGrp="1"/>
          </p:cNvSpPr>
          <p:nvPr>
            <p:ph type="sldNum" sz="quarter" idx="5"/>
          </p:nvPr>
        </p:nvSpPr>
        <p:spPr>
          <a:noFill/>
        </p:spPr>
        <p:txBody>
          <a:bodyPr/>
          <a:lstStyle/>
          <a:p>
            <a:fld id="{6D33DBEC-3461-480A-970B-A404E7F96D4F}" type="slidenum">
              <a:rPr lang="en-US" smtClean="0">
                <a:ea typeface="ＭＳ Ｐゴシック" pitchFamily="34" charset="-128"/>
              </a:rPr>
              <a:pPr/>
              <a:t>10</a:t>
            </a:fld>
            <a:endParaRPr lang="en-US" smtClean="0">
              <a:ea typeface="ＭＳ Ｐゴシック"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p:spPr>
        <p:txBody>
          <a:bodyPr/>
          <a:lstStyle/>
          <a:p>
            <a:endParaRPr lang="en-US" sz="400" smtClean="0">
              <a:ea typeface="ＭＳ Ｐゴシック" pitchFamily="34" charset="-128"/>
            </a:endParaRPr>
          </a:p>
          <a:p>
            <a:r>
              <a:rPr lang="en-US" sz="400" smtClean="0">
                <a:ea typeface="ＭＳ Ｐゴシック" pitchFamily="34" charset="-128"/>
              </a:rPr>
              <a:t>http://news.bbc.co.uk/today/hi/today/newsid_8594000/8594561.stm</a:t>
            </a:r>
          </a:p>
          <a:p>
            <a:endParaRPr lang="en-US" smtClean="0">
              <a:ea typeface="ＭＳ Ｐゴシック" pitchFamily="34" charset="-128"/>
            </a:endParaRPr>
          </a:p>
          <a:p>
            <a:r>
              <a:rPr lang="en-US" sz="400" smtClean="0">
                <a:ea typeface="ＭＳ Ｐゴシック" pitchFamily="34" charset="-128"/>
              </a:rPr>
              <a:t>Lovelock: 'We can't save the planet'</a:t>
            </a:r>
          </a:p>
          <a:p>
            <a:r>
              <a:rPr lang="en-US" sz="400" smtClean="0">
                <a:ea typeface="ＭＳ Ｐゴシック" pitchFamily="34" charset="-128"/>
              </a:rPr>
              <a:t>Professor James Lovelock, the scientist who developed Gaia theory, has said it is too late to try and save the planet.</a:t>
            </a:r>
          </a:p>
          <a:p>
            <a:r>
              <a:rPr lang="en-US" sz="400" smtClean="0">
                <a:ea typeface="ＭＳ Ｐゴシック" pitchFamily="34" charset="-128"/>
              </a:rPr>
              <a:t>The man who achieved global fame for his theory that the whole earth is a single organism now believes that we can only hope that the earth will take care of itself in the face of completely unpredictable climate change.</a:t>
            </a:r>
          </a:p>
          <a:p>
            <a:r>
              <a:rPr lang="en-US" sz="400" smtClean="0">
                <a:ea typeface="ＭＳ Ｐゴシック" pitchFamily="34" charset="-128"/>
              </a:rPr>
              <a:t>Interviewed by Today presenter John Humphrys, videos of which you can see below, he said that while the earth's future was utterly uncertain, mankind was not aware it had "pulled the trigger" on global warming as it built its civilizations.</a:t>
            </a:r>
          </a:p>
          <a:p>
            <a:r>
              <a:rPr lang="en-US" sz="400" smtClean="0">
                <a:ea typeface="ＭＳ Ｐゴシック" pitchFamily="34" charset="-128"/>
              </a:rPr>
              <a:t>What is more, he predicts, the earth's climate will not conveniently comply with the models of modern climate scientists.</a:t>
            </a:r>
          </a:p>
          <a:p>
            <a:r>
              <a:rPr lang="en-US" sz="400" smtClean="0">
                <a:ea typeface="ＭＳ Ｐゴシック" pitchFamily="34" charset="-128"/>
              </a:rPr>
              <a:t>As the record winter cold testifies, he says, global temperatures move in "jerks and jumps", and we cannot confidently predict what the future holds.</a:t>
            </a:r>
          </a:p>
          <a:p>
            <a:r>
              <a:rPr lang="en-US" sz="400" smtClean="0">
                <a:ea typeface="ＭＳ Ｐゴシック" pitchFamily="34" charset="-128"/>
              </a:rPr>
              <a:t>Prof Lovelock does not pull his punches on the politicians and scientists who are set to gain from the idea that we can predict climate change and save the planet ourselves.</a:t>
            </a:r>
          </a:p>
          <a:p>
            <a:r>
              <a:rPr lang="en-US" sz="400" smtClean="0">
                <a:ea typeface="ＭＳ Ｐゴシック" pitchFamily="34" charset="-128"/>
              </a:rPr>
              <a:t>Scientists, he says, have moved from investigating nature as a vocation, to being caught in a career path where it makes sense to "fudge the data".</a:t>
            </a:r>
          </a:p>
          <a:p>
            <a:r>
              <a:rPr lang="en-US" sz="400" smtClean="0">
                <a:ea typeface="ＭＳ Ｐゴシック" pitchFamily="34" charset="-128"/>
              </a:rPr>
              <a:t>And while renewable energy technology may make good business sense, he says, it is not based on "good practical engineering".</a:t>
            </a:r>
          </a:p>
          <a:p>
            <a:r>
              <a:rPr lang="en-US" sz="400" smtClean="0">
                <a:ea typeface="ＭＳ Ｐゴシック" pitchFamily="34" charset="-128"/>
              </a:rPr>
              <a:t>At the age of 90, Prof Lovelock is resigned to his own fate and the fate of the planet. Whether the planet saves itself or not, he argues, all we can do is to "enjoy life while you can". </a:t>
            </a:r>
          </a:p>
        </p:txBody>
      </p:sp>
      <p:sp>
        <p:nvSpPr>
          <p:cNvPr id="189444" name="Slide Number Placeholder 3"/>
          <p:cNvSpPr>
            <a:spLocks noGrp="1"/>
          </p:cNvSpPr>
          <p:nvPr>
            <p:ph type="sldNum" sz="quarter" idx="5"/>
          </p:nvPr>
        </p:nvSpPr>
        <p:spPr>
          <a:noFill/>
        </p:spPr>
        <p:txBody>
          <a:bodyPr/>
          <a:lstStyle/>
          <a:p>
            <a:fld id="{8F420B33-40B1-4665-89C7-8391C2601F46}" type="slidenum">
              <a:rPr lang="en-US" smtClean="0">
                <a:ea typeface="ＭＳ Ｐゴシック" pitchFamily="34" charset="-128"/>
              </a:rPr>
              <a:pPr/>
              <a:t>96</a:t>
            </a:fld>
            <a:endParaRPr lang="en-US" smtClean="0">
              <a:ea typeface="ＭＳ Ｐゴシック" pitchFamily="34"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p:spPr>
        <p:txBody>
          <a:bodyPr/>
          <a:lstStyle/>
          <a:p>
            <a:pPr>
              <a:lnSpc>
                <a:spcPct val="80000"/>
              </a:lnSpc>
            </a:pPr>
            <a:r>
              <a:rPr lang="en-US" dirty="0" smtClean="0">
                <a:ea typeface="ＭＳ Ｐゴシック" pitchFamily="34" charset="-128"/>
              </a:rPr>
              <a:t>"No matter if the science is all phony, there are collateral environmental benefits.... Climate change [provides] the greatest chance to bring about justice and equality in the world." </a:t>
            </a:r>
            <a:r>
              <a:rPr lang="en-US" b="1" dirty="0" smtClean="0">
                <a:ea typeface="ＭＳ Ｐゴシック" pitchFamily="34" charset="-128"/>
              </a:rPr>
              <a:t>Christine Stewart, Minister of the Environment of Canada recent quote from the </a:t>
            </a:r>
            <a:r>
              <a:rPr lang="en-US" b="1" i="1" dirty="0" smtClean="0">
                <a:ea typeface="ＭＳ Ｐゴシック" pitchFamily="34" charset="-128"/>
              </a:rPr>
              <a:t>Calgary Herald" Scientists who want to attract attention to themselves, who want to attract great funding to themselves, have to (find a) way to scare the public . . . and this you can achieve only by making things bigger and more dangerous than they really are." </a:t>
            </a:r>
            <a:r>
              <a:rPr lang="en-US" b="1" i="1" dirty="0" err="1" smtClean="0">
                <a:ea typeface="ＭＳ Ｐゴシック" pitchFamily="34" charset="-128"/>
              </a:rPr>
              <a:t>Petr</a:t>
            </a:r>
            <a:r>
              <a:rPr lang="en-US" b="1" i="1" dirty="0" smtClean="0">
                <a:ea typeface="ＭＳ Ｐゴシック" pitchFamily="34" charset="-128"/>
              </a:rPr>
              <a:t> </a:t>
            </a:r>
            <a:r>
              <a:rPr lang="en-US" b="1" i="1" dirty="0" err="1" smtClean="0">
                <a:ea typeface="ＭＳ Ｐゴシック" pitchFamily="34" charset="-128"/>
              </a:rPr>
              <a:t>Chylek</a:t>
            </a:r>
            <a:r>
              <a:rPr lang="en-US" b="1" i="1" dirty="0" smtClean="0">
                <a:ea typeface="ＭＳ Ｐゴシック" pitchFamily="34" charset="-128"/>
              </a:rPr>
              <a:t> (Professor of Physics and Atmospheric Science, Dalhousie University, Halifax, Nova Scotia) Commenting on reports by other researchers that Greenland's glaciers are melting. (Halifax Chronicle-Herald, August 22, 2001)</a:t>
            </a:r>
          </a:p>
          <a:p>
            <a:pPr>
              <a:lnSpc>
                <a:spcPct val="80000"/>
              </a:lnSpc>
            </a:pPr>
            <a:r>
              <a:rPr lang="en-US" sz="800" dirty="0" smtClean="0">
                <a:ea typeface="ＭＳ Ｐゴシック" pitchFamily="34" charset="-128"/>
              </a:rPr>
              <a:t>You can be sure that when a ‘scientist’ takes on the role of selling an immature Theory (quick, rush to Copenhagen to save the planet, get </a:t>
            </a:r>
            <a:r>
              <a:rPr lang="en-US" sz="800" dirty="0" err="1" smtClean="0">
                <a:ea typeface="ＭＳ Ｐゴシック" pitchFamily="34" charset="-128"/>
              </a:rPr>
              <a:t>gov’mts</a:t>
            </a:r>
            <a:r>
              <a:rPr lang="en-US" sz="800" dirty="0" smtClean="0">
                <a:ea typeface="ＭＳ Ｐゴシック" pitchFamily="34" charset="-128"/>
              </a:rPr>
              <a:t> to kill prosperity and transfer global wealth) they are not scientists practicing the Scientific Method.</a:t>
            </a:r>
          </a:p>
          <a:p>
            <a:pPr>
              <a:lnSpc>
                <a:spcPct val="80000"/>
              </a:lnSpc>
            </a:pPr>
            <a:r>
              <a:rPr lang="en-US" sz="800" dirty="0" smtClean="0">
                <a:ea typeface="ＭＳ Ｐゴシック" pitchFamily="34" charset="-128"/>
              </a:rPr>
              <a:t>It is ok to lump gore into this group since the ‘scientists’ who do not practice the SM, fit right in with his ilk.</a:t>
            </a:r>
          </a:p>
          <a:p>
            <a:pPr>
              <a:lnSpc>
                <a:spcPct val="80000"/>
              </a:lnSpc>
            </a:pPr>
            <a:endParaRPr lang="en-US" sz="800" dirty="0" smtClean="0">
              <a:ea typeface="ＭＳ Ｐゴシック" pitchFamily="34" charset="-128"/>
            </a:endParaRPr>
          </a:p>
          <a:p>
            <a:pPr>
              <a:lnSpc>
                <a:spcPct val="80000"/>
              </a:lnSpc>
            </a:pPr>
            <a:r>
              <a:rPr lang="en-US" sz="1200" i="1" kern="1200" dirty="0" smtClean="0">
                <a:solidFill>
                  <a:schemeClr val="tx1"/>
                </a:solidFill>
                <a:latin typeface="Arial" charset="0"/>
                <a:ea typeface="ＭＳ Ｐゴシック" charset="-128"/>
                <a:cs typeface="ＭＳ Ｐゴシック" charset="-128"/>
              </a:rPr>
              <a:t>2nd February 2005: ―The two </a:t>
            </a:r>
            <a:r>
              <a:rPr lang="en-US" sz="1200" i="1" kern="1200" dirty="0" err="1" smtClean="0">
                <a:solidFill>
                  <a:schemeClr val="tx1"/>
                </a:solidFill>
                <a:latin typeface="Arial" charset="0"/>
                <a:ea typeface="ＭＳ Ｐゴシック" charset="-128"/>
                <a:cs typeface="ＭＳ Ｐゴシック" charset="-128"/>
              </a:rPr>
              <a:t>MMs</a:t>
            </a:r>
            <a:r>
              <a:rPr lang="en-US" sz="1200" i="1" kern="1200" dirty="0" smtClean="0">
                <a:solidFill>
                  <a:schemeClr val="tx1"/>
                </a:solidFill>
                <a:latin typeface="Arial" charset="0"/>
                <a:ea typeface="ＭＳ Ｐゴシック" charset="-128"/>
                <a:cs typeface="ＭＳ Ｐゴシック" charset="-128"/>
              </a:rPr>
              <a:t> have been after the CRU station data for years. If they ever hear there is a Freedom of Information Act now in the UK, I think I’ll delete the file rather than send to anyone”.</a:t>
            </a:r>
            <a:r>
              <a:rPr lang="en-US" sz="1200" b="1" i="1" kern="1200" dirty="0" smtClean="0">
                <a:solidFill>
                  <a:schemeClr val="tx1"/>
                </a:solidFill>
                <a:latin typeface="Arial" charset="0"/>
                <a:ea typeface="ＭＳ Ｐゴシック" charset="-128"/>
                <a:cs typeface="ＭＳ Ｐゴシック" charset="-128"/>
              </a:rPr>
              <a:t>29th May 2008: ―Can you delete any emails you may have had with Keith re AR4? Keith will do likewise. He’s not in at the moment – minor family crisis. Can you also email Gene and get him to do the same? I don’t have his new email address. We will be getting Caspar to do likewise”.</a:t>
            </a:r>
            <a:endParaRPr lang="en-US" sz="800" dirty="0" smtClean="0">
              <a:ea typeface="ＭＳ Ｐゴシック" pitchFamily="34" charset="-128"/>
            </a:endParaRPr>
          </a:p>
          <a:p>
            <a:pPr>
              <a:lnSpc>
                <a:spcPct val="80000"/>
              </a:lnSpc>
            </a:pPr>
            <a:endParaRPr lang="en-US" sz="800" dirty="0" smtClean="0">
              <a:ea typeface="ＭＳ Ｐゴシック" pitchFamily="34" charset="-128"/>
            </a:endParaRPr>
          </a:p>
        </p:txBody>
      </p:sp>
      <p:sp>
        <p:nvSpPr>
          <p:cNvPr id="190468" name="Slide Number Placeholder 3"/>
          <p:cNvSpPr>
            <a:spLocks noGrp="1"/>
          </p:cNvSpPr>
          <p:nvPr>
            <p:ph type="sldNum" sz="quarter" idx="5"/>
          </p:nvPr>
        </p:nvSpPr>
        <p:spPr>
          <a:noFill/>
        </p:spPr>
        <p:txBody>
          <a:bodyPr/>
          <a:lstStyle/>
          <a:p>
            <a:fld id="{674F87BD-04AB-4736-8F0B-CFCA00E5B0FC}" type="slidenum">
              <a:rPr lang="en-US" smtClean="0">
                <a:ea typeface="ＭＳ Ｐゴシック" pitchFamily="34" charset="-128"/>
              </a:rPr>
              <a:pPr/>
              <a:t>97</a:t>
            </a:fld>
            <a:endParaRPr lang="en-US" smtClean="0">
              <a:ea typeface="ＭＳ Ｐゴシック" pitchFamily="34"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0DBE45-6841-4EB2-9FB8-190CBCEC123F}"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73F74C-70C2-4AC6-A5C0-A2039E8691C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FF16A0-D522-4CFA-B8E3-205E328E024A}"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99DEE1-1086-4759-87B1-6DD2A4180B7D}"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D1DFD4-7D1A-44D1-819E-02CA4EDB336A}"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138811-A9E4-4A7D-B7F1-9882CCB61AA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105F7F9-4792-470F-9211-0546825154E7}"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1FED2D-E682-4AC3-A278-F903565E7636}"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0B320AD-2F09-4E37-98A1-8991C8304B9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47DA77-AACA-4C2B-A13C-8AE1DF374B8F}"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F57C77-6962-4B5A-A57B-E2FC763A555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dirty="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dirty="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charset="-128"/>
                <a:cs typeface="ＭＳ Ｐゴシック" charset="-128"/>
              </a:defRPr>
            </a:lvl1pPr>
          </a:lstStyle>
          <a:p>
            <a:pPr>
              <a:defRPr/>
            </a:pPr>
            <a:fld id="{013F2538-4EBF-4A0A-9829-1FD1AC8F100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7.gi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cienceandpublicpolicy.org/images/stories/papers/originals/surface_temp.pdf"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6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jpeg"/></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png"/></Relationships>
</file>

<file path=ppt/slides/_rels/slide7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png"/></Relationships>
</file>

<file path=ppt/slides/_rels/slide7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7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jpeg"/></Relationships>
</file>

<file path=ppt/slides/_rels/slide77.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7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7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82.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jpeg"/></Relationships>
</file>

<file path=ppt/slides/_rels/slide8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84.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jpe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5.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58.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hyperlink" Target="http://frank-davis.livejournal.com/58819.html"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5.jpe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9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28600"/>
            <a:ext cx="7620000" cy="2438400"/>
          </a:xfrm>
          <a:ln w="28575">
            <a:solidFill>
              <a:schemeClr val="tx1"/>
            </a:solidFill>
          </a:ln>
        </p:spPr>
        <p:txBody>
          <a:bodyPr/>
          <a:lstStyle/>
          <a:p>
            <a:pPr eaLnBrk="1" hangingPunct="1"/>
            <a:r>
              <a:rPr lang="en-US" sz="3600" smtClean="0">
                <a:solidFill>
                  <a:srgbClr val="0000FF"/>
                </a:solidFill>
                <a:ea typeface="ＭＳ Ｐゴシック" pitchFamily="34" charset="-128"/>
              </a:rPr>
              <a:t>An Engineer’s Critique of Global Warming ‘Science’</a:t>
            </a:r>
            <a:r>
              <a:rPr lang="en-US" sz="3600" smtClean="0">
                <a:ea typeface="ＭＳ Ｐゴシック" pitchFamily="34" charset="-128"/>
              </a:rPr>
              <a:t/>
            </a:r>
            <a:br>
              <a:rPr lang="en-US" sz="3600" smtClean="0">
                <a:ea typeface="ＭＳ Ｐゴシック" pitchFamily="34" charset="-128"/>
              </a:rPr>
            </a:br>
            <a:r>
              <a:rPr lang="en-US" sz="3600" smtClean="0">
                <a:ea typeface="ＭＳ Ｐゴシック" pitchFamily="34" charset="-128"/>
              </a:rPr>
              <a:t/>
            </a:r>
            <a:br>
              <a:rPr lang="en-US" sz="3600" smtClean="0">
                <a:ea typeface="ＭＳ Ｐゴシック" pitchFamily="34" charset="-128"/>
              </a:rPr>
            </a:br>
            <a:r>
              <a:rPr lang="en-US" sz="3200" smtClean="0">
                <a:ea typeface="ＭＳ Ｐゴシック" pitchFamily="34" charset="-128"/>
              </a:rPr>
              <a:t>Questioning the CAGW</a:t>
            </a:r>
            <a:r>
              <a:rPr lang="en-US" sz="3200" smtClean="0">
                <a:solidFill>
                  <a:srgbClr val="FF0000"/>
                </a:solidFill>
                <a:ea typeface="ＭＳ Ｐゴシック" pitchFamily="34" charset="-128"/>
              </a:rPr>
              <a:t>*</a:t>
            </a:r>
            <a:r>
              <a:rPr lang="en-US" sz="3200" smtClean="0">
                <a:ea typeface="ＭＳ Ｐゴシック" pitchFamily="34" charset="-128"/>
              </a:rPr>
              <a:t> theory</a:t>
            </a:r>
            <a:endParaRPr lang="en-US" sz="3600" smtClean="0">
              <a:ea typeface="ＭＳ Ｐゴシック" pitchFamily="34" charset="-128"/>
            </a:endParaRPr>
          </a:p>
        </p:txBody>
      </p:sp>
      <p:sp>
        <p:nvSpPr>
          <p:cNvPr id="2051" name="Rectangle 3"/>
          <p:cNvSpPr>
            <a:spLocks noGrp="1" noChangeArrowheads="1"/>
          </p:cNvSpPr>
          <p:nvPr>
            <p:ph type="subTitle" idx="1"/>
          </p:nvPr>
        </p:nvSpPr>
        <p:spPr>
          <a:xfrm>
            <a:off x="3886200" y="4648200"/>
            <a:ext cx="5181600" cy="2057400"/>
          </a:xfrm>
        </p:spPr>
        <p:txBody>
          <a:bodyPr/>
          <a:lstStyle/>
          <a:p>
            <a:pPr eaLnBrk="1" hangingPunct="1"/>
            <a:r>
              <a:rPr lang="en-US" sz="2400" dirty="0" smtClean="0">
                <a:ea typeface="ＭＳ Ｐゴシック" pitchFamily="34" charset="-128"/>
              </a:rPr>
              <a:t>By Burt Rutan</a:t>
            </a:r>
          </a:p>
          <a:p>
            <a:pPr eaLnBrk="1" hangingPunct="1"/>
            <a:r>
              <a:rPr lang="en-US" sz="1600" dirty="0" smtClean="0">
                <a:ea typeface="ＭＳ Ｐゴシック" pitchFamily="34" charset="-128"/>
              </a:rPr>
              <a:t>Version 4.3, Jan 2011</a:t>
            </a:r>
          </a:p>
          <a:p>
            <a:pPr eaLnBrk="1" hangingPunct="1"/>
            <a:endParaRPr lang="en-US" sz="1600" dirty="0" smtClean="0">
              <a:ea typeface="ＭＳ Ｐゴシック" pitchFamily="34" charset="-128"/>
            </a:endParaRPr>
          </a:p>
          <a:p>
            <a:pPr eaLnBrk="1" hangingPunct="1"/>
            <a:endParaRPr lang="en-US" sz="2400" dirty="0" smtClean="0">
              <a:ea typeface="ＭＳ Ｐゴシック" pitchFamily="34" charset="-128"/>
            </a:endParaRPr>
          </a:p>
          <a:p>
            <a:pPr eaLnBrk="1" hangingPunct="1"/>
            <a:r>
              <a:rPr lang="en-US" sz="1400" dirty="0" smtClean="0">
                <a:ea typeface="ＭＳ Ｐゴシック" pitchFamily="34" charset="-128"/>
              </a:rPr>
              <a:t>This presentation can be downloaded at  </a:t>
            </a:r>
            <a:r>
              <a:rPr lang="en-US" sz="1600" dirty="0" smtClean="0">
                <a:ea typeface="ＭＳ Ｐゴシック" pitchFamily="34" charset="-128"/>
              </a:rPr>
              <a:t>http://rps3.com/</a:t>
            </a:r>
          </a:p>
          <a:p>
            <a:pPr eaLnBrk="1" hangingPunct="1"/>
            <a:r>
              <a:rPr lang="en-US" sz="1600" dirty="0" smtClean="0">
                <a:ea typeface="ＭＳ Ｐゴシック" pitchFamily="34" charset="-128"/>
              </a:rPr>
              <a:t>Or, Google “</a:t>
            </a:r>
            <a:r>
              <a:rPr lang="en-US" sz="1600" dirty="0" err="1" smtClean="0">
                <a:ea typeface="ＭＳ Ｐゴシック" pitchFamily="34" charset="-128"/>
              </a:rPr>
              <a:t>burt</a:t>
            </a:r>
            <a:r>
              <a:rPr lang="en-US" sz="1600" dirty="0" smtClean="0">
                <a:ea typeface="ＭＳ Ｐゴシック" pitchFamily="34" charset="-128"/>
              </a:rPr>
              <a:t> </a:t>
            </a:r>
            <a:r>
              <a:rPr lang="en-US" sz="1600" dirty="0" err="1" smtClean="0">
                <a:ea typeface="ＭＳ Ｐゴシック" pitchFamily="34" charset="-128"/>
              </a:rPr>
              <a:t>rutan</a:t>
            </a:r>
            <a:r>
              <a:rPr lang="en-US" sz="1600" dirty="0" smtClean="0">
                <a:ea typeface="ＭＳ Ｐゴシック" pitchFamily="34" charset="-128"/>
              </a:rPr>
              <a:t> climate change”</a:t>
            </a:r>
          </a:p>
        </p:txBody>
      </p:sp>
      <p:sp>
        <p:nvSpPr>
          <p:cNvPr id="2052" name="TextBox 3"/>
          <p:cNvSpPr txBox="1">
            <a:spLocks noChangeArrowheads="1"/>
          </p:cNvSpPr>
          <p:nvPr/>
        </p:nvSpPr>
        <p:spPr bwMode="auto">
          <a:xfrm>
            <a:off x="1295400" y="2667000"/>
            <a:ext cx="6553200" cy="1187450"/>
          </a:xfrm>
          <a:prstGeom prst="rect">
            <a:avLst/>
          </a:prstGeom>
          <a:noFill/>
          <a:ln w="9525">
            <a:noFill/>
            <a:miter lim="800000"/>
            <a:headEnd/>
            <a:tailEnd/>
          </a:ln>
        </p:spPr>
        <p:txBody>
          <a:bodyPr>
            <a:spAutoFit/>
          </a:bodyPr>
          <a:lstStyle/>
          <a:p>
            <a:pPr algn="ctr"/>
            <a:r>
              <a:rPr lang="en-US" sz="2400">
                <a:solidFill>
                  <a:srgbClr val="FF0000"/>
                </a:solidFill>
              </a:rPr>
              <a:t>*  </a:t>
            </a:r>
            <a:r>
              <a:rPr lang="en-US" sz="2400"/>
              <a:t>Catastrophic Anthropogenic Global Warming (global climate destruction caused by human emissions of greenhouse gasses)</a:t>
            </a:r>
            <a:endParaRPr lang="en-US" sz="2400">
              <a:solidFill>
                <a:srgbClr val="FF0000"/>
              </a:solidFill>
            </a:endParaRPr>
          </a:p>
        </p:txBody>
      </p:sp>
      <p:pic>
        <p:nvPicPr>
          <p:cNvPr id="2053" name="Picture 4" descr="burtBoomEv1.jpg"/>
          <p:cNvPicPr>
            <a:picLocks noChangeAspect="1"/>
          </p:cNvPicPr>
          <p:nvPr/>
        </p:nvPicPr>
        <p:blipFill>
          <a:blip r:embed="rId3" cstate="screen"/>
          <a:srcRect/>
          <a:stretch>
            <a:fillRect/>
          </a:stretch>
        </p:blipFill>
        <p:spPr bwMode="auto">
          <a:xfrm>
            <a:off x="228600" y="3900488"/>
            <a:ext cx="3581400" cy="2728912"/>
          </a:xfrm>
          <a:prstGeom prst="rect">
            <a:avLst/>
          </a:prstGeom>
          <a:noFill/>
          <a:ln w="28575">
            <a:solidFill>
              <a:schemeClr val="tx1"/>
            </a:solid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2"/>
          <p:cNvSpPr txBox="1">
            <a:spLocks noChangeArrowheads="1"/>
          </p:cNvSpPr>
          <p:nvPr/>
        </p:nvSpPr>
        <p:spPr bwMode="auto">
          <a:xfrm>
            <a:off x="685800" y="152400"/>
            <a:ext cx="7772400" cy="1128713"/>
          </a:xfrm>
          <a:prstGeom prst="rect">
            <a:avLst/>
          </a:prstGeom>
          <a:noFill/>
          <a:ln w="9525">
            <a:noFill/>
            <a:miter lim="800000"/>
            <a:headEnd/>
            <a:tailEnd/>
          </a:ln>
        </p:spPr>
        <p:txBody>
          <a:bodyPr>
            <a:spAutoFit/>
          </a:bodyPr>
          <a:lstStyle/>
          <a:p>
            <a:pPr algn="ctr"/>
            <a:r>
              <a:rPr lang="en-US" sz="2800">
                <a:solidFill>
                  <a:srgbClr val="0000FF"/>
                </a:solidFill>
              </a:rPr>
              <a:t>The Challenge is Massive for the Alarmist</a:t>
            </a:r>
            <a:endParaRPr lang="en-US" sz="2000">
              <a:solidFill>
                <a:srgbClr val="0000FF"/>
              </a:solidFill>
            </a:endParaRPr>
          </a:p>
          <a:p>
            <a:r>
              <a:rPr lang="en-US" sz="2000">
                <a:solidFill>
                  <a:srgbClr val="000000"/>
                </a:solidFill>
              </a:rPr>
              <a:t>To track and to forecast miniscule global-average temperature changes.</a:t>
            </a:r>
          </a:p>
        </p:txBody>
      </p:sp>
      <p:grpSp>
        <p:nvGrpSpPr>
          <p:cNvPr id="12291" name="Group 7"/>
          <p:cNvGrpSpPr>
            <a:grpSpLocks/>
          </p:cNvGrpSpPr>
          <p:nvPr/>
        </p:nvGrpSpPr>
        <p:grpSpPr bwMode="auto">
          <a:xfrm>
            <a:off x="304800" y="1295400"/>
            <a:ext cx="8382000" cy="3657600"/>
            <a:chOff x="1279232" y="3031239"/>
            <a:chExt cx="6416968" cy="2531361"/>
          </a:xfrm>
        </p:grpSpPr>
        <p:pic>
          <p:nvPicPr>
            <p:cNvPr id="12294" name="Picture 7" descr="challenge; small temp from large variance.png"/>
            <p:cNvPicPr>
              <a:picLocks noChangeAspect="1"/>
            </p:cNvPicPr>
            <p:nvPr/>
          </p:nvPicPr>
          <p:blipFill>
            <a:blip r:embed="rId3" cstate="screen"/>
            <a:srcRect/>
            <a:stretch>
              <a:fillRect/>
            </a:stretch>
          </p:blipFill>
          <p:spPr bwMode="auto">
            <a:xfrm>
              <a:off x="1371600" y="3031239"/>
              <a:ext cx="6324600" cy="2531361"/>
            </a:xfrm>
            <a:prstGeom prst="rect">
              <a:avLst/>
            </a:prstGeom>
            <a:noFill/>
            <a:ln w="9525">
              <a:noFill/>
              <a:miter lim="800000"/>
              <a:headEnd/>
              <a:tailEnd/>
            </a:ln>
          </p:spPr>
        </p:pic>
        <p:sp>
          <p:nvSpPr>
            <p:cNvPr id="12295" name="Oval 6"/>
            <p:cNvSpPr>
              <a:spLocks noChangeArrowheads="1"/>
            </p:cNvSpPr>
            <p:nvPr/>
          </p:nvSpPr>
          <p:spPr bwMode="auto">
            <a:xfrm>
              <a:off x="1279232" y="4478481"/>
              <a:ext cx="3276600" cy="260927"/>
            </a:xfrm>
            <a:prstGeom prst="ellipse">
              <a:avLst/>
            </a:prstGeom>
            <a:noFill/>
            <a:ln w="19050">
              <a:solidFill>
                <a:srgbClr val="FF0000"/>
              </a:solidFill>
              <a:round/>
              <a:headEnd/>
              <a:tailEnd/>
            </a:ln>
          </p:spPr>
          <p:txBody>
            <a:bodyPr/>
            <a:lstStyle/>
            <a:p>
              <a:pPr algn="ctr"/>
              <a:endParaRPr lang="en-US" sz="1800"/>
            </a:p>
          </p:txBody>
        </p:sp>
      </p:grpSp>
      <p:sp>
        <p:nvSpPr>
          <p:cNvPr id="12292" name="TextBox 8"/>
          <p:cNvSpPr txBox="1">
            <a:spLocks noChangeArrowheads="1"/>
          </p:cNvSpPr>
          <p:nvPr/>
        </p:nvSpPr>
        <p:spPr bwMode="auto">
          <a:xfrm>
            <a:off x="1066800" y="4994275"/>
            <a:ext cx="7162800" cy="1739900"/>
          </a:xfrm>
          <a:prstGeom prst="rect">
            <a:avLst/>
          </a:prstGeom>
          <a:noFill/>
          <a:ln w="9525">
            <a:noFill/>
            <a:miter lim="800000"/>
            <a:headEnd/>
            <a:tailEnd/>
          </a:ln>
        </p:spPr>
        <p:txBody>
          <a:bodyPr>
            <a:spAutoFit/>
          </a:bodyPr>
          <a:lstStyle/>
          <a:p>
            <a:r>
              <a:rPr lang="en-US" sz="1800"/>
              <a:t>The temperature trend is so slight that, were the global average </a:t>
            </a:r>
            <a:r>
              <a:rPr lang="en-US" sz="1800" b="1"/>
              <a:t>temperature</a:t>
            </a:r>
            <a:r>
              <a:rPr lang="en-US" sz="1800"/>
              <a:t> </a:t>
            </a:r>
            <a:r>
              <a:rPr lang="en-US" sz="1800" b="1"/>
              <a:t>change </a:t>
            </a:r>
            <a:r>
              <a:rPr lang="en-US" sz="1800"/>
              <a:t>which has taken place during the 20th and 21st centuries were to occur in an ordinary room, most of the people in the room would be </a:t>
            </a:r>
            <a:r>
              <a:rPr lang="en-US" sz="1800" b="1"/>
              <a:t>unaware </a:t>
            </a:r>
            <a:r>
              <a:rPr lang="en-US" sz="1800"/>
              <a:t>of it. The CO</a:t>
            </a:r>
            <a:r>
              <a:rPr lang="en-US"/>
              <a:t>2</a:t>
            </a:r>
            <a:r>
              <a:rPr lang="en-US" sz="1800"/>
              <a:t> % in this room will increase more during this talk than the atmospheric CO</a:t>
            </a:r>
            <a:r>
              <a:rPr lang="en-US"/>
              <a:t>2</a:t>
            </a:r>
            <a:r>
              <a:rPr lang="en-US" sz="1800"/>
              <a:t> % did in the last 100 years.</a:t>
            </a:r>
          </a:p>
        </p:txBody>
      </p:sp>
      <p:sp>
        <p:nvSpPr>
          <p:cNvPr id="12293" name="Slide Number Placeholder 6"/>
          <p:cNvSpPr>
            <a:spLocks noGrp="1"/>
          </p:cNvSpPr>
          <p:nvPr>
            <p:ph type="sldNum" sz="quarter" idx="12"/>
          </p:nvPr>
        </p:nvSpPr>
        <p:spPr>
          <a:xfrm>
            <a:off x="6781800" y="6381750"/>
            <a:ext cx="2133600" cy="476250"/>
          </a:xfrm>
          <a:noFill/>
        </p:spPr>
        <p:txBody>
          <a:bodyPr/>
          <a:lstStyle/>
          <a:p>
            <a:fld id="{FD81D343-C415-4A2F-ABAE-CC68B586C980}" type="slidenum">
              <a:rPr lang="en-US" sz="1200" smtClean="0">
                <a:ea typeface="ＭＳ Ｐゴシック" pitchFamily="34" charset="-128"/>
              </a:rPr>
              <a:pPr/>
              <a:t>10</a:t>
            </a:fld>
            <a:endParaRPr lang="en-US" sz="1200" smtClean="0">
              <a:ea typeface="ＭＳ Ｐゴシック" pitchFamily="34"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4"/>
          <p:cNvSpPr>
            <a:spLocks noGrp="1"/>
          </p:cNvSpPr>
          <p:nvPr>
            <p:ph idx="1"/>
          </p:nvPr>
        </p:nvSpPr>
        <p:spPr>
          <a:xfrm>
            <a:off x="1143000" y="1905000"/>
            <a:ext cx="6781800" cy="3200400"/>
          </a:xfrm>
          <a:ln w="41275">
            <a:solidFill>
              <a:srgbClr val="0000FF"/>
            </a:solidFill>
          </a:ln>
        </p:spPr>
        <p:txBody>
          <a:bodyPr/>
          <a:lstStyle/>
          <a:p>
            <a:pPr>
              <a:buFontTx/>
              <a:buAutoNum type="arabicPeriod"/>
            </a:pPr>
            <a:r>
              <a:rPr lang="en-US" sz="2000" smtClean="0">
                <a:ea typeface="ＭＳ Ｐゴシック" pitchFamily="34" charset="-128"/>
              </a:rPr>
              <a:t>Recent human burning of fossil fuels suddenly and dangerously increased CO</a:t>
            </a:r>
            <a:r>
              <a:rPr lang="en-US" sz="1800" smtClean="0">
                <a:ea typeface="ＭＳ Ｐゴシック" pitchFamily="34" charset="-128"/>
              </a:rPr>
              <a:t>2</a:t>
            </a:r>
            <a:r>
              <a:rPr lang="en-US" sz="2000" smtClean="0">
                <a:ea typeface="ＭＳ Ｐゴシック" pitchFamily="34" charset="-128"/>
              </a:rPr>
              <a:t> beyond previous levels.</a:t>
            </a:r>
          </a:p>
          <a:p>
            <a:pPr>
              <a:buFontTx/>
              <a:buAutoNum type="arabicPeriod"/>
            </a:pPr>
            <a:r>
              <a:rPr lang="en-US" sz="2000" smtClean="0">
                <a:ea typeface="ＭＳ Ｐゴシック" pitchFamily="34" charset="-128"/>
              </a:rPr>
              <a:t>Human CO</a:t>
            </a:r>
            <a:r>
              <a:rPr lang="en-US" sz="1800" smtClean="0">
                <a:ea typeface="ＭＳ Ｐゴシック" pitchFamily="34" charset="-128"/>
              </a:rPr>
              <a:t>2</a:t>
            </a:r>
            <a:r>
              <a:rPr lang="en-US" sz="2000" smtClean="0">
                <a:ea typeface="ＭＳ Ｐゴシック" pitchFamily="34" charset="-128"/>
              </a:rPr>
              <a:t> emissions causes greenhouse warming.</a:t>
            </a:r>
          </a:p>
          <a:p>
            <a:pPr>
              <a:buFontTx/>
              <a:buAutoNum type="arabicPeriod"/>
            </a:pPr>
            <a:r>
              <a:rPr lang="en-US" sz="2000" smtClean="0">
                <a:ea typeface="ＭＳ Ｐゴシック" pitchFamily="34" charset="-128"/>
              </a:rPr>
              <a:t>Dangerous, sudden global warming occurred the last 50 years.</a:t>
            </a:r>
          </a:p>
          <a:p>
            <a:pPr>
              <a:buFontTx/>
              <a:buAutoNum type="arabicPeriod"/>
            </a:pPr>
            <a:r>
              <a:rPr lang="en-US" sz="2000" smtClean="0">
                <a:ea typeface="ＭＳ Ｐゴシック" pitchFamily="34" charset="-128"/>
              </a:rPr>
              <a:t>The current Temperature is too Hot &amp; further warming is Bad.</a:t>
            </a:r>
          </a:p>
          <a:p>
            <a:pPr>
              <a:buFontTx/>
              <a:buAutoNum type="arabicPeriod"/>
            </a:pPr>
            <a:r>
              <a:rPr lang="en-US" sz="2000" smtClean="0">
                <a:ea typeface="ＭＳ Ｐゴシック" pitchFamily="34" charset="-128"/>
              </a:rPr>
              <a:t>It is more difficult to adapt to climate changes than to attempt to control them.</a:t>
            </a:r>
          </a:p>
        </p:txBody>
      </p:sp>
      <p:sp>
        <p:nvSpPr>
          <p:cNvPr id="13315" name="Title 5"/>
          <p:cNvSpPr>
            <a:spLocks noGrp="1"/>
          </p:cNvSpPr>
          <p:nvPr>
            <p:ph type="title"/>
          </p:nvPr>
        </p:nvSpPr>
        <p:spPr>
          <a:xfrm>
            <a:off x="533400" y="457200"/>
            <a:ext cx="8153400" cy="1295400"/>
          </a:xfrm>
        </p:spPr>
        <p:txBody>
          <a:bodyPr/>
          <a:lstStyle/>
          <a:p>
            <a:r>
              <a:rPr lang="en-US" sz="2400" smtClean="0">
                <a:solidFill>
                  <a:srgbClr val="0000FF"/>
                </a:solidFill>
                <a:ea typeface="ＭＳ Ｐゴシック" pitchFamily="34" charset="-128"/>
              </a:rPr>
              <a:t>The CAGW call to action (for a Carbon-constrained world).</a:t>
            </a:r>
            <a:br>
              <a:rPr lang="en-US" sz="2400" smtClean="0">
                <a:solidFill>
                  <a:srgbClr val="0000FF"/>
                </a:solidFill>
                <a:ea typeface="ＭＳ Ｐゴシック" pitchFamily="34" charset="-128"/>
              </a:rPr>
            </a:br>
            <a:r>
              <a:rPr lang="en-US" sz="2400" smtClean="0">
                <a:solidFill>
                  <a:srgbClr val="0000FF"/>
                </a:solidFill>
                <a:ea typeface="ＭＳ Ｐゴシック" pitchFamily="34" charset="-128"/>
              </a:rPr>
              <a:t>Requires these 5 issues to be true.</a:t>
            </a:r>
            <a:br>
              <a:rPr lang="en-US" sz="2400" smtClean="0">
                <a:solidFill>
                  <a:srgbClr val="0000FF"/>
                </a:solidFill>
                <a:ea typeface="ＭＳ Ｐゴシック" pitchFamily="34" charset="-128"/>
              </a:rPr>
            </a:br>
            <a:r>
              <a:rPr lang="en-US" sz="2400" smtClean="0">
                <a:solidFill>
                  <a:srgbClr val="0000FF"/>
                </a:solidFill>
                <a:ea typeface="ＭＳ Ｐゴシック" pitchFamily="34" charset="-128"/>
              </a:rPr>
              <a:t>This report studies these five, in order.</a:t>
            </a:r>
          </a:p>
        </p:txBody>
      </p:sp>
      <p:sp>
        <p:nvSpPr>
          <p:cNvPr id="5" name="Title 5"/>
          <p:cNvSpPr txBox="1">
            <a:spLocks/>
          </p:cNvSpPr>
          <p:nvPr/>
        </p:nvSpPr>
        <p:spPr bwMode="auto">
          <a:xfrm>
            <a:off x="2057400" y="5257800"/>
            <a:ext cx="4648200" cy="1143000"/>
          </a:xfrm>
          <a:prstGeom prst="rect">
            <a:avLst/>
          </a:prstGeom>
          <a:noFill/>
          <a:ln w="9525">
            <a:noFill/>
            <a:miter lim="800000"/>
            <a:headEnd/>
            <a:tailEnd/>
          </a:ln>
        </p:spPr>
        <p:txBody>
          <a:bodyPr anchor="ctr"/>
          <a:lstStyle/>
          <a:p>
            <a:pPr eaLnBrk="0" hangingPunct="0">
              <a:defRPr/>
            </a:pPr>
            <a:r>
              <a:rPr lang="en-US" sz="2000" kern="0" dirty="0">
                <a:latin typeface="+mj-lt"/>
                <a:ea typeface="ＭＳ Ｐゴシック" charset="-128"/>
                <a:cs typeface="ＭＳ Ｐゴシック" charset="-128"/>
              </a:rPr>
              <a:t>First, let’s address #1.  Has our use of fossil fuels caused sudden, dangerous, unprecedented CO</a:t>
            </a:r>
            <a:r>
              <a:rPr lang="en-US" sz="1800" kern="0" dirty="0">
                <a:latin typeface="+mj-lt"/>
                <a:ea typeface="ＭＳ Ｐゴシック" charset="-128"/>
                <a:cs typeface="ＭＳ Ｐゴシック" charset="-128"/>
              </a:rPr>
              <a:t>2</a:t>
            </a:r>
            <a:r>
              <a:rPr lang="en-US" sz="2000" kern="0" dirty="0">
                <a:latin typeface="+mj-lt"/>
                <a:ea typeface="ＭＳ Ｐゴシック" charset="-128"/>
                <a:cs typeface="ＭＳ Ｐゴシック" charset="-128"/>
              </a:rPr>
              <a:t> increase?</a:t>
            </a:r>
          </a:p>
        </p:txBody>
      </p:sp>
      <p:sp>
        <p:nvSpPr>
          <p:cNvPr id="13317" name="Slide Number Placeholder 5"/>
          <p:cNvSpPr>
            <a:spLocks noGrp="1"/>
          </p:cNvSpPr>
          <p:nvPr>
            <p:ph type="sldNum" sz="quarter" idx="12"/>
          </p:nvPr>
        </p:nvSpPr>
        <p:spPr>
          <a:xfrm>
            <a:off x="8534400" y="6457950"/>
            <a:ext cx="381000" cy="323850"/>
          </a:xfrm>
          <a:noFill/>
        </p:spPr>
        <p:txBody>
          <a:bodyPr/>
          <a:lstStyle/>
          <a:p>
            <a:fld id="{37448CD5-7FEA-497A-9107-85CC37710E5E}" type="slidenum">
              <a:rPr lang="en-US" sz="1000" smtClean="0">
                <a:ea typeface="ＭＳ Ｐゴシック" pitchFamily="34" charset="-128"/>
              </a:rPr>
              <a:pPr/>
              <a:t>11</a:t>
            </a:fld>
            <a:endParaRPr lang="en-US" sz="1000" smtClean="0">
              <a:ea typeface="ＭＳ Ｐゴシック" pitchFamily="34"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2"/>
          <p:cNvSpPr txBox="1">
            <a:spLocks noChangeArrowheads="1"/>
          </p:cNvSpPr>
          <p:nvPr/>
        </p:nvSpPr>
        <p:spPr bwMode="auto">
          <a:xfrm>
            <a:off x="304800" y="1331655"/>
            <a:ext cx="4191000" cy="2554545"/>
          </a:xfrm>
          <a:prstGeom prst="rect">
            <a:avLst/>
          </a:prstGeom>
          <a:noFill/>
          <a:ln w="9525">
            <a:noFill/>
            <a:miter lim="800000"/>
            <a:headEnd/>
            <a:tailEnd/>
          </a:ln>
        </p:spPr>
        <p:txBody>
          <a:bodyPr wrap="square">
            <a:spAutoFit/>
          </a:bodyPr>
          <a:lstStyle/>
          <a:p>
            <a:r>
              <a:rPr lang="en-US" sz="2000" dirty="0" smtClean="0"/>
              <a:t>He </a:t>
            </a:r>
            <a:r>
              <a:rPr lang="en-US" sz="2000" dirty="0"/>
              <a:t>must convince us that CO</a:t>
            </a:r>
            <a:r>
              <a:rPr lang="en-US" sz="1800" dirty="0"/>
              <a:t>2</a:t>
            </a:r>
            <a:r>
              <a:rPr lang="en-US" sz="2000" dirty="0"/>
              <a:t> is a pollutant.  But calling it a pollutant is an </a:t>
            </a:r>
            <a:r>
              <a:rPr lang="en-US" sz="2000" dirty="0" smtClean="0"/>
              <a:t>uninformed joke</a:t>
            </a:r>
            <a:r>
              <a:rPr lang="en-US" sz="2000" dirty="0"/>
              <a:t>.  CO</a:t>
            </a:r>
            <a:r>
              <a:rPr lang="en-US" sz="1800" dirty="0"/>
              <a:t>2</a:t>
            </a:r>
            <a:r>
              <a:rPr lang="en-US" sz="2000" dirty="0"/>
              <a:t>, along with oxygen and water is essential for all life.</a:t>
            </a:r>
            <a:endParaRPr lang="en-US" sz="2000" dirty="0" smtClean="0"/>
          </a:p>
          <a:p>
            <a:r>
              <a:rPr lang="en-US" sz="2000" dirty="0" smtClean="0"/>
              <a:t>Look </a:t>
            </a:r>
            <a:r>
              <a:rPr lang="en-US" sz="2000" dirty="0"/>
              <a:t>at a leaf, a grain, a flower.  Half of what you see was made from CO</a:t>
            </a:r>
            <a:r>
              <a:rPr lang="en-US" sz="1800" dirty="0"/>
              <a:t>2</a:t>
            </a:r>
            <a:r>
              <a:rPr lang="en-US" sz="2000" dirty="0" smtClean="0"/>
              <a:t>.</a:t>
            </a:r>
            <a:endParaRPr lang="en-US" sz="2000" dirty="0"/>
          </a:p>
        </p:txBody>
      </p:sp>
      <p:grpSp>
        <p:nvGrpSpPr>
          <p:cNvPr id="15363" name="Group 10"/>
          <p:cNvGrpSpPr>
            <a:grpSpLocks/>
          </p:cNvGrpSpPr>
          <p:nvPr/>
        </p:nvGrpSpPr>
        <p:grpSpPr bwMode="auto">
          <a:xfrm>
            <a:off x="1219200" y="4038600"/>
            <a:ext cx="6705600" cy="2667000"/>
            <a:chOff x="152400" y="3733800"/>
            <a:chExt cx="4939926" cy="2036763"/>
          </a:xfrm>
        </p:grpSpPr>
        <p:pic>
          <p:nvPicPr>
            <p:cNvPr id="15366" name="Picture 4" descr="co2 human is tiny.jpg"/>
            <p:cNvPicPr>
              <a:picLocks noChangeAspect="1"/>
            </p:cNvPicPr>
            <p:nvPr/>
          </p:nvPicPr>
          <p:blipFill>
            <a:blip r:embed="rId3" cstate="screen"/>
            <a:srcRect/>
            <a:stretch>
              <a:fillRect/>
            </a:stretch>
          </p:blipFill>
          <p:spPr bwMode="auto">
            <a:xfrm>
              <a:off x="152400" y="3733800"/>
              <a:ext cx="4939926" cy="2036763"/>
            </a:xfrm>
            <a:prstGeom prst="rect">
              <a:avLst/>
            </a:prstGeom>
            <a:noFill/>
            <a:ln w="9525">
              <a:noFill/>
              <a:miter lim="800000"/>
              <a:headEnd/>
              <a:tailEnd/>
            </a:ln>
          </p:spPr>
        </p:pic>
        <p:sp>
          <p:nvSpPr>
            <p:cNvPr id="15367" name="Oval 8"/>
            <p:cNvSpPr>
              <a:spLocks noChangeArrowheads="1"/>
            </p:cNvSpPr>
            <p:nvPr/>
          </p:nvSpPr>
          <p:spPr bwMode="auto">
            <a:xfrm>
              <a:off x="3860788" y="4630881"/>
              <a:ext cx="1143000" cy="838200"/>
            </a:xfrm>
            <a:prstGeom prst="ellipse">
              <a:avLst/>
            </a:prstGeom>
            <a:noFill/>
            <a:ln w="28575">
              <a:solidFill>
                <a:srgbClr val="FF0000"/>
              </a:solidFill>
              <a:round/>
              <a:headEnd/>
              <a:tailEnd/>
            </a:ln>
          </p:spPr>
          <p:txBody>
            <a:bodyPr/>
            <a:lstStyle/>
            <a:p>
              <a:pPr algn="ctr"/>
              <a:endParaRPr lang="en-US" sz="1800"/>
            </a:p>
          </p:txBody>
        </p:sp>
      </p:grpSp>
      <p:sp>
        <p:nvSpPr>
          <p:cNvPr id="15364" name="TextBox 14"/>
          <p:cNvSpPr txBox="1">
            <a:spLocks noChangeArrowheads="1"/>
          </p:cNvSpPr>
          <p:nvPr/>
        </p:nvSpPr>
        <p:spPr bwMode="auto">
          <a:xfrm>
            <a:off x="4800600" y="1371600"/>
            <a:ext cx="3962400" cy="2246769"/>
          </a:xfrm>
          <a:prstGeom prst="rect">
            <a:avLst/>
          </a:prstGeom>
          <a:noFill/>
          <a:ln w="9525">
            <a:noFill/>
            <a:miter lim="800000"/>
            <a:headEnd/>
            <a:tailEnd/>
          </a:ln>
        </p:spPr>
        <p:txBody>
          <a:bodyPr wrap="square">
            <a:spAutoFit/>
          </a:bodyPr>
          <a:lstStyle/>
          <a:p>
            <a:r>
              <a:rPr lang="en-US" sz="2000" dirty="0" smtClean="0"/>
              <a:t>Human’s emissions of CO</a:t>
            </a:r>
            <a:r>
              <a:rPr lang="en-US" sz="1800" dirty="0" smtClean="0"/>
              <a:t>2</a:t>
            </a:r>
            <a:r>
              <a:rPr lang="en-US" sz="2000" dirty="0" smtClean="0"/>
              <a:t> each year = 1 tablespoon in 300 gallons.  So, take a tablespoon (360 drops) of warm water, slowly drip it into a 300-gallon drum of water (6 barrels) over one year at 1 drop every day.</a:t>
            </a:r>
            <a:endParaRPr lang="en-US" sz="2000" dirty="0"/>
          </a:p>
        </p:txBody>
      </p:sp>
      <p:sp>
        <p:nvSpPr>
          <p:cNvPr id="15365" name="Slide Number Placeholder 6"/>
          <p:cNvSpPr>
            <a:spLocks noGrp="1"/>
          </p:cNvSpPr>
          <p:nvPr>
            <p:ph type="sldNum" sz="quarter" idx="12"/>
          </p:nvPr>
        </p:nvSpPr>
        <p:spPr>
          <a:xfrm>
            <a:off x="6705600" y="6381750"/>
            <a:ext cx="2133600" cy="476250"/>
          </a:xfrm>
          <a:noFill/>
        </p:spPr>
        <p:txBody>
          <a:bodyPr/>
          <a:lstStyle/>
          <a:p>
            <a:fld id="{E5B09801-B008-4469-B435-322A939F6988}" type="slidenum">
              <a:rPr lang="en-US" sz="1200" smtClean="0">
                <a:ea typeface="ＭＳ Ｐゴシック" pitchFamily="34" charset="-128"/>
              </a:rPr>
              <a:pPr/>
              <a:t>12</a:t>
            </a:fld>
            <a:endParaRPr lang="en-US" sz="1200" smtClean="0">
              <a:ea typeface="ＭＳ Ｐゴシック" pitchFamily="34" charset="-128"/>
            </a:endParaRPr>
          </a:p>
        </p:txBody>
      </p:sp>
      <p:sp>
        <p:nvSpPr>
          <p:cNvPr id="8" name="TextBox 7"/>
          <p:cNvSpPr txBox="1"/>
          <p:nvPr/>
        </p:nvSpPr>
        <p:spPr>
          <a:xfrm>
            <a:off x="533400" y="228600"/>
            <a:ext cx="7848600" cy="954107"/>
          </a:xfrm>
          <a:prstGeom prst="rect">
            <a:avLst/>
          </a:prstGeom>
          <a:noFill/>
        </p:spPr>
        <p:txBody>
          <a:bodyPr wrap="square" rtlCol="0">
            <a:spAutoFit/>
          </a:bodyPr>
          <a:lstStyle/>
          <a:p>
            <a:pPr algn="ctr"/>
            <a:r>
              <a:rPr lang="en-US" sz="2800" dirty="0" smtClean="0">
                <a:solidFill>
                  <a:srgbClr val="0000FF"/>
                </a:solidFill>
              </a:rPr>
              <a:t>The Challenge is Massive for the Alarmist -</a:t>
            </a:r>
          </a:p>
          <a:p>
            <a:pPr algn="ctr"/>
            <a:r>
              <a:rPr lang="en-US" sz="2800" dirty="0" smtClean="0">
                <a:solidFill>
                  <a:srgbClr val="0000FF"/>
                </a:solidFill>
              </a:rPr>
              <a:t>to prove his CO2 CAGW theory</a:t>
            </a:r>
            <a:endParaRPr lang="en-US" sz="2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2"/>
          <p:cNvSpPr txBox="1">
            <a:spLocks noChangeArrowheads="1"/>
          </p:cNvSpPr>
          <p:nvPr/>
        </p:nvSpPr>
        <p:spPr bwMode="auto">
          <a:xfrm>
            <a:off x="1066800" y="60325"/>
            <a:ext cx="7467600" cy="1077913"/>
          </a:xfrm>
          <a:prstGeom prst="rect">
            <a:avLst/>
          </a:prstGeom>
          <a:noFill/>
          <a:ln w="9525">
            <a:noFill/>
            <a:miter lim="800000"/>
            <a:headEnd/>
            <a:tailEnd/>
          </a:ln>
        </p:spPr>
        <p:txBody>
          <a:bodyPr>
            <a:spAutoFit/>
          </a:bodyPr>
          <a:lstStyle/>
          <a:p>
            <a:pPr algn="ctr"/>
            <a:r>
              <a:rPr lang="en-US" sz="2400">
                <a:solidFill>
                  <a:srgbClr val="0000FF"/>
                </a:solidFill>
              </a:rPr>
              <a:t>The Massive Alarmist’s Challenge</a:t>
            </a:r>
          </a:p>
          <a:p>
            <a:pPr algn="ctr"/>
            <a:r>
              <a:rPr lang="en-US" sz="2000">
                <a:solidFill>
                  <a:srgbClr val="0000FF"/>
                </a:solidFill>
              </a:rPr>
              <a:t>Carbon Dioxide content is very small, invisible on a bar chart.</a:t>
            </a:r>
          </a:p>
          <a:p>
            <a:pPr algn="ctr"/>
            <a:r>
              <a:rPr lang="en-US" sz="2000">
                <a:solidFill>
                  <a:srgbClr val="0000FF"/>
                </a:solidFill>
              </a:rPr>
              <a:t>Greenhouse gas effects of Human Emissions are also miniscule</a:t>
            </a:r>
          </a:p>
        </p:txBody>
      </p:sp>
      <p:sp>
        <p:nvSpPr>
          <p:cNvPr id="16387" name="TextBox 12"/>
          <p:cNvSpPr txBox="1">
            <a:spLocks noChangeArrowheads="1"/>
          </p:cNvSpPr>
          <p:nvPr/>
        </p:nvSpPr>
        <p:spPr bwMode="auto">
          <a:xfrm>
            <a:off x="1981200" y="6115050"/>
            <a:ext cx="5105400" cy="673100"/>
          </a:xfrm>
          <a:prstGeom prst="rect">
            <a:avLst/>
          </a:prstGeom>
          <a:noFill/>
          <a:ln w="31750">
            <a:solidFill>
              <a:schemeClr val="tx1"/>
            </a:solidFill>
            <a:miter lim="800000"/>
            <a:headEnd/>
            <a:tailEnd/>
          </a:ln>
        </p:spPr>
        <p:txBody>
          <a:bodyPr>
            <a:spAutoFit/>
          </a:bodyPr>
          <a:lstStyle/>
          <a:p>
            <a:r>
              <a:rPr lang="en-US" sz="1800"/>
              <a:t>Man’s emissions of CO</a:t>
            </a:r>
            <a:r>
              <a:rPr lang="en-US"/>
              <a:t>2</a:t>
            </a:r>
            <a:r>
              <a:rPr lang="en-US" sz="1800"/>
              <a:t> contribute only 0.117%</a:t>
            </a:r>
          </a:p>
          <a:p>
            <a:r>
              <a:rPr lang="en-US" sz="1800"/>
              <a:t>of the total greenhouse gas warming effect.</a:t>
            </a:r>
          </a:p>
        </p:txBody>
      </p:sp>
      <p:sp>
        <p:nvSpPr>
          <p:cNvPr id="16388" name="Slide Number Placeholder 8"/>
          <p:cNvSpPr>
            <a:spLocks noGrp="1"/>
          </p:cNvSpPr>
          <p:nvPr>
            <p:ph type="sldNum" sz="quarter" idx="12"/>
          </p:nvPr>
        </p:nvSpPr>
        <p:spPr>
          <a:xfrm>
            <a:off x="6705600" y="6381750"/>
            <a:ext cx="2133600" cy="476250"/>
          </a:xfrm>
          <a:noFill/>
        </p:spPr>
        <p:txBody>
          <a:bodyPr/>
          <a:lstStyle/>
          <a:p>
            <a:fld id="{83C69C2E-5BDC-4C19-8D1C-247B1963D6AD}" type="slidenum">
              <a:rPr lang="en-US" sz="1200" smtClean="0">
                <a:ea typeface="ＭＳ Ｐゴシック" pitchFamily="34" charset="-128"/>
              </a:rPr>
              <a:pPr/>
              <a:t>13</a:t>
            </a:fld>
            <a:endParaRPr lang="en-US" sz="1200" smtClean="0">
              <a:ea typeface="ＭＳ Ｐゴシック" pitchFamily="34" charset="-128"/>
            </a:endParaRPr>
          </a:p>
        </p:txBody>
      </p:sp>
      <p:pic>
        <p:nvPicPr>
          <p:cNvPr id="16389" name="Picture 6" descr="Atmosphere composition.png"/>
          <p:cNvPicPr>
            <a:picLocks noChangeAspect="1"/>
          </p:cNvPicPr>
          <p:nvPr/>
        </p:nvPicPr>
        <p:blipFill>
          <a:blip r:embed="rId3" cstate="screen"/>
          <a:srcRect/>
          <a:stretch>
            <a:fillRect/>
          </a:stretch>
        </p:blipFill>
        <p:spPr bwMode="auto">
          <a:xfrm>
            <a:off x="269875" y="1198563"/>
            <a:ext cx="8580438" cy="2406650"/>
          </a:xfrm>
          <a:prstGeom prst="rect">
            <a:avLst/>
          </a:prstGeom>
          <a:noFill/>
          <a:ln w="31750">
            <a:solidFill>
              <a:schemeClr val="tx1"/>
            </a:solidFill>
            <a:round/>
            <a:headEnd/>
            <a:tailEnd/>
          </a:ln>
        </p:spPr>
      </p:pic>
      <p:pic>
        <p:nvPicPr>
          <p:cNvPr id="16390" name="Picture 7" descr="Greenhouse composition.png"/>
          <p:cNvPicPr>
            <a:picLocks noChangeAspect="1"/>
          </p:cNvPicPr>
          <p:nvPr/>
        </p:nvPicPr>
        <p:blipFill>
          <a:blip r:embed="rId4" cstate="screen"/>
          <a:srcRect/>
          <a:stretch>
            <a:fillRect/>
          </a:stretch>
        </p:blipFill>
        <p:spPr bwMode="auto">
          <a:xfrm>
            <a:off x="284163" y="3727450"/>
            <a:ext cx="8564562" cy="2314575"/>
          </a:xfrm>
          <a:prstGeom prst="rect">
            <a:avLst/>
          </a:prstGeom>
          <a:noFill/>
          <a:ln w="31750">
            <a:solidFill>
              <a:schemeClr val="tx1"/>
            </a:solidFill>
            <a:round/>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10" name="Curved Connector 6"/>
          <p:cNvCxnSpPr>
            <a:cxnSpLocks noChangeShapeType="1"/>
          </p:cNvCxnSpPr>
          <p:nvPr/>
        </p:nvCxnSpPr>
        <p:spPr bwMode="auto">
          <a:xfrm>
            <a:off x="6248400" y="4191000"/>
            <a:ext cx="914400" cy="914400"/>
          </a:xfrm>
          <a:prstGeom prst="curvedConnector3">
            <a:avLst>
              <a:gd name="adj1" fmla="val 50000"/>
            </a:avLst>
          </a:prstGeom>
          <a:noFill/>
          <a:ln w="9525">
            <a:noFill/>
            <a:round/>
            <a:headEnd/>
            <a:tailEnd/>
          </a:ln>
        </p:spPr>
      </p:cxnSp>
      <p:sp>
        <p:nvSpPr>
          <p:cNvPr id="17411" name="TextBox 8"/>
          <p:cNvSpPr txBox="1">
            <a:spLocks noChangeArrowheads="1"/>
          </p:cNvSpPr>
          <p:nvPr/>
        </p:nvSpPr>
        <p:spPr bwMode="auto">
          <a:xfrm>
            <a:off x="1447800" y="266700"/>
            <a:ext cx="6477000" cy="2379663"/>
          </a:xfrm>
          <a:prstGeom prst="rect">
            <a:avLst/>
          </a:prstGeom>
          <a:noFill/>
          <a:ln w="9525">
            <a:noFill/>
            <a:miter lim="800000"/>
            <a:headEnd/>
            <a:tailEnd/>
          </a:ln>
        </p:spPr>
        <p:txBody>
          <a:bodyPr>
            <a:spAutoFit/>
          </a:bodyPr>
          <a:lstStyle/>
          <a:p>
            <a:pPr algn="ctr"/>
            <a:r>
              <a:rPr lang="en-US" sz="2800">
                <a:solidFill>
                  <a:srgbClr val="0000FF"/>
                </a:solidFill>
              </a:rPr>
              <a:t>Looking back 600 million years</a:t>
            </a:r>
          </a:p>
          <a:p>
            <a:pPr algn="ctr"/>
            <a:endParaRPr lang="en-US" sz="1400"/>
          </a:p>
          <a:p>
            <a:r>
              <a:rPr lang="en-US" sz="1800"/>
              <a:t>Atmospheric Carbon Dioxide was likely 18 times today’s concentration, during the Cambrian period when life’s diversity was at its greatest expansion (red circle).  It was 4 times the current level when the dinosaurs were killed by an asteroid.  The only other extended time CO</a:t>
            </a:r>
            <a:r>
              <a:rPr lang="en-US"/>
              <a:t>2</a:t>
            </a:r>
            <a:r>
              <a:rPr lang="en-US" sz="1800"/>
              <a:t> was low, (like today) was a period 300 million years ago.</a:t>
            </a:r>
            <a:endParaRPr lang="en-US" sz="1400"/>
          </a:p>
        </p:txBody>
      </p:sp>
      <p:sp>
        <p:nvSpPr>
          <p:cNvPr id="17412" name="Rectangle 9"/>
          <p:cNvSpPr>
            <a:spLocks noChangeArrowheads="1"/>
          </p:cNvSpPr>
          <p:nvPr/>
        </p:nvSpPr>
        <p:spPr bwMode="auto">
          <a:xfrm>
            <a:off x="5029200" y="2819400"/>
            <a:ext cx="3886200" cy="3631763"/>
          </a:xfrm>
          <a:prstGeom prst="rect">
            <a:avLst/>
          </a:prstGeom>
          <a:noFill/>
          <a:ln w="9525">
            <a:noFill/>
            <a:miter lim="800000"/>
            <a:headEnd/>
            <a:tailEnd/>
          </a:ln>
        </p:spPr>
        <p:txBody>
          <a:bodyPr>
            <a:spAutoFit/>
          </a:bodyPr>
          <a:lstStyle/>
          <a:p>
            <a:r>
              <a:rPr lang="en-US" dirty="0"/>
              <a:t>In the big picture we are now in a </a:t>
            </a:r>
            <a:r>
              <a:rPr lang="en-US" b="1" dirty="0"/>
              <a:t>low </a:t>
            </a:r>
            <a:r>
              <a:rPr lang="en-US" dirty="0"/>
              <a:t>CO</a:t>
            </a:r>
            <a:r>
              <a:rPr lang="en-US" sz="1400" dirty="0"/>
              <a:t>2</a:t>
            </a:r>
            <a:r>
              <a:rPr lang="en-US" dirty="0"/>
              <a:t> period.  The 20</a:t>
            </a:r>
            <a:r>
              <a:rPr lang="en-US" baseline="30000" dirty="0"/>
              <a:t>th</a:t>
            </a:r>
            <a:r>
              <a:rPr lang="en-US" dirty="0"/>
              <a:t> century increase shows as an insignificant dot at this scale.</a:t>
            </a:r>
          </a:p>
          <a:p>
            <a:r>
              <a:rPr lang="en-US" dirty="0"/>
              <a:t/>
            </a:r>
            <a:br>
              <a:rPr lang="en-US" dirty="0"/>
            </a:br>
            <a:r>
              <a:rPr lang="en-US" dirty="0"/>
              <a:t>Do we risk </a:t>
            </a:r>
            <a:r>
              <a:rPr lang="en-US" sz="1800" b="1" dirty="0"/>
              <a:t>runaway greenhouse warming</a:t>
            </a:r>
            <a:r>
              <a:rPr lang="en-US" dirty="0"/>
              <a:t> if our CO</a:t>
            </a:r>
            <a:r>
              <a:rPr lang="en-US" sz="1400" dirty="0"/>
              <a:t>2</a:t>
            </a:r>
            <a:r>
              <a:rPr lang="en-US" dirty="0"/>
              <a:t> concentration gets too high?</a:t>
            </a:r>
            <a:r>
              <a:rPr lang="en-US" dirty="0" smtClean="0"/>
              <a:t> CO2 has been scarce the last 2 million years. Also, it has never significantly driven temperature before.</a:t>
            </a:r>
          </a:p>
          <a:p>
            <a:r>
              <a:rPr lang="en-US" dirty="0"/>
              <a:t>Venus may have runaway greenhouse warming, but its CO</a:t>
            </a:r>
            <a:r>
              <a:rPr lang="en-US" sz="1400" dirty="0"/>
              <a:t>2</a:t>
            </a:r>
            <a:r>
              <a:rPr lang="en-US" dirty="0"/>
              <a:t>, at 96.5% is 2,500 </a:t>
            </a:r>
            <a:r>
              <a:rPr lang="en-US" sz="1800" b="1" dirty="0"/>
              <a:t>times</a:t>
            </a:r>
            <a:r>
              <a:rPr lang="en-US" dirty="0"/>
              <a:t> the level of CO</a:t>
            </a:r>
            <a:r>
              <a:rPr lang="en-US" sz="1400" dirty="0"/>
              <a:t>2</a:t>
            </a:r>
            <a:r>
              <a:rPr lang="en-US" dirty="0"/>
              <a:t> in the earth’s atmosphere.</a:t>
            </a:r>
          </a:p>
        </p:txBody>
      </p:sp>
      <p:sp>
        <p:nvSpPr>
          <p:cNvPr id="17413" name="TextBox 5"/>
          <p:cNvSpPr txBox="1">
            <a:spLocks noChangeArrowheads="1"/>
          </p:cNvSpPr>
          <p:nvPr/>
        </p:nvSpPr>
        <p:spPr bwMode="auto">
          <a:xfrm>
            <a:off x="4267200" y="4953000"/>
            <a:ext cx="609600" cy="338138"/>
          </a:xfrm>
          <a:prstGeom prst="rect">
            <a:avLst/>
          </a:prstGeom>
          <a:noFill/>
          <a:ln w="19050">
            <a:solidFill>
              <a:schemeClr val="tx1"/>
            </a:solidFill>
            <a:miter lim="800000"/>
            <a:headEnd/>
            <a:tailEnd/>
          </a:ln>
        </p:spPr>
        <p:txBody>
          <a:bodyPr>
            <a:spAutoFit/>
          </a:bodyPr>
          <a:lstStyle/>
          <a:p>
            <a:pPr algn="ctr"/>
            <a:r>
              <a:rPr lang="en-US"/>
              <a:t>Now</a:t>
            </a:r>
          </a:p>
        </p:txBody>
      </p:sp>
      <p:grpSp>
        <p:nvGrpSpPr>
          <p:cNvPr id="17414" name="Group 9"/>
          <p:cNvGrpSpPr>
            <a:grpSpLocks/>
          </p:cNvGrpSpPr>
          <p:nvPr/>
        </p:nvGrpSpPr>
        <p:grpSpPr bwMode="auto">
          <a:xfrm>
            <a:off x="228600" y="3028950"/>
            <a:ext cx="4038600" cy="2968625"/>
            <a:chOff x="228600" y="3028950"/>
            <a:chExt cx="4038600" cy="2968625"/>
          </a:xfrm>
        </p:grpSpPr>
        <p:pic>
          <p:nvPicPr>
            <p:cNvPr id="17416" name="Picture 1" descr="historic CO2.png"/>
            <p:cNvPicPr>
              <a:picLocks noChangeAspect="1"/>
            </p:cNvPicPr>
            <p:nvPr/>
          </p:nvPicPr>
          <p:blipFill>
            <a:blip r:embed="rId3" cstate="screen"/>
            <a:srcRect/>
            <a:stretch>
              <a:fillRect/>
            </a:stretch>
          </p:blipFill>
          <p:spPr bwMode="auto">
            <a:xfrm>
              <a:off x="228600" y="3028950"/>
              <a:ext cx="3886198" cy="2968625"/>
            </a:xfrm>
            <a:prstGeom prst="rect">
              <a:avLst/>
            </a:prstGeom>
            <a:solidFill>
              <a:schemeClr val="tx1"/>
            </a:solidFill>
            <a:ln w="28575">
              <a:solidFill>
                <a:schemeClr val="tx1"/>
              </a:solidFill>
              <a:miter lim="800000"/>
              <a:headEnd/>
              <a:tailEnd/>
            </a:ln>
          </p:spPr>
        </p:pic>
        <p:cxnSp>
          <p:nvCxnSpPr>
            <p:cNvPr id="17417" name="Straight Arrow Connector 7"/>
            <p:cNvCxnSpPr>
              <a:cxnSpLocks noChangeShapeType="1"/>
            </p:cNvCxnSpPr>
            <p:nvPr/>
          </p:nvCxnSpPr>
          <p:spPr bwMode="auto">
            <a:xfrm rot="10800000" flipV="1">
              <a:off x="3666082" y="5105399"/>
              <a:ext cx="601118" cy="216459"/>
            </a:xfrm>
            <a:prstGeom prst="straightConnector1">
              <a:avLst/>
            </a:prstGeom>
            <a:noFill/>
            <a:ln w="28575">
              <a:solidFill>
                <a:srgbClr val="FF0000"/>
              </a:solidFill>
              <a:round/>
              <a:headEnd/>
              <a:tailEnd type="arrow" w="med" len="med"/>
            </a:ln>
          </p:spPr>
        </p:cxnSp>
        <p:sp>
          <p:nvSpPr>
            <p:cNvPr id="17418" name="Oval 8"/>
            <p:cNvSpPr>
              <a:spLocks noChangeArrowheads="1"/>
            </p:cNvSpPr>
            <p:nvPr/>
          </p:nvSpPr>
          <p:spPr bwMode="auto">
            <a:xfrm>
              <a:off x="750698" y="3537622"/>
              <a:ext cx="827825" cy="848413"/>
            </a:xfrm>
            <a:prstGeom prst="ellipse">
              <a:avLst/>
            </a:prstGeom>
            <a:noFill/>
            <a:ln w="38100">
              <a:solidFill>
                <a:srgbClr val="FF0000"/>
              </a:solidFill>
              <a:round/>
              <a:headEnd/>
              <a:tailEnd/>
            </a:ln>
          </p:spPr>
          <p:txBody>
            <a:bodyPr/>
            <a:lstStyle/>
            <a:p>
              <a:pPr algn="ctr"/>
              <a:endParaRPr lang="en-US" sz="1800"/>
            </a:p>
          </p:txBody>
        </p:sp>
      </p:grpSp>
      <p:sp>
        <p:nvSpPr>
          <p:cNvPr id="17415" name="Slide Number Placeholder 10"/>
          <p:cNvSpPr>
            <a:spLocks noGrp="1"/>
          </p:cNvSpPr>
          <p:nvPr>
            <p:ph type="sldNum" sz="quarter" idx="12"/>
          </p:nvPr>
        </p:nvSpPr>
        <p:spPr>
          <a:xfrm>
            <a:off x="8382000" y="6534150"/>
            <a:ext cx="609600" cy="323850"/>
          </a:xfrm>
          <a:noFill/>
        </p:spPr>
        <p:txBody>
          <a:bodyPr/>
          <a:lstStyle/>
          <a:p>
            <a:fld id="{2F016971-007E-4DDB-9917-D85B5C9294C4}" type="slidenum">
              <a:rPr lang="en-US" sz="1200" smtClean="0">
                <a:ea typeface="ＭＳ Ｐゴシック" pitchFamily="34" charset="-128"/>
              </a:rPr>
              <a:pPr/>
              <a:t>14</a:t>
            </a:fld>
            <a:endParaRPr lang="en-US" sz="1200" smtClean="0">
              <a:ea typeface="ＭＳ Ｐゴシック" pitchFamily="34"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Picture 14.png"/>
          <p:cNvPicPr>
            <a:picLocks noChangeAspect="1"/>
          </p:cNvPicPr>
          <p:nvPr/>
        </p:nvPicPr>
        <p:blipFill>
          <a:blip r:embed="rId3" cstate="screen"/>
          <a:srcRect/>
          <a:stretch>
            <a:fillRect/>
          </a:stretch>
        </p:blipFill>
        <p:spPr bwMode="auto">
          <a:xfrm>
            <a:off x="1682750" y="2381250"/>
            <a:ext cx="5480050" cy="3409950"/>
          </a:xfrm>
          <a:prstGeom prst="rect">
            <a:avLst/>
          </a:prstGeom>
          <a:noFill/>
          <a:ln w="28575">
            <a:solidFill>
              <a:schemeClr val="tx1"/>
            </a:solidFill>
            <a:miter lim="800000"/>
            <a:headEnd/>
            <a:tailEnd/>
          </a:ln>
        </p:spPr>
      </p:pic>
      <p:sp>
        <p:nvSpPr>
          <p:cNvPr id="18435" name="TextBox 4"/>
          <p:cNvSpPr txBox="1">
            <a:spLocks noChangeArrowheads="1"/>
          </p:cNvSpPr>
          <p:nvPr/>
        </p:nvSpPr>
        <p:spPr bwMode="auto">
          <a:xfrm>
            <a:off x="1676400" y="404813"/>
            <a:ext cx="5867400" cy="1860550"/>
          </a:xfrm>
          <a:prstGeom prst="rect">
            <a:avLst/>
          </a:prstGeom>
          <a:noFill/>
          <a:ln w="9525">
            <a:noFill/>
            <a:miter lim="800000"/>
            <a:headEnd/>
            <a:tailEnd/>
          </a:ln>
        </p:spPr>
        <p:txBody>
          <a:bodyPr>
            <a:spAutoFit/>
          </a:bodyPr>
          <a:lstStyle/>
          <a:p>
            <a:pPr algn="ctr"/>
            <a:r>
              <a:rPr lang="en-US" sz="2800">
                <a:solidFill>
                  <a:srgbClr val="0000FF"/>
                </a:solidFill>
              </a:rPr>
              <a:t>The Basic CO</a:t>
            </a:r>
            <a:r>
              <a:rPr lang="en-US" sz="2400">
                <a:solidFill>
                  <a:srgbClr val="0000FF"/>
                </a:solidFill>
              </a:rPr>
              <a:t>2</a:t>
            </a:r>
            <a:r>
              <a:rPr lang="en-US" sz="2800">
                <a:solidFill>
                  <a:srgbClr val="0000FF"/>
                </a:solidFill>
              </a:rPr>
              <a:t> Alarmist’s Chart</a:t>
            </a:r>
          </a:p>
          <a:p>
            <a:pPr algn="ctr"/>
            <a:endParaRPr lang="en-US" sz="2800">
              <a:solidFill>
                <a:srgbClr val="0000FF"/>
              </a:solidFill>
            </a:endParaRPr>
          </a:p>
          <a:p>
            <a:r>
              <a:rPr lang="en-US" sz="2000"/>
              <a:t>The claim:  CO</a:t>
            </a:r>
            <a:r>
              <a:rPr lang="en-US" sz="1800"/>
              <a:t>2</a:t>
            </a:r>
            <a:r>
              <a:rPr lang="en-US" sz="2000"/>
              <a:t> content is smooth and near-constant for 200 years, and then increases, due to human emissions.</a:t>
            </a:r>
          </a:p>
        </p:txBody>
      </p:sp>
      <p:sp>
        <p:nvSpPr>
          <p:cNvPr id="18436" name="Slide Number Placeholder 3"/>
          <p:cNvSpPr>
            <a:spLocks noGrp="1"/>
          </p:cNvSpPr>
          <p:nvPr>
            <p:ph type="sldNum" sz="quarter" idx="12"/>
          </p:nvPr>
        </p:nvSpPr>
        <p:spPr>
          <a:xfrm>
            <a:off x="6705600" y="6381750"/>
            <a:ext cx="2133600" cy="476250"/>
          </a:xfrm>
          <a:noFill/>
        </p:spPr>
        <p:txBody>
          <a:bodyPr/>
          <a:lstStyle/>
          <a:p>
            <a:fld id="{A100ED25-4D92-4700-9202-CF97A1534F6B}" type="slidenum">
              <a:rPr lang="en-US" sz="1200" smtClean="0">
                <a:ea typeface="ＭＳ Ｐゴシック" pitchFamily="34" charset="-128"/>
              </a:rPr>
              <a:pPr/>
              <a:t>15</a:t>
            </a:fld>
            <a:endParaRPr lang="en-US" sz="1200" smtClean="0">
              <a:ea typeface="ＭＳ Ｐゴシック" pitchFamily="34" charset="-128"/>
            </a:endParaRPr>
          </a:p>
        </p:txBody>
      </p:sp>
      <p:sp>
        <p:nvSpPr>
          <p:cNvPr id="18438" name="Text Box 6"/>
          <p:cNvSpPr txBox="1">
            <a:spLocks noChangeArrowheads="1"/>
          </p:cNvSpPr>
          <p:nvPr/>
        </p:nvSpPr>
        <p:spPr bwMode="auto">
          <a:xfrm>
            <a:off x="2362200" y="5972175"/>
            <a:ext cx="4114800" cy="581025"/>
          </a:xfrm>
          <a:prstGeom prst="rect">
            <a:avLst/>
          </a:prstGeom>
          <a:noFill/>
          <a:ln w="9525">
            <a:noFill/>
            <a:miter lim="800000"/>
            <a:headEnd/>
            <a:tailEnd/>
          </a:ln>
          <a:effectLst/>
        </p:spPr>
        <p:txBody>
          <a:bodyPr>
            <a:spAutoFit/>
          </a:bodyPr>
          <a:lstStyle/>
          <a:p>
            <a:r>
              <a:rPr lang="en-US"/>
              <a:t>But - accurate CO</a:t>
            </a:r>
            <a:r>
              <a:rPr lang="en-US" sz="1400"/>
              <a:t>2</a:t>
            </a:r>
            <a:r>
              <a:rPr lang="en-US"/>
              <a:t>  direct measurements are only available for the last 50 years.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62000" y="228600"/>
            <a:ext cx="7467600" cy="1981200"/>
          </a:xfrm>
        </p:spPr>
        <p:txBody>
          <a:bodyPr/>
          <a:lstStyle/>
          <a:p>
            <a:pPr eaLnBrk="1" hangingPunct="1"/>
            <a:r>
              <a:rPr lang="en-US" sz="3200" smtClean="0">
                <a:solidFill>
                  <a:srgbClr val="0000FF"/>
                </a:solidFill>
                <a:ea typeface="ＭＳ Ｐゴシック" pitchFamily="34" charset="-128"/>
              </a:rPr>
              <a:t>Another Scare chart</a:t>
            </a:r>
            <a:br>
              <a:rPr lang="en-US" sz="3200" smtClean="0">
                <a:solidFill>
                  <a:srgbClr val="0000FF"/>
                </a:solidFill>
                <a:ea typeface="ＭＳ Ｐゴシック" pitchFamily="34" charset="-128"/>
              </a:rPr>
            </a:br>
            <a:r>
              <a:rPr lang="en-US" sz="3200" smtClean="0">
                <a:solidFill>
                  <a:srgbClr val="0000FF"/>
                </a:solidFill>
                <a:ea typeface="ＭＳ Ｐゴシック" pitchFamily="34" charset="-128"/>
              </a:rPr>
              <a:t/>
            </a:r>
            <a:br>
              <a:rPr lang="en-US" sz="3200" smtClean="0">
                <a:solidFill>
                  <a:srgbClr val="0000FF"/>
                </a:solidFill>
                <a:ea typeface="ＭＳ Ｐゴシック" pitchFamily="34" charset="-128"/>
              </a:rPr>
            </a:br>
            <a:r>
              <a:rPr lang="en-US" sz="2400" smtClean="0">
                <a:ea typeface="ＭＳ Ｐゴシック" pitchFamily="34" charset="-128"/>
              </a:rPr>
              <a:t>The Alarmist’ Presentation Tactic</a:t>
            </a:r>
            <a:r>
              <a:rPr lang="en-US" sz="3200" smtClean="0">
                <a:ea typeface="ＭＳ Ｐゴシック" pitchFamily="34" charset="-128"/>
              </a:rPr>
              <a:t/>
            </a:r>
            <a:br>
              <a:rPr lang="en-US" sz="3200" smtClean="0">
                <a:ea typeface="ＭＳ Ｐゴシック" pitchFamily="34" charset="-128"/>
              </a:rPr>
            </a:br>
            <a:r>
              <a:rPr lang="en-US" sz="2000" smtClean="0">
                <a:ea typeface="ＭＳ Ｐゴシック" pitchFamily="34" charset="-128"/>
              </a:rPr>
              <a:t>Find a correlation of human emissions to something ‘really bad’.  Scale the presentation to show a scare.</a:t>
            </a:r>
            <a:endParaRPr lang="en-US" sz="3200" smtClean="0">
              <a:ea typeface="ＭＳ Ｐゴシック" pitchFamily="34" charset="-128"/>
            </a:endParaRPr>
          </a:p>
        </p:txBody>
      </p:sp>
      <p:pic>
        <p:nvPicPr>
          <p:cNvPr id="19459" name="Picture 3"/>
          <p:cNvPicPr>
            <a:picLocks noChangeAspect="1"/>
          </p:cNvPicPr>
          <p:nvPr/>
        </p:nvPicPr>
        <p:blipFill>
          <a:blip r:embed="rId3" cstate="screen"/>
          <a:srcRect/>
          <a:stretch>
            <a:fillRect/>
          </a:stretch>
        </p:blipFill>
        <p:spPr bwMode="auto">
          <a:xfrm>
            <a:off x="381000" y="2590800"/>
            <a:ext cx="4343400" cy="3186113"/>
          </a:xfrm>
          <a:prstGeom prst="rect">
            <a:avLst/>
          </a:prstGeom>
          <a:noFill/>
          <a:ln w="19050">
            <a:solidFill>
              <a:schemeClr val="tx1"/>
            </a:solidFill>
            <a:miter lim="800000"/>
            <a:headEnd/>
            <a:tailEnd/>
          </a:ln>
        </p:spPr>
      </p:pic>
      <p:pic>
        <p:nvPicPr>
          <p:cNvPr id="19460" name="Picture 5"/>
          <p:cNvPicPr>
            <a:picLocks noChangeAspect="1"/>
          </p:cNvPicPr>
          <p:nvPr/>
        </p:nvPicPr>
        <p:blipFill>
          <a:blip r:embed="rId4" cstate="screen"/>
          <a:srcRect/>
          <a:stretch>
            <a:fillRect/>
          </a:stretch>
        </p:blipFill>
        <p:spPr bwMode="auto">
          <a:xfrm>
            <a:off x="4910138" y="2743200"/>
            <a:ext cx="3929062" cy="2846388"/>
          </a:xfrm>
          <a:prstGeom prst="rect">
            <a:avLst/>
          </a:prstGeom>
          <a:noFill/>
          <a:ln w="19050">
            <a:solidFill>
              <a:schemeClr val="tx1"/>
            </a:solidFill>
            <a:miter lim="800000"/>
            <a:headEnd/>
            <a:tailEnd/>
          </a:ln>
        </p:spPr>
      </p:pic>
      <p:sp>
        <p:nvSpPr>
          <p:cNvPr id="19461" name="Slide Number Placeholder 4"/>
          <p:cNvSpPr>
            <a:spLocks noGrp="1"/>
          </p:cNvSpPr>
          <p:nvPr>
            <p:ph type="sldNum" sz="quarter" idx="12"/>
          </p:nvPr>
        </p:nvSpPr>
        <p:spPr>
          <a:xfrm>
            <a:off x="6705600" y="6381750"/>
            <a:ext cx="2133600" cy="476250"/>
          </a:xfrm>
          <a:noFill/>
        </p:spPr>
        <p:txBody>
          <a:bodyPr/>
          <a:lstStyle/>
          <a:p>
            <a:fld id="{7D9DC841-EB44-4D7A-BADE-A475B60DD26B}" type="slidenum">
              <a:rPr lang="en-US" sz="1200" smtClean="0">
                <a:ea typeface="ＭＳ Ｐゴシック" pitchFamily="34" charset="-128"/>
              </a:rPr>
              <a:pPr/>
              <a:t>16</a:t>
            </a:fld>
            <a:endParaRPr lang="en-US" sz="1200" smtClean="0">
              <a:ea typeface="ＭＳ Ｐゴシック"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p:cNvPicPr>
          <p:nvPr/>
        </p:nvPicPr>
        <p:blipFill>
          <a:blip r:embed="rId3" cstate="screen"/>
          <a:srcRect/>
          <a:stretch>
            <a:fillRect/>
          </a:stretch>
        </p:blipFill>
        <p:spPr bwMode="auto">
          <a:xfrm>
            <a:off x="1828800" y="1905000"/>
            <a:ext cx="5778500" cy="3924300"/>
          </a:xfrm>
          <a:prstGeom prst="rect">
            <a:avLst/>
          </a:prstGeom>
          <a:noFill/>
          <a:ln w="25400">
            <a:solidFill>
              <a:schemeClr val="tx1"/>
            </a:solidFill>
            <a:miter lim="800000"/>
            <a:headEnd/>
            <a:tailEnd/>
          </a:ln>
        </p:spPr>
      </p:pic>
      <p:sp>
        <p:nvSpPr>
          <p:cNvPr id="20483" name="TextBox 6"/>
          <p:cNvSpPr txBox="1">
            <a:spLocks noChangeArrowheads="1"/>
          </p:cNvSpPr>
          <p:nvPr/>
        </p:nvSpPr>
        <p:spPr bwMode="auto">
          <a:xfrm>
            <a:off x="2133600" y="304800"/>
            <a:ext cx="5181600" cy="584200"/>
          </a:xfrm>
          <a:prstGeom prst="rect">
            <a:avLst/>
          </a:prstGeom>
          <a:noFill/>
          <a:ln w="9525">
            <a:noFill/>
            <a:miter lim="800000"/>
            <a:headEnd/>
            <a:tailEnd/>
          </a:ln>
        </p:spPr>
        <p:txBody>
          <a:bodyPr>
            <a:spAutoFit/>
          </a:bodyPr>
          <a:lstStyle/>
          <a:p>
            <a:pPr algn="ctr"/>
            <a:r>
              <a:rPr lang="en-US" sz="3200">
                <a:solidFill>
                  <a:srgbClr val="0000FF"/>
                </a:solidFill>
              </a:rPr>
              <a:t>A Horrific scare chart</a:t>
            </a:r>
          </a:p>
        </p:txBody>
      </p:sp>
      <p:sp>
        <p:nvSpPr>
          <p:cNvPr id="20484" name="TextBox 7"/>
          <p:cNvSpPr txBox="1">
            <a:spLocks noChangeArrowheads="1"/>
          </p:cNvSpPr>
          <p:nvPr/>
        </p:nvSpPr>
        <p:spPr bwMode="auto">
          <a:xfrm>
            <a:off x="2133600" y="990600"/>
            <a:ext cx="5486400" cy="646113"/>
          </a:xfrm>
          <a:prstGeom prst="rect">
            <a:avLst/>
          </a:prstGeom>
          <a:noFill/>
          <a:ln w="9525">
            <a:noFill/>
            <a:miter lim="800000"/>
            <a:headEnd/>
            <a:tailEnd/>
          </a:ln>
        </p:spPr>
        <p:txBody>
          <a:bodyPr>
            <a:spAutoFit/>
          </a:bodyPr>
          <a:lstStyle/>
          <a:p>
            <a:pPr algn="ctr"/>
            <a:r>
              <a:rPr lang="en-US" sz="1800"/>
              <a:t>The Jump to Ice core data, back 400,000 years</a:t>
            </a:r>
          </a:p>
          <a:p>
            <a:pPr algn="ctr"/>
            <a:r>
              <a:rPr lang="en-US" sz="1800"/>
              <a:t>“CO</a:t>
            </a:r>
            <a:r>
              <a:rPr lang="en-US"/>
              <a:t>2</a:t>
            </a:r>
            <a:r>
              <a:rPr lang="en-US" sz="1800"/>
              <a:t> is highest in a million years”</a:t>
            </a:r>
          </a:p>
        </p:txBody>
      </p:sp>
      <p:sp>
        <p:nvSpPr>
          <p:cNvPr id="20485" name="TextBox 8"/>
          <p:cNvSpPr txBox="1">
            <a:spLocks noChangeArrowheads="1"/>
          </p:cNvSpPr>
          <p:nvPr/>
        </p:nvSpPr>
        <p:spPr bwMode="auto">
          <a:xfrm>
            <a:off x="1828800" y="5983288"/>
            <a:ext cx="5791200" cy="641350"/>
          </a:xfrm>
          <a:prstGeom prst="rect">
            <a:avLst/>
          </a:prstGeom>
          <a:noFill/>
          <a:ln w="9525">
            <a:noFill/>
            <a:miter lim="800000"/>
            <a:headEnd/>
            <a:tailEnd/>
          </a:ln>
        </p:spPr>
        <p:txBody>
          <a:bodyPr>
            <a:spAutoFit/>
          </a:bodyPr>
          <a:lstStyle/>
          <a:p>
            <a:pPr algn="ctr"/>
            <a:r>
              <a:rPr lang="en-US" sz="1800"/>
              <a:t>Note the time scale.</a:t>
            </a:r>
          </a:p>
          <a:p>
            <a:pPr algn="ctr"/>
            <a:r>
              <a:rPr lang="en-US" sz="1800"/>
              <a:t>Ice core data does not measure recent conditions.</a:t>
            </a:r>
          </a:p>
        </p:txBody>
      </p:sp>
      <p:sp>
        <p:nvSpPr>
          <p:cNvPr id="20486" name="Slide Number Placeholder 5"/>
          <p:cNvSpPr>
            <a:spLocks noGrp="1"/>
          </p:cNvSpPr>
          <p:nvPr>
            <p:ph type="sldNum" sz="quarter" idx="12"/>
          </p:nvPr>
        </p:nvSpPr>
        <p:spPr>
          <a:xfrm>
            <a:off x="6705600" y="6381750"/>
            <a:ext cx="2133600" cy="476250"/>
          </a:xfrm>
          <a:noFill/>
        </p:spPr>
        <p:txBody>
          <a:bodyPr/>
          <a:lstStyle/>
          <a:p>
            <a:fld id="{9DDA2233-89A3-48BE-AAC3-CC14CF369B00}" type="slidenum">
              <a:rPr lang="en-US" sz="1200" smtClean="0">
                <a:ea typeface="ＭＳ Ｐゴシック" pitchFamily="34" charset="-128"/>
              </a:rPr>
              <a:pPr/>
              <a:t>17</a:t>
            </a:fld>
            <a:endParaRPr lang="en-US" sz="1200" smtClean="0">
              <a:ea typeface="ＭＳ Ｐゴシック" pitchFamily="34"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4"/>
          <p:cNvSpPr txBox="1">
            <a:spLocks noChangeArrowheads="1"/>
          </p:cNvSpPr>
          <p:nvPr/>
        </p:nvSpPr>
        <p:spPr bwMode="auto">
          <a:xfrm>
            <a:off x="457200" y="228600"/>
            <a:ext cx="2514600" cy="923925"/>
          </a:xfrm>
          <a:prstGeom prst="rect">
            <a:avLst/>
          </a:prstGeom>
          <a:noFill/>
          <a:ln w="9525">
            <a:noFill/>
            <a:miter lim="800000"/>
            <a:headEnd/>
            <a:tailEnd/>
          </a:ln>
        </p:spPr>
        <p:txBody>
          <a:bodyPr>
            <a:spAutoFit/>
          </a:bodyPr>
          <a:lstStyle/>
          <a:p>
            <a:pPr algn="ctr" defTabSz="457200"/>
            <a:r>
              <a:rPr lang="en-US" sz="1800">
                <a:latin typeface="Calibri" pitchFamily="34" charset="0"/>
              </a:rPr>
              <a:t>They selected only the circled data points that supported their theory.</a:t>
            </a:r>
          </a:p>
        </p:txBody>
      </p:sp>
      <p:sp>
        <p:nvSpPr>
          <p:cNvPr id="21507" name="TextBox 7"/>
          <p:cNvSpPr txBox="1">
            <a:spLocks noChangeArrowheads="1"/>
          </p:cNvSpPr>
          <p:nvPr/>
        </p:nvSpPr>
        <p:spPr bwMode="auto">
          <a:xfrm>
            <a:off x="3657600" y="327025"/>
            <a:ext cx="5181600" cy="892175"/>
          </a:xfrm>
          <a:prstGeom prst="rect">
            <a:avLst/>
          </a:prstGeom>
          <a:noFill/>
          <a:ln w="28575">
            <a:solidFill>
              <a:srgbClr val="0000FF"/>
            </a:solidFill>
            <a:round/>
            <a:headEnd/>
            <a:tailEnd/>
          </a:ln>
        </p:spPr>
        <p:txBody>
          <a:bodyPr>
            <a:spAutoFit/>
          </a:bodyPr>
          <a:lstStyle/>
          <a:p>
            <a:pPr algn="ctr" defTabSz="457200"/>
            <a:r>
              <a:rPr lang="en-US" sz="2800">
                <a:solidFill>
                  <a:srgbClr val="0000FF"/>
                </a:solidFill>
                <a:latin typeface="Calibri" pitchFamily="34" charset="0"/>
              </a:rPr>
              <a:t>Measured Atmospheric CO</a:t>
            </a:r>
            <a:r>
              <a:rPr lang="en-US" sz="2400">
                <a:solidFill>
                  <a:srgbClr val="0000FF"/>
                </a:solidFill>
                <a:latin typeface="Calibri" pitchFamily="34" charset="0"/>
              </a:rPr>
              <a:t>2</a:t>
            </a:r>
            <a:endParaRPr lang="en-US" sz="2800">
              <a:solidFill>
                <a:srgbClr val="0000FF"/>
              </a:solidFill>
              <a:latin typeface="Calibri" pitchFamily="34" charset="0"/>
            </a:endParaRPr>
          </a:p>
          <a:p>
            <a:pPr algn="ctr" defTabSz="457200"/>
            <a:r>
              <a:rPr lang="en-US" sz="2000">
                <a:latin typeface="Calibri" pitchFamily="34" charset="0"/>
              </a:rPr>
              <a:t>Manipulation of measured data for 200 years</a:t>
            </a:r>
            <a:endParaRPr lang="en-US" sz="2400">
              <a:latin typeface="Calibri" pitchFamily="34" charset="0"/>
            </a:endParaRPr>
          </a:p>
        </p:txBody>
      </p:sp>
      <p:cxnSp>
        <p:nvCxnSpPr>
          <p:cNvPr id="9" name="Straight Arrow Connector 8"/>
          <p:cNvCxnSpPr>
            <a:stCxn id="21509" idx="1"/>
          </p:cNvCxnSpPr>
          <p:nvPr/>
        </p:nvCxnSpPr>
        <p:spPr>
          <a:xfrm rot="10800000">
            <a:off x="4105275" y="2687638"/>
            <a:ext cx="1031875" cy="614362"/>
          </a:xfrm>
          <a:prstGeom prst="straightConnector1">
            <a:avLst/>
          </a:prstGeom>
          <a:ln w="12700" cmpd="sng">
            <a:solidFill>
              <a:srgbClr val="0000FF"/>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1509" name="TextBox 30"/>
          <p:cNvSpPr txBox="1">
            <a:spLocks noChangeArrowheads="1"/>
          </p:cNvSpPr>
          <p:nvPr/>
        </p:nvSpPr>
        <p:spPr bwMode="auto">
          <a:xfrm>
            <a:off x="5146675" y="2819400"/>
            <a:ext cx="3692525" cy="965200"/>
          </a:xfrm>
          <a:prstGeom prst="rect">
            <a:avLst/>
          </a:prstGeom>
          <a:noFill/>
          <a:ln w="19050">
            <a:solidFill>
              <a:srgbClr val="000000"/>
            </a:solidFill>
            <a:miter lim="800000"/>
            <a:headEnd/>
            <a:tailEnd/>
          </a:ln>
        </p:spPr>
        <p:txBody>
          <a:bodyPr>
            <a:spAutoFit/>
          </a:bodyPr>
          <a:lstStyle/>
          <a:p>
            <a:pPr defTabSz="457200"/>
            <a:r>
              <a:rPr lang="en-US" sz="2000" b="1">
                <a:solidFill>
                  <a:srgbClr val="0000FF"/>
                </a:solidFill>
                <a:latin typeface="Calibri" pitchFamily="34" charset="0"/>
              </a:rPr>
              <a:t>Blue</a:t>
            </a:r>
            <a:r>
              <a:rPr lang="en-US" sz="1800">
                <a:solidFill>
                  <a:srgbClr val="0000FF"/>
                </a:solidFill>
                <a:latin typeface="Calibri" pitchFamily="34" charset="0"/>
              </a:rPr>
              <a:t> </a:t>
            </a:r>
            <a:r>
              <a:rPr lang="en-US" sz="1800">
                <a:latin typeface="Calibri" pitchFamily="34" charset="0"/>
              </a:rPr>
              <a:t>curve is the modern, accurate data, measured at Mauna Loa Observatory, Hawaii.</a:t>
            </a:r>
          </a:p>
        </p:txBody>
      </p:sp>
      <p:cxnSp>
        <p:nvCxnSpPr>
          <p:cNvPr id="21510" name="Curved Connector 15"/>
          <p:cNvCxnSpPr>
            <a:cxnSpLocks noChangeShapeType="1"/>
          </p:cNvCxnSpPr>
          <p:nvPr/>
        </p:nvCxnSpPr>
        <p:spPr bwMode="auto">
          <a:xfrm>
            <a:off x="3962400" y="4953000"/>
            <a:ext cx="914400" cy="914400"/>
          </a:xfrm>
          <a:prstGeom prst="curvedConnector3">
            <a:avLst>
              <a:gd name="adj1" fmla="val 50000"/>
            </a:avLst>
          </a:prstGeom>
          <a:noFill/>
          <a:ln w="9525">
            <a:noFill/>
            <a:round/>
            <a:headEnd/>
            <a:tailEnd/>
          </a:ln>
        </p:spPr>
      </p:cxnSp>
      <p:cxnSp>
        <p:nvCxnSpPr>
          <p:cNvPr id="21511" name="Curved Connector 29"/>
          <p:cNvCxnSpPr>
            <a:cxnSpLocks noChangeShapeType="1"/>
          </p:cNvCxnSpPr>
          <p:nvPr/>
        </p:nvCxnSpPr>
        <p:spPr bwMode="auto">
          <a:xfrm>
            <a:off x="3962400" y="4953000"/>
            <a:ext cx="914400" cy="914400"/>
          </a:xfrm>
          <a:prstGeom prst="curvedConnector3">
            <a:avLst>
              <a:gd name="adj1" fmla="val 50000"/>
            </a:avLst>
          </a:prstGeom>
          <a:noFill/>
          <a:ln w="9525">
            <a:noFill/>
            <a:round/>
            <a:headEnd/>
            <a:tailEnd/>
          </a:ln>
        </p:spPr>
      </p:cxnSp>
      <p:pic>
        <p:nvPicPr>
          <p:cNvPr id="21512" name="Picture 3" descr="Picture 12.png"/>
          <p:cNvPicPr>
            <a:picLocks noChangeAspect="1"/>
          </p:cNvPicPr>
          <p:nvPr/>
        </p:nvPicPr>
        <p:blipFill>
          <a:blip r:embed="rId3" cstate="screen"/>
          <a:srcRect/>
          <a:stretch>
            <a:fillRect/>
          </a:stretch>
        </p:blipFill>
        <p:spPr bwMode="auto">
          <a:xfrm>
            <a:off x="1143000" y="1477963"/>
            <a:ext cx="2779713" cy="2667000"/>
          </a:xfrm>
          <a:prstGeom prst="rect">
            <a:avLst/>
          </a:prstGeom>
          <a:noFill/>
          <a:ln w="22225">
            <a:solidFill>
              <a:schemeClr val="tx1"/>
            </a:solidFill>
            <a:round/>
            <a:headEnd/>
            <a:tailEnd/>
          </a:ln>
        </p:spPr>
      </p:pic>
      <p:pic>
        <p:nvPicPr>
          <p:cNvPr id="21513" name="Picture 5" descr="Picture 14.png"/>
          <p:cNvPicPr>
            <a:picLocks noChangeAspect="1"/>
          </p:cNvPicPr>
          <p:nvPr/>
        </p:nvPicPr>
        <p:blipFill>
          <a:blip r:embed="rId4" cstate="screen"/>
          <a:srcRect/>
          <a:stretch>
            <a:fillRect/>
          </a:stretch>
        </p:blipFill>
        <p:spPr bwMode="auto">
          <a:xfrm>
            <a:off x="609600" y="4221163"/>
            <a:ext cx="4114800" cy="2560637"/>
          </a:xfrm>
          <a:prstGeom prst="rect">
            <a:avLst/>
          </a:prstGeom>
          <a:noFill/>
          <a:ln w="28575">
            <a:solidFill>
              <a:schemeClr val="tx1"/>
            </a:solidFill>
            <a:miter lim="800000"/>
            <a:headEnd/>
            <a:tailEnd/>
          </a:ln>
        </p:spPr>
      </p:pic>
      <p:cxnSp>
        <p:nvCxnSpPr>
          <p:cNvPr id="12" name="Straight Arrow Connector 11"/>
          <p:cNvCxnSpPr>
            <a:stCxn id="21509" idx="1"/>
          </p:cNvCxnSpPr>
          <p:nvPr/>
        </p:nvCxnSpPr>
        <p:spPr>
          <a:xfrm rot="10800000" flipV="1">
            <a:off x="4089400" y="3302000"/>
            <a:ext cx="1047750" cy="1597025"/>
          </a:xfrm>
          <a:prstGeom prst="straightConnector1">
            <a:avLst/>
          </a:prstGeom>
          <a:ln w="12700" cmpd="sng">
            <a:solidFill>
              <a:srgbClr val="0000FF"/>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16200000" flipH="1">
            <a:off x="1752600" y="1447800"/>
            <a:ext cx="1752600" cy="990600"/>
          </a:xfrm>
          <a:prstGeom prst="straightConnector1">
            <a:avLst/>
          </a:prstGeom>
          <a:ln>
            <a:solidFill>
              <a:schemeClr val="tx1"/>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21516" name="Freeform 22"/>
          <p:cNvSpPr>
            <a:spLocks noChangeArrowheads="1"/>
          </p:cNvSpPr>
          <p:nvPr/>
        </p:nvSpPr>
        <p:spPr bwMode="auto">
          <a:xfrm>
            <a:off x="3638550" y="4819650"/>
            <a:ext cx="590550" cy="279400"/>
          </a:xfrm>
          <a:custGeom>
            <a:avLst/>
            <a:gdLst>
              <a:gd name="T0" fmla="*/ 0 w 590550"/>
              <a:gd name="T1" fmla="*/ 279400 h 279400"/>
              <a:gd name="T2" fmla="*/ 209550 w 590550"/>
              <a:gd name="T3" fmla="*/ 215900 h 279400"/>
              <a:gd name="T4" fmla="*/ 590550 w 590550"/>
              <a:gd name="T5" fmla="*/ 0 h 279400"/>
              <a:gd name="T6" fmla="*/ 0 60000 65536"/>
              <a:gd name="T7" fmla="*/ 0 60000 65536"/>
              <a:gd name="T8" fmla="*/ 0 60000 65536"/>
              <a:gd name="T9" fmla="*/ 0 w 590550"/>
              <a:gd name="T10" fmla="*/ 0 h 279400"/>
              <a:gd name="T11" fmla="*/ 590550 w 590550"/>
              <a:gd name="T12" fmla="*/ 279400 h 279400"/>
            </a:gdLst>
            <a:ahLst/>
            <a:cxnLst>
              <a:cxn ang="T6">
                <a:pos x="T0" y="T1"/>
              </a:cxn>
              <a:cxn ang="T7">
                <a:pos x="T2" y="T3"/>
              </a:cxn>
              <a:cxn ang="T8">
                <a:pos x="T4" y="T5"/>
              </a:cxn>
            </a:cxnLst>
            <a:rect l="T9" t="T10" r="T11" b="T12"/>
            <a:pathLst>
              <a:path w="590550" h="279400">
                <a:moveTo>
                  <a:pt x="0" y="279400"/>
                </a:moveTo>
                <a:cubicBezTo>
                  <a:pt x="55562" y="270933"/>
                  <a:pt x="111125" y="262467"/>
                  <a:pt x="209550" y="215900"/>
                </a:cubicBezTo>
                <a:cubicBezTo>
                  <a:pt x="307975" y="169333"/>
                  <a:pt x="590550" y="0"/>
                  <a:pt x="590550" y="0"/>
                </a:cubicBezTo>
              </a:path>
            </a:pathLst>
          </a:custGeom>
          <a:noFill/>
          <a:ln w="28575">
            <a:solidFill>
              <a:srgbClr val="0000FF"/>
            </a:solidFill>
            <a:round/>
            <a:headEnd/>
            <a:tailEnd/>
          </a:ln>
        </p:spPr>
        <p:txBody>
          <a:bodyPr/>
          <a:lstStyle/>
          <a:p>
            <a:endParaRPr lang="en-US"/>
          </a:p>
        </p:txBody>
      </p:sp>
      <p:sp>
        <p:nvSpPr>
          <p:cNvPr id="21517" name="Freeform 23"/>
          <p:cNvSpPr>
            <a:spLocks noChangeArrowheads="1"/>
          </p:cNvSpPr>
          <p:nvPr/>
        </p:nvSpPr>
        <p:spPr bwMode="auto">
          <a:xfrm>
            <a:off x="3657600" y="2541588"/>
            <a:ext cx="685800" cy="317500"/>
          </a:xfrm>
          <a:custGeom>
            <a:avLst/>
            <a:gdLst>
              <a:gd name="T0" fmla="*/ 0 w 590550"/>
              <a:gd name="T1" fmla="*/ 6825872 h 279400"/>
              <a:gd name="T2" fmla="*/ 8806560 w 590550"/>
              <a:gd name="T3" fmla="*/ 5274568 h 279400"/>
              <a:gd name="T4" fmla="*/ 24818501 w 590550"/>
              <a:gd name="T5" fmla="*/ 0 h 279400"/>
              <a:gd name="T6" fmla="*/ 0 60000 65536"/>
              <a:gd name="T7" fmla="*/ 0 60000 65536"/>
              <a:gd name="T8" fmla="*/ 0 60000 65536"/>
              <a:gd name="T9" fmla="*/ 0 w 590550"/>
              <a:gd name="T10" fmla="*/ 0 h 279400"/>
              <a:gd name="T11" fmla="*/ 590550 w 590550"/>
              <a:gd name="T12" fmla="*/ 279400 h 279400"/>
            </a:gdLst>
            <a:ahLst/>
            <a:cxnLst>
              <a:cxn ang="T6">
                <a:pos x="T0" y="T1"/>
              </a:cxn>
              <a:cxn ang="T7">
                <a:pos x="T2" y="T3"/>
              </a:cxn>
              <a:cxn ang="T8">
                <a:pos x="T4" y="T5"/>
              </a:cxn>
            </a:cxnLst>
            <a:rect l="T9" t="T10" r="T11" b="T12"/>
            <a:pathLst>
              <a:path w="590550" h="279400">
                <a:moveTo>
                  <a:pt x="0" y="279400"/>
                </a:moveTo>
                <a:cubicBezTo>
                  <a:pt x="55562" y="270933"/>
                  <a:pt x="111125" y="262467"/>
                  <a:pt x="209550" y="215900"/>
                </a:cubicBezTo>
                <a:cubicBezTo>
                  <a:pt x="307975" y="169333"/>
                  <a:pt x="590550" y="0"/>
                  <a:pt x="590550" y="0"/>
                </a:cubicBezTo>
              </a:path>
            </a:pathLst>
          </a:custGeom>
          <a:noFill/>
          <a:ln w="28575">
            <a:solidFill>
              <a:srgbClr val="0000FF"/>
            </a:solidFill>
            <a:round/>
            <a:headEnd/>
            <a:tailEnd/>
          </a:ln>
        </p:spPr>
        <p:txBody>
          <a:bodyPr/>
          <a:lstStyle/>
          <a:p>
            <a:endParaRPr lang="en-US"/>
          </a:p>
        </p:txBody>
      </p:sp>
      <p:sp>
        <p:nvSpPr>
          <p:cNvPr id="21518" name="Freeform 25"/>
          <p:cNvSpPr>
            <a:spLocks noChangeArrowheads="1"/>
          </p:cNvSpPr>
          <p:nvPr/>
        </p:nvSpPr>
        <p:spPr bwMode="auto">
          <a:xfrm>
            <a:off x="1778000" y="1781175"/>
            <a:ext cx="1857375" cy="1239838"/>
          </a:xfrm>
          <a:custGeom>
            <a:avLst/>
            <a:gdLst>
              <a:gd name="T0" fmla="*/ 1857375 w 1857375"/>
              <a:gd name="T1" fmla="*/ 1019175 h 1239838"/>
              <a:gd name="T2" fmla="*/ 1606550 w 1857375"/>
              <a:gd name="T3" fmla="*/ 1076325 h 1239838"/>
              <a:gd name="T4" fmla="*/ 1250950 w 1857375"/>
              <a:gd name="T5" fmla="*/ 1168400 h 1239838"/>
              <a:gd name="T6" fmla="*/ 946150 w 1857375"/>
              <a:gd name="T7" fmla="*/ 1219200 h 1239838"/>
              <a:gd name="T8" fmla="*/ 644525 w 1857375"/>
              <a:gd name="T9" fmla="*/ 1044575 h 1239838"/>
              <a:gd name="T10" fmla="*/ 390525 w 1857375"/>
              <a:gd name="T11" fmla="*/ 625475 h 1239838"/>
              <a:gd name="T12" fmla="*/ 0 w 1857375"/>
              <a:gd name="T13" fmla="*/ 0 h 1239838"/>
              <a:gd name="T14" fmla="*/ 0 60000 65536"/>
              <a:gd name="T15" fmla="*/ 0 60000 65536"/>
              <a:gd name="T16" fmla="*/ 0 60000 65536"/>
              <a:gd name="T17" fmla="*/ 0 60000 65536"/>
              <a:gd name="T18" fmla="*/ 0 60000 65536"/>
              <a:gd name="T19" fmla="*/ 0 60000 65536"/>
              <a:gd name="T20" fmla="*/ 0 60000 65536"/>
              <a:gd name="T21" fmla="*/ 0 w 1857375"/>
              <a:gd name="T22" fmla="*/ 0 h 1239838"/>
              <a:gd name="T23" fmla="*/ 1857375 w 1857375"/>
              <a:gd name="T24" fmla="*/ 1239838 h 12398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7375" h="1239838">
                <a:moveTo>
                  <a:pt x="1857375" y="1019175"/>
                </a:moveTo>
                <a:cubicBezTo>
                  <a:pt x="1782498" y="1035314"/>
                  <a:pt x="1707621" y="1051454"/>
                  <a:pt x="1606550" y="1076325"/>
                </a:cubicBezTo>
                <a:cubicBezTo>
                  <a:pt x="1505479" y="1101196"/>
                  <a:pt x="1361017" y="1144588"/>
                  <a:pt x="1250950" y="1168400"/>
                </a:cubicBezTo>
                <a:cubicBezTo>
                  <a:pt x="1140883" y="1192213"/>
                  <a:pt x="1047221" y="1239838"/>
                  <a:pt x="946150" y="1219200"/>
                </a:cubicBezTo>
                <a:cubicBezTo>
                  <a:pt x="845079" y="1198563"/>
                  <a:pt x="737129" y="1143529"/>
                  <a:pt x="644525" y="1044575"/>
                </a:cubicBezTo>
                <a:cubicBezTo>
                  <a:pt x="551921" y="945621"/>
                  <a:pt x="497946" y="799571"/>
                  <a:pt x="390525" y="625475"/>
                </a:cubicBezTo>
                <a:cubicBezTo>
                  <a:pt x="283104" y="451379"/>
                  <a:pt x="141552" y="225689"/>
                  <a:pt x="0" y="0"/>
                </a:cubicBezTo>
              </a:path>
            </a:pathLst>
          </a:custGeom>
          <a:noFill/>
          <a:ln w="28575">
            <a:solidFill>
              <a:srgbClr val="008000"/>
            </a:solidFill>
            <a:prstDash val="lgDash"/>
            <a:round/>
            <a:headEnd/>
            <a:tailEnd/>
          </a:ln>
        </p:spPr>
        <p:txBody>
          <a:bodyPr/>
          <a:lstStyle/>
          <a:p>
            <a:endParaRPr lang="en-US"/>
          </a:p>
        </p:txBody>
      </p:sp>
      <p:sp>
        <p:nvSpPr>
          <p:cNvPr id="21519" name="Freeform 26"/>
          <p:cNvSpPr>
            <a:spLocks noChangeArrowheads="1"/>
          </p:cNvSpPr>
          <p:nvPr/>
        </p:nvSpPr>
        <p:spPr bwMode="auto">
          <a:xfrm>
            <a:off x="1828800" y="3962400"/>
            <a:ext cx="1857375" cy="1239838"/>
          </a:xfrm>
          <a:custGeom>
            <a:avLst/>
            <a:gdLst>
              <a:gd name="T0" fmla="*/ 1857375 w 1857375"/>
              <a:gd name="T1" fmla="*/ 1019175 h 1239838"/>
              <a:gd name="T2" fmla="*/ 1606550 w 1857375"/>
              <a:gd name="T3" fmla="*/ 1076325 h 1239838"/>
              <a:gd name="T4" fmla="*/ 1250950 w 1857375"/>
              <a:gd name="T5" fmla="*/ 1168400 h 1239838"/>
              <a:gd name="T6" fmla="*/ 946150 w 1857375"/>
              <a:gd name="T7" fmla="*/ 1219200 h 1239838"/>
              <a:gd name="T8" fmla="*/ 644525 w 1857375"/>
              <a:gd name="T9" fmla="*/ 1044575 h 1239838"/>
              <a:gd name="T10" fmla="*/ 390525 w 1857375"/>
              <a:gd name="T11" fmla="*/ 625475 h 1239838"/>
              <a:gd name="T12" fmla="*/ 0 w 1857375"/>
              <a:gd name="T13" fmla="*/ 0 h 1239838"/>
              <a:gd name="T14" fmla="*/ 0 60000 65536"/>
              <a:gd name="T15" fmla="*/ 0 60000 65536"/>
              <a:gd name="T16" fmla="*/ 0 60000 65536"/>
              <a:gd name="T17" fmla="*/ 0 60000 65536"/>
              <a:gd name="T18" fmla="*/ 0 60000 65536"/>
              <a:gd name="T19" fmla="*/ 0 60000 65536"/>
              <a:gd name="T20" fmla="*/ 0 60000 65536"/>
              <a:gd name="T21" fmla="*/ 0 w 1857375"/>
              <a:gd name="T22" fmla="*/ 0 h 1239838"/>
              <a:gd name="T23" fmla="*/ 1857375 w 1857375"/>
              <a:gd name="T24" fmla="*/ 1239838 h 12398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7375" h="1239838">
                <a:moveTo>
                  <a:pt x="1857375" y="1019175"/>
                </a:moveTo>
                <a:cubicBezTo>
                  <a:pt x="1782498" y="1035314"/>
                  <a:pt x="1707621" y="1051454"/>
                  <a:pt x="1606550" y="1076325"/>
                </a:cubicBezTo>
                <a:cubicBezTo>
                  <a:pt x="1505479" y="1101196"/>
                  <a:pt x="1361017" y="1144588"/>
                  <a:pt x="1250950" y="1168400"/>
                </a:cubicBezTo>
                <a:cubicBezTo>
                  <a:pt x="1140883" y="1192213"/>
                  <a:pt x="1047221" y="1239838"/>
                  <a:pt x="946150" y="1219200"/>
                </a:cubicBezTo>
                <a:cubicBezTo>
                  <a:pt x="845079" y="1198563"/>
                  <a:pt x="737129" y="1143529"/>
                  <a:pt x="644525" y="1044575"/>
                </a:cubicBezTo>
                <a:cubicBezTo>
                  <a:pt x="551921" y="945621"/>
                  <a:pt x="497946" y="799571"/>
                  <a:pt x="390525" y="625475"/>
                </a:cubicBezTo>
                <a:cubicBezTo>
                  <a:pt x="283104" y="451379"/>
                  <a:pt x="141552" y="225689"/>
                  <a:pt x="0" y="0"/>
                </a:cubicBezTo>
              </a:path>
            </a:pathLst>
          </a:custGeom>
          <a:noFill/>
          <a:ln w="28575">
            <a:solidFill>
              <a:srgbClr val="008000"/>
            </a:solidFill>
            <a:prstDash val="lgDash"/>
            <a:round/>
            <a:headEnd/>
            <a:tailEnd/>
          </a:ln>
        </p:spPr>
        <p:txBody>
          <a:bodyPr/>
          <a:lstStyle/>
          <a:p>
            <a:endParaRPr lang="en-US"/>
          </a:p>
        </p:txBody>
      </p:sp>
      <p:sp>
        <p:nvSpPr>
          <p:cNvPr id="21520" name="Slide Number Placeholder 15"/>
          <p:cNvSpPr>
            <a:spLocks noGrp="1"/>
          </p:cNvSpPr>
          <p:nvPr>
            <p:ph type="sldNum" sz="quarter" idx="12"/>
          </p:nvPr>
        </p:nvSpPr>
        <p:spPr>
          <a:xfrm>
            <a:off x="6705600" y="6381750"/>
            <a:ext cx="2133600" cy="476250"/>
          </a:xfrm>
          <a:noFill/>
        </p:spPr>
        <p:txBody>
          <a:bodyPr/>
          <a:lstStyle/>
          <a:p>
            <a:fld id="{9CD04A0F-F62C-4D32-BE82-A73D72681A37}" type="slidenum">
              <a:rPr lang="en-US" sz="1200" smtClean="0">
                <a:ea typeface="ＭＳ Ｐゴシック" pitchFamily="34" charset="-128"/>
              </a:rPr>
              <a:pPr/>
              <a:t>18</a:t>
            </a:fld>
            <a:endParaRPr lang="en-US" sz="1200" smtClean="0">
              <a:ea typeface="ＭＳ Ｐゴシック" pitchFamily="34" charset="-128"/>
            </a:endParaRPr>
          </a:p>
        </p:txBody>
      </p:sp>
      <p:sp>
        <p:nvSpPr>
          <p:cNvPr id="21521" name="TextBox 30"/>
          <p:cNvSpPr txBox="1">
            <a:spLocks noChangeArrowheads="1"/>
          </p:cNvSpPr>
          <p:nvPr/>
        </p:nvSpPr>
        <p:spPr bwMode="auto">
          <a:xfrm>
            <a:off x="5257800" y="3835400"/>
            <a:ext cx="3276600" cy="965200"/>
          </a:xfrm>
          <a:prstGeom prst="rect">
            <a:avLst/>
          </a:prstGeom>
          <a:noFill/>
          <a:ln w="19050">
            <a:solidFill>
              <a:srgbClr val="000000"/>
            </a:solidFill>
            <a:miter lim="800000"/>
            <a:headEnd/>
            <a:tailEnd/>
          </a:ln>
        </p:spPr>
        <p:txBody>
          <a:bodyPr>
            <a:spAutoFit/>
          </a:bodyPr>
          <a:lstStyle/>
          <a:p>
            <a:pPr defTabSz="457200"/>
            <a:r>
              <a:rPr lang="en-US" sz="2000" b="1">
                <a:solidFill>
                  <a:srgbClr val="008000"/>
                </a:solidFill>
                <a:latin typeface="Calibri" pitchFamily="34" charset="0"/>
              </a:rPr>
              <a:t>Green</a:t>
            </a:r>
            <a:r>
              <a:rPr lang="en-US" sz="1800">
                <a:solidFill>
                  <a:srgbClr val="008000"/>
                </a:solidFill>
                <a:latin typeface="Calibri" pitchFamily="34" charset="0"/>
              </a:rPr>
              <a:t> </a:t>
            </a:r>
            <a:r>
              <a:rPr lang="en-US" sz="1800">
                <a:latin typeface="Calibri" pitchFamily="34" charset="0"/>
              </a:rPr>
              <a:t>dashed curve is a fairing for all direct CO</a:t>
            </a:r>
            <a:r>
              <a:rPr lang="en-US">
                <a:latin typeface="Calibri" pitchFamily="34" charset="0"/>
              </a:rPr>
              <a:t>2 </a:t>
            </a:r>
            <a:r>
              <a:rPr lang="en-US" sz="1800">
                <a:latin typeface="Calibri" pitchFamily="34" charset="0"/>
              </a:rPr>
              <a:t>measurements, back to 1810.</a:t>
            </a:r>
          </a:p>
        </p:txBody>
      </p:sp>
      <p:cxnSp>
        <p:nvCxnSpPr>
          <p:cNvPr id="20" name="Straight Arrow Connector 19"/>
          <p:cNvCxnSpPr>
            <a:stCxn id="21521" idx="1"/>
          </p:cNvCxnSpPr>
          <p:nvPr/>
        </p:nvCxnSpPr>
        <p:spPr>
          <a:xfrm rot="10800000" flipV="1">
            <a:off x="2306638" y="4318000"/>
            <a:ext cx="2941637" cy="454025"/>
          </a:xfrm>
          <a:prstGeom prst="straightConnector1">
            <a:avLst/>
          </a:prstGeom>
          <a:ln w="12700" cmpd="sng">
            <a:solidFill>
              <a:srgbClr val="008000"/>
            </a:solidFill>
            <a:tailEnd type="triangle" w="med"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
          <p:cNvPicPr>
            <a:picLocks noChangeAspect="1"/>
          </p:cNvPicPr>
          <p:nvPr/>
        </p:nvPicPr>
        <p:blipFill>
          <a:blip r:embed="rId3" cstate="screen"/>
          <a:srcRect/>
          <a:stretch>
            <a:fillRect/>
          </a:stretch>
        </p:blipFill>
        <p:spPr bwMode="auto">
          <a:xfrm>
            <a:off x="457200" y="1450975"/>
            <a:ext cx="8153400" cy="4830763"/>
          </a:xfrm>
          <a:prstGeom prst="rect">
            <a:avLst/>
          </a:prstGeom>
          <a:noFill/>
          <a:ln w="9525">
            <a:noFill/>
            <a:miter lim="800000"/>
            <a:headEnd/>
            <a:tailEnd/>
          </a:ln>
        </p:spPr>
      </p:pic>
      <p:sp>
        <p:nvSpPr>
          <p:cNvPr id="22531" name="TextBox 10"/>
          <p:cNvSpPr txBox="1">
            <a:spLocks noChangeArrowheads="1"/>
          </p:cNvSpPr>
          <p:nvPr/>
        </p:nvSpPr>
        <p:spPr bwMode="auto">
          <a:xfrm>
            <a:off x="1524000" y="228600"/>
            <a:ext cx="6172200" cy="523875"/>
          </a:xfrm>
          <a:prstGeom prst="rect">
            <a:avLst/>
          </a:prstGeom>
          <a:noFill/>
          <a:ln w="9525">
            <a:noFill/>
            <a:miter lim="800000"/>
            <a:headEnd/>
            <a:tailEnd/>
          </a:ln>
        </p:spPr>
        <p:txBody>
          <a:bodyPr>
            <a:spAutoFit/>
          </a:bodyPr>
          <a:lstStyle/>
          <a:p>
            <a:pPr algn="ctr"/>
            <a:r>
              <a:rPr lang="en-US" sz="2800">
                <a:solidFill>
                  <a:srgbClr val="0000FF"/>
                </a:solidFill>
              </a:rPr>
              <a:t>Another CO</a:t>
            </a:r>
            <a:r>
              <a:rPr lang="en-US" sz="2400">
                <a:solidFill>
                  <a:srgbClr val="0000FF"/>
                </a:solidFill>
              </a:rPr>
              <a:t>2</a:t>
            </a:r>
            <a:r>
              <a:rPr lang="en-US" sz="2800">
                <a:solidFill>
                  <a:srgbClr val="0000FF"/>
                </a:solidFill>
              </a:rPr>
              <a:t> Measurement Method</a:t>
            </a:r>
          </a:p>
        </p:txBody>
      </p:sp>
      <p:sp>
        <p:nvSpPr>
          <p:cNvPr id="22532" name="Slide Number Placeholder 6"/>
          <p:cNvSpPr>
            <a:spLocks noGrp="1"/>
          </p:cNvSpPr>
          <p:nvPr>
            <p:ph type="sldNum" sz="quarter" idx="12"/>
          </p:nvPr>
        </p:nvSpPr>
        <p:spPr>
          <a:xfrm>
            <a:off x="6858000" y="6381750"/>
            <a:ext cx="2133600" cy="476250"/>
          </a:xfrm>
          <a:noFill/>
        </p:spPr>
        <p:txBody>
          <a:bodyPr/>
          <a:lstStyle/>
          <a:p>
            <a:fld id="{FA5DF6DF-79F4-4D23-ACDA-3C7DE4F608D8}" type="slidenum">
              <a:rPr lang="en-US" sz="1200" smtClean="0">
                <a:ea typeface="ＭＳ Ｐゴシック" pitchFamily="34" charset="-128"/>
              </a:rPr>
              <a:pPr/>
              <a:t>19</a:t>
            </a:fld>
            <a:endParaRPr lang="en-US" sz="1200" smtClean="0">
              <a:ea typeface="ＭＳ Ｐゴシック" pitchFamily="34" charset="-128"/>
            </a:endParaRPr>
          </a:p>
        </p:txBody>
      </p:sp>
      <p:sp>
        <p:nvSpPr>
          <p:cNvPr id="22533" name="TextBox 11"/>
          <p:cNvSpPr txBox="1">
            <a:spLocks noChangeArrowheads="1"/>
          </p:cNvSpPr>
          <p:nvPr/>
        </p:nvSpPr>
        <p:spPr bwMode="auto">
          <a:xfrm>
            <a:off x="1066800" y="914400"/>
            <a:ext cx="7010400" cy="457200"/>
          </a:xfrm>
          <a:prstGeom prst="rect">
            <a:avLst/>
          </a:prstGeom>
          <a:noFill/>
          <a:ln w="9525">
            <a:noFill/>
            <a:miter lim="800000"/>
            <a:headEnd/>
            <a:tailEnd/>
          </a:ln>
        </p:spPr>
        <p:txBody>
          <a:bodyPr>
            <a:spAutoFit/>
          </a:bodyPr>
          <a:lstStyle/>
          <a:p>
            <a:pPr algn="ctr"/>
            <a:r>
              <a:rPr lang="en-US" sz="2400"/>
              <a:t>Chemical method: data for 1810 to 1962 period.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lstStyle/>
          <a:p>
            <a:r>
              <a:rPr lang="en-US" sz="2400" dirty="0" smtClean="0"/>
              <a:t>Our CO2-starved Atmosphere</a:t>
            </a:r>
            <a:endParaRPr lang="en-US" sz="2400" dirty="0"/>
          </a:p>
        </p:txBody>
      </p:sp>
      <p:sp>
        <p:nvSpPr>
          <p:cNvPr id="4" name="Slide Number Placeholder 3"/>
          <p:cNvSpPr>
            <a:spLocks noGrp="1"/>
          </p:cNvSpPr>
          <p:nvPr>
            <p:ph type="sldNum" sz="quarter" idx="12"/>
          </p:nvPr>
        </p:nvSpPr>
        <p:spPr/>
        <p:txBody>
          <a:bodyPr/>
          <a:lstStyle/>
          <a:p>
            <a:pPr>
              <a:defRPr/>
            </a:pPr>
            <a:fld id="{C399DEE1-1086-4759-87B1-6DD2A4180B7D}" type="slidenum">
              <a:rPr lang="en-US" smtClean="0"/>
              <a:pPr>
                <a:defRPr/>
              </a:pPr>
              <a:t>2</a:t>
            </a:fld>
            <a:endParaRPr lang="en-US" dirty="0"/>
          </a:p>
        </p:txBody>
      </p:sp>
      <p:pic>
        <p:nvPicPr>
          <p:cNvPr id="5" name="Picture 4" descr="dry earth pix.co2-starved atmos.jpg"/>
          <p:cNvPicPr>
            <a:picLocks noChangeAspect="1"/>
          </p:cNvPicPr>
          <p:nvPr/>
        </p:nvPicPr>
        <p:blipFill>
          <a:blip r:embed="rId2" cstate="screen"/>
          <a:stretch>
            <a:fillRect/>
          </a:stretch>
        </p:blipFill>
        <p:spPr>
          <a:xfrm>
            <a:off x="1371600" y="2281362"/>
            <a:ext cx="6477000" cy="4424238"/>
          </a:xfrm>
          <a:prstGeom prst="rect">
            <a:avLst/>
          </a:prstGeom>
        </p:spPr>
      </p:pic>
      <p:sp>
        <p:nvSpPr>
          <p:cNvPr id="6" name="TextBox 5"/>
          <p:cNvSpPr txBox="1"/>
          <p:nvPr/>
        </p:nvSpPr>
        <p:spPr>
          <a:xfrm>
            <a:off x="914400" y="838200"/>
            <a:ext cx="7696200" cy="1277273"/>
          </a:xfrm>
          <a:prstGeom prst="rect">
            <a:avLst/>
          </a:prstGeom>
          <a:noFill/>
        </p:spPr>
        <p:txBody>
          <a:bodyPr wrap="square" rtlCol="0">
            <a:spAutoFit/>
          </a:bodyPr>
          <a:lstStyle/>
          <a:p>
            <a:r>
              <a:rPr lang="en-US" sz="1100" dirty="0" smtClean="0"/>
              <a:t>Note, the green life along the Nile river and the dead desert elsewhere.  When co2 is greater in the atmosphere, plants need less water to thrive.</a:t>
            </a:r>
          </a:p>
          <a:p>
            <a:r>
              <a:rPr lang="en-US" sz="1100" dirty="0" smtClean="0"/>
              <a:t>When dinosaurs roamed we had 3 to 5 times current co2 and planet was nearly all green, pole-to-pole</a:t>
            </a:r>
          </a:p>
          <a:p>
            <a:r>
              <a:rPr lang="en-US" sz="1100" dirty="0" smtClean="0"/>
              <a:t>Near catastrophe when co2 declined to 180 ppm, since below 150 ppm plants, then animals die.</a:t>
            </a:r>
          </a:p>
          <a:p>
            <a:endParaRPr lang="en-US" sz="1100" dirty="0" smtClean="0"/>
          </a:p>
          <a:p>
            <a:r>
              <a:rPr lang="en-US" sz="1100" dirty="0" smtClean="0"/>
              <a:t>If you promote a green healthy planet, then you should lobby for a co2-fertilized atmosphere, not a co2-starved atmosphere.</a:t>
            </a:r>
            <a:endParaRPr lang="en-US" sz="11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6"/>
          <p:cNvSpPr txBox="1">
            <a:spLocks noChangeArrowheads="1"/>
          </p:cNvSpPr>
          <p:nvPr/>
        </p:nvSpPr>
        <p:spPr bwMode="auto">
          <a:xfrm>
            <a:off x="1905000" y="5638800"/>
            <a:ext cx="5181600" cy="844550"/>
          </a:xfrm>
          <a:prstGeom prst="rect">
            <a:avLst/>
          </a:prstGeom>
          <a:noFill/>
          <a:ln w="19050">
            <a:solidFill>
              <a:schemeClr val="tx1"/>
            </a:solidFill>
            <a:miter lim="800000"/>
            <a:headEnd/>
            <a:tailEnd/>
          </a:ln>
        </p:spPr>
        <p:txBody>
          <a:bodyPr>
            <a:spAutoFit/>
          </a:bodyPr>
          <a:lstStyle/>
          <a:p>
            <a:r>
              <a:rPr lang="en-US" b="1">
                <a:solidFill>
                  <a:srgbClr val="008000"/>
                </a:solidFill>
              </a:rPr>
              <a:t>Green dashed</a:t>
            </a:r>
            <a:r>
              <a:rPr lang="en-US" sz="1400">
                <a:solidFill>
                  <a:srgbClr val="008000"/>
                </a:solidFill>
              </a:rPr>
              <a:t> </a:t>
            </a:r>
            <a:r>
              <a:rPr lang="en-US" sz="1400"/>
              <a:t>- Fairing of early, directly-measured CO</a:t>
            </a:r>
            <a:r>
              <a:rPr lang="en-US" sz="1200"/>
              <a:t>2</a:t>
            </a:r>
            <a:endParaRPr lang="en-US" sz="1400"/>
          </a:p>
          <a:p>
            <a:r>
              <a:rPr lang="en-US" b="1">
                <a:solidFill>
                  <a:srgbClr val="FF0000"/>
                </a:solidFill>
              </a:rPr>
              <a:t>Red</a:t>
            </a:r>
            <a:r>
              <a:rPr lang="en-US" sz="1400">
                <a:solidFill>
                  <a:srgbClr val="FF0000"/>
                </a:solidFill>
              </a:rPr>
              <a:t> </a:t>
            </a:r>
            <a:r>
              <a:rPr lang="en-US" sz="1400"/>
              <a:t>- chemical method</a:t>
            </a:r>
          </a:p>
          <a:p>
            <a:r>
              <a:rPr lang="en-US" b="1">
                <a:solidFill>
                  <a:srgbClr val="0000FF"/>
                </a:solidFill>
              </a:rPr>
              <a:t>Blue</a:t>
            </a:r>
            <a:r>
              <a:rPr lang="en-US" sz="1400">
                <a:solidFill>
                  <a:srgbClr val="0000FF"/>
                </a:solidFill>
              </a:rPr>
              <a:t> </a:t>
            </a:r>
            <a:r>
              <a:rPr lang="en-US" sz="1400"/>
              <a:t>- Mauna Loa modern measurements</a:t>
            </a:r>
          </a:p>
        </p:txBody>
      </p:sp>
      <p:pic>
        <p:nvPicPr>
          <p:cNvPr id="23555" name="Picture 5" descr="Picture 14.png"/>
          <p:cNvPicPr>
            <a:picLocks noChangeAspect="1"/>
          </p:cNvPicPr>
          <p:nvPr/>
        </p:nvPicPr>
        <p:blipFill>
          <a:blip r:embed="rId3" cstate="screen"/>
          <a:srcRect/>
          <a:stretch>
            <a:fillRect/>
          </a:stretch>
        </p:blipFill>
        <p:spPr bwMode="auto">
          <a:xfrm>
            <a:off x="1295400" y="1447800"/>
            <a:ext cx="6489700" cy="4038600"/>
          </a:xfrm>
          <a:prstGeom prst="rect">
            <a:avLst/>
          </a:prstGeom>
          <a:noFill/>
          <a:ln w="28575">
            <a:solidFill>
              <a:schemeClr val="tx1"/>
            </a:solidFill>
            <a:miter lim="800000"/>
            <a:headEnd/>
            <a:tailEnd/>
          </a:ln>
        </p:spPr>
      </p:pic>
      <p:sp>
        <p:nvSpPr>
          <p:cNvPr id="23556" name="Freeform 8"/>
          <p:cNvSpPr>
            <a:spLocks noChangeArrowheads="1"/>
          </p:cNvSpPr>
          <p:nvPr/>
        </p:nvSpPr>
        <p:spPr bwMode="auto">
          <a:xfrm>
            <a:off x="3159125" y="1227138"/>
            <a:ext cx="2936875" cy="1820862"/>
          </a:xfrm>
          <a:custGeom>
            <a:avLst/>
            <a:gdLst>
              <a:gd name="T0" fmla="*/ 2147483647 w 1857375"/>
              <a:gd name="T1" fmla="*/ 2147483647 h 1239838"/>
              <a:gd name="T2" fmla="*/ 2147483647 w 1857375"/>
              <a:gd name="T3" fmla="*/ 2147483647 h 1239838"/>
              <a:gd name="T4" fmla="*/ 2147483647 w 1857375"/>
              <a:gd name="T5" fmla="*/ 2147483647 h 1239838"/>
              <a:gd name="T6" fmla="*/ 2147483647 w 1857375"/>
              <a:gd name="T7" fmla="*/ 2147483647 h 1239838"/>
              <a:gd name="T8" fmla="*/ 2147483647 w 1857375"/>
              <a:gd name="T9" fmla="*/ 2147483647 h 1239838"/>
              <a:gd name="T10" fmla="*/ 2147483647 w 1857375"/>
              <a:gd name="T11" fmla="*/ 2147483647 h 1239838"/>
              <a:gd name="T12" fmla="*/ 0 w 1857375"/>
              <a:gd name="T13" fmla="*/ 0 h 1239838"/>
              <a:gd name="T14" fmla="*/ 0 60000 65536"/>
              <a:gd name="T15" fmla="*/ 0 60000 65536"/>
              <a:gd name="T16" fmla="*/ 0 60000 65536"/>
              <a:gd name="T17" fmla="*/ 0 60000 65536"/>
              <a:gd name="T18" fmla="*/ 0 60000 65536"/>
              <a:gd name="T19" fmla="*/ 0 60000 65536"/>
              <a:gd name="T20" fmla="*/ 0 60000 65536"/>
              <a:gd name="T21" fmla="*/ 0 w 1857375"/>
              <a:gd name="T22" fmla="*/ 0 h 1239838"/>
              <a:gd name="T23" fmla="*/ 1857375 w 1857375"/>
              <a:gd name="T24" fmla="*/ 1239838 h 12398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7375" h="1239838">
                <a:moveTo>
                  <a:pt x="1857375" y="1019175"/>
                </a:moveTo>
                <a:cubicBezTo>
                  <a:pt x="1782498" y="1035314"/>
                  <a:pt x="1707621" y="1051454"/>
                  <a:pt x="1606550" y="1076325"/>
                </a:cubicBezTo>
                <a:cubicBezTo>
                  <a:pt x="1505479" y="1101196"/>
                  <a:pt x="1361017" y="1144588"/>
                  <a:pt x="1250950" y="1168400"/>
                </a:cubicBezTo>
                <a:cubicBezTo>
                  <a:pt x="1140883" y="1192213"/>
                  <a:pt x="1047221" y="1239838"/>
                  <a:pt x="946150" y="1219200"/>
                </a:cubicBezTo>
                <a:cubicBezTo>
                  <a:pt x="845079" y="1198563"/>
                  <a:pt x="737129" y="1143529"/>
                  <a:pt x="644525" y="1044575"/>
                </a:cubicBezTo>
                <a:cubicBezTo>
                  <a:pt x="551921" y="945621"/>
                  <a:pt x="497946" y="799571"/>
                  <a:pt x="390525" y="625475"/>
                </a:cubicBezTo>
                <a:cubicBezTo>
                  <a:pt x="283104" y="451379"/>
                  <a:pt x="141552" y="225689"/>
                  <a:pt x="0" y="0"/>
                </a:cubicBezTo>
              </a:path>
            </a:pathLst>
          </a:custGeom>
          <a:noFill/>
          <a:ln w="28575">
            <a:solidFill>
              <a:srgbClr val="008000"/>
            </a:solidFill>
            <a:prstDash val="lgDash"/>
            <a:round/>
            <a:headEnd/>
            <a:tailEnd/>
          </a:ln>
        </p:spPr>
        <p:txBody>
          <a:bodyPr/>
          <a:lstStyle/>
          <a:p>
            <a:endParaRPr lang="en-US"/>
          </a:p>
        </p:txBody>
      </p:sp>
      <p:sp>
        <p:nvSpPr>
          <p:cNvPr id="23557" name="Freeform 9"/>
          <p:cNvSpPr>
            <a:spLocks noChangeArrowheads="1"/>
          </p:cNvSpPr>
          <p:nvPr/>
        </p:nvSpPr>
        <p:spPr bwMode="auto">
          <a:xfrm>
            <a:off x="3163888" y="2019300"/>
            <a:ext cx="2932112" cy="1041400"/>
          </a:xfrm>
          <a:custGeom>
            <a:avLst/>
            <a:gdLst>
              <a:gd name="T0" fmla="*/ 48101 w 3479800"/>
              <a:gd name="T1" fmla="*/ 840180 h 1038754"/>
              <a:gd name="T2" fmla="*/ 46565 w 3479800"/>
              <a:gd name="T3" fmla="*/ 843567 h 1038754"/>
              <a:gd name="T4" fmla="*/ 44941 w 3479800"/>
              <a:gd name="T5" fmla="*/ 718300 h 1038754"/>
              <a:gd name="T6" fmla="*/ 43844 w 3479800"/>
              <a:gd name="T7" fmla="*/ 423757 h 1038754"/>
              <a:gd name="T8" fmla="*/ 42045 w 3479800"/>
              <a:gd name="T9" fmla="*/ 217240 h 1038754"/>
              <a:gd name="T10" fmla="*/ 40289 w 3479800"/>
              <a:gd name="T11" fmla="*/ 467774 h 1038754"/>
              <a:gd name="T12" fmla="*/ 39674 w 3479800"/>
              <a:gd name="T13" fmla="*/ 620121 h 1038754"/>
              <a:gd name="T14" fmla="*/ 38886 w 3479800"/>
              <a:gd name="T15" fmla="*/ 738614 h 1038754"/>
              <a:gd name="T16" fmla="*/ 37875 w 3479800"/>
              <a:gd name="T17" fmla="*/ 786010 h 1038754"/>
              <a:gd name="T18" fmla="*/ 37218 w 3479800"/>
              <a:gd name="T19" fmla="*/ 779238 h 1038754"/>
              <a:gd name="T20" fmla="*/ 36514 w 3479800"/>
              <a:gd name="T21" fmla="*/ 836794 h 1038754"/>
              <a:gd name="T22" fmla="*/ 35681 w 3479800"/>
              <a:gd name="T23" fmla="*/ 890963 h 1038754"/>
              <a:gd name="T24" fmla="*/ 34804 w 3479800"/>
              <a:gd name="T25" fmla="*/ 830023 h 1038754"/>
              <a:gd name="T26" fmla="*/ 34014 w 3479800"/>
              <a:gd name="T27" fmla="*/ 762310 h 1038754"/>
              <a:gd name="T28" fmla="*/ 33267 w 3479800"/>
              <a:gd name="T29" fmla="*/ 853722 h 1038754"/>
              <a:gd name="T30" fmla="*/ 32917 w 3479800"/>
              <a:gd name="T31" fmla="*/ 914660 h 1038754"/>
              <a:gd name="T32" fmla="*/ 32258 w 3479800"/>
              <a:gd name="T33" fmla="*/ 982370 h 1038754"/>
              <a:gd name="T34" fmla="*/ 31380 w 3479800"/>
              <a:gd name="T35" fmla="*/ 938358 h 1038754"/>
              <a:gd name="T36" fmla="*/ 30546 w 3479800"/>
              <a:gd name="T37" fmla="*/ 894348 h 1038754"/>
              <a:gd name="T38" fmla="*/ 29537 w 3479800"/>
              <a:gd name="T39" fmla="*/ 941750 h 1038754"/>
              <a:gd name="T40" fmla="*/ 28308 w 3479800"/>
              <a:gd name="T41" fmla="*/ 978985 h 1038754"/>
              <a:gd name="T42" fmla="*/ 27079 w 3479800"/>
              <a:gd name="T43" fmla="*/ 978985 h 1038754"/>
              <a:gd name="T44" fmla="*/ 26377 w 3479800"/>
              <a:gd name="T45" fmla="*/ 948517 h 1038754"/>
              <a:gd name="T46" fmla="*/ 25324 w 3479800"/>
              <a:gd name="T47" fmla="*/ 1002684 h 1038754"/>
              <a:gd name="T48" fmla="*/ 24796 w 3479800"/>
              <a:gd name="T49" fmla="*/ 1056857 h 1038754"/>
              <a:gd name="T50" fmla="*/ 24226 w 3479800"/>
              <a:gd name="T51" fmla="*/ 1100868 h 1038754"/>
              <a:gd name="T52" fmla="*/ 23085 w 3479800"/>
              <a:gd name="T53" fmla="*/ 1016225 h 1038754"/>
              <a:gd name="T54" fmla="*/ 22295 w 3479800"/>
              <a:gd name="T55" fmla="*/ 1016225 h 1038754"/>
              <a:gd name="T56" fmla="*/ 21242 w 3479800"/>
              <a:gd name="T57" fmla="*/ 1016225 h 1038754"/>
              <a:gd name="T58" fmla="*/ 19311 w 3479800"/>
              <a:gd name="T59" fmla="*/ 887576 h 1038754"/>
              <a:gd name="T60" fmla="*/ 18213 w 3479800"/>
              <a:gd name="T61" fmla="*/ 945128 h 1038754"/>
              <a:gd name="T62" fmla="*/ 16195 w 3479800"/>
              <a:gd name="T63" fmla="*/ 606576 h 1038754"/>
              <a:gd name="T64" fmla="*/ 14659 w 3479800"/>
              <a:gd name="T65" fmla="*/ 379744 h 1038754"/>
              <a:gd name="T66" fmla="*/ 12991 w 3479800"/>
              <a:gd name="T67" fmla="*/ 657359 h 1038754"/>
              <a:gd name="T68" fmla="*/ 11454 w 3479800"/>
              <a:gd name="T69" fmla="*/ 857107 h 1038754"/>
              <a:gd name="T70" fmla="*/ 10138 w 3479800"/>
              <a:gd name="T71" fmla="*/ 626893 h 1038754"/>
              <a:gd name="T72" fmla="*/ 9523 w 3479800"/>
              <a:gd name="T73" fmla="*/ 586264 h 1038754"/>
              <a:gd name="T74" fmla="*/ 8338 w 3479800"/>
              <a:gd name="T75" fmla="*/ 586264 h 1038754"/>
              <a:gd name="T76" fmla="*/ 7242 w 3479800"/>
              <a:gd name="T77" fmla="*/ 416985 h 1038754"/>
              <a:gd name="T78" fmla="*/ 6013 w 3479800"/>
              <a:gd name="T79" fmla="*/ 193542 h 1038754"/>
              <a:gd name="T80" fmla="*/ 3248 w 3479800"/>
              <a:gd name="T81" fmla="*/ 14106 h 1038754"/>
              <a:gd name="T82" fmla="*/ 1360 w 3479800"/>
              <a:gd name="T83" fmla="*/ 108902 h 1038754"/>
              <a:gd name="T84" fmla="*/ 747 w 3479800"/>
              <a:gd name="T85" fmla="*/ 264638 h 1038754"/>
              <a:gd name="T86" fmla="*/ 0 w 3479800"/>
              <a:gd name="T87" fmla="*/ 413601 h 10387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79800"/>
              <a:gd name="T133" fmla="*/ 0 h 1038754"/>
              <a:gd name="T134" fmla="*/ 3479800 w 3479800"/>
              <a:gd name="T135" fmla="*/ 1038754 h 10387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79800" h="1038754">
                <a:moveTo>
                  <a:pt x="3479800" y="787929"/>
                </a:moveTo>
                <a:cubicBezTo>
                  <a:pt x="3443287" y="799041"/>
                  <a:pt x="3406775" y="810154"/>
                  <a:pt x="3368675" y="791104"/>
                </a:cubicBezTo>
                <a:cubicBezTo>
                  <a:pt x="3330575" y="772054"/>
                  <a:pt x="3284008" y="739246"/>
                  <a:pt x="3251200" y="673629"/>
                </a:cubicBezTo>
                <a:cubicBezTo>
                  <a:pt x="3218392" y="608012"/>
                  <a:pt x="3206750" y="475721"/>
                  <a:pt x="3171825" y="397404"/>
                </a:cubicBezTo>
                <a:cubicBezTo>
                  <a:pt x="3136900" y="319087"/>
                  <a:pt x="3084513" y="196850"/>
                  <a:pt x="3041650" y="203729"/>
                </a:cubicBezTo>
                <a:cubicBezTo>
                  <a:pt x="2998788" y="210608"/>
                  <a:pt x="2943225" y="375708"/>
                  <a:pt x="2914650" y="438679"/>
                </a:cubicBezTo>
                <a:cubicBezTo>
                  <a:pt x="2886075" y="501650"/>
                  <a:pt x="2887133" y="539221"/>
                  <a:pt x="2870200" y="581554"/>
                </a:cubicBezTo>
                <a:cubicBezTo>
                  <a:pt x="2853267" y="623887"/>
                  <a:pt x="2834746" y="666750"/>
                  <a:pt x="2813050" y="692679"/>
                </a:cubicBezTo>
                <a:cubicBezTo>
                  <a:pt x="2791354" y="718608"/>
                  <a:pt x="2760133" y="730779"/>
                  <a:pt x="2740025" y="737129"/>
                </a:cubicBezTo>
                <a:cubicBezTo>
                  <a:pt x="2719917" y="743479"/>
                  <a:pt x="2708804" y="722842"/>
                  <a:pt x="2692400" y="730779"/>
                </a:cubicBezTo>
                <a:cubicBezTo>
                  <a:pt x="2675996" y="738717"/>
                  <a:pt x="2660121" y="767292"/>
                  <a:pt x="2641600" y="784754"/>
                </a:cubicBezTo>
                <a:cubicBezTo>
                  <a:pt x="2623079" y="802217"/>
                  <a:pt x="2601912" y="836612"/>
                  <a:pt x="2581275" y="835554"/>
                </a:cubicBezTo>
                <a:cubicBezTo>
                  <a:pt x="2560638" y="834496"/>
                  <a:pt x="2537883" y="798512"/>
                  <a:pt x="2517775" y="778404"/>
                </a:cubicBezTo>
                <a:cubicBezTo>
                  <a:pt x="2497667" y="758296"/>
                  <a:pt x="2479146" y="711200"/>
                  <a:pt x="2460625" y="714904"/>
                </a:cubicBezTo>
                <a:cubicBezTo>
                  <a:pt x="2442104" y="718608"/>
                  <a:pt x="2419879" y="776817"/>
                  <a:pt x="2406650" y="800629"/>
                </a:cubicBezTo>
                <a:cubicBezTo>
                  <a:pt x="2393421" y="824441"/>
                  <a:pt x="2393421" y="837671"/>
                  <a:pt x="2381250" y="857779"/>
                </a:cubicBezTo>
                <a:cubicBezTo>
                  <a:pt x="2369079" y="877887"/>
                  <a:pt x="2352146" y="917575"/>
                  <a:pt x="2333625" y="921279"/>
                </a:cubicBezTo>
                <a:cubicBezTo>
                  <a:pt x="2315104" y="924983"/>
                  <a:pt x="2290763" y="893762"/>
                  <a:pt x="2270125" y="880004"/>
                </a:cubicBezTo>
                <a:cubicBezTo>
                  <a:pt x="2249487" y="866246"/>
                  <a:pt x="2232025" y="838200"/>
                  <a:pt x="2209800" y="838729"/>
                </a:cubicBezTo>
                <a:cubicBezTo>
                  <a:pt x="2187575" y="839258"/>
                  <a:pt x="2163763" y="869950"/>
                  <a:pt x="2136775" y="883179"/>
                </a:cubicBezTo>
                <a:cubicBezTo>
                  <a:pt x="2109788" y="896408"/>
                  <a:pt x="2077508" y="912283"/>
                  <a:pt x="2047875" y="918104"/>
                </a:cubicBezTo>
                <a:cubicBezTo>
                  <a:pt x="2018242" y="923925"/>
                  <a:pt x="1982258" y="922867"/>
                  <a:pt x="1958975" y="918104"/>
                </a:cubicBezTo>
                <a:cubicBezTo>
                  <a:pt x="1935692" y="913342"/>
                  <a:pt x="1929342" y="885825"/>
                  <a:pt x="1908175" y="889529"/>
                </a:cubicBezTo>
                <a:cubicBezTo>
                  <a:pt x="1887008" y="893233"/>
                  <a:pt x="1851025" y="923396"/>
                  <a:pt x="1831975" y="940329"/>
                </a:cubicBezTo>
                <a:cubicBezTo>
                  <a:pt x="1812925" y="957262"/>
                  <a:pt x="1807104" y="975783"/>
                  <a:pt x="1793875" y="991129"/>
                </a:cubicBezTo>
                <a:cubicBezTo>
                  <a:pt x="1780646" y="1006475"/>
                  <a:pt x="1773237" y="1038754"/>
                  <a:pt x="1752600" y="1032404"/>
                </a:cubicBezTo>
                <a:cubicBezTo>
                  <a:pt x="1731963" y="1026054"/>
                  <a:pt x="1693333" y="966258"/>
                  <a:pt x="1670050" y="953029"/>
                </a:cubicBezTo>
                <a:cubicBezTo>
                  <a:pt x="1646767" y="939800"/>
                  <a:pt x="1612900" y="953029"/>
                  <a:pt x="1612900" y="953029"/>
                </a:cubicBezTo>
                <a:cubicBezTo>
                  <a:pt x="1590675" y="953029"/>
                  <a:pt x="1572683" y="973137"/>
                  <a:pt x="1536700" y="953029"/>
                </a:cubicBezTo>
                <a:cubicBezTo>
                  <a:pt x="1500717" y="932921"/>
                  <a:pt x="1433512" y="843491"/>
                  <a:pt x="1397000" y="832379"/>
                </a:cubicBezTo>
                <a:cubicBezTo>
                  <a:pt x="1360488" y="821267"/>
                  <a:pt x="1355196" y="930275"/>
                  <a:pt x="1317625" y="886354"/>
                </a:cubicBezTo>
                <a:cubicBezTo>
                  <a:pt x="1280054" y="842433"/>
                  <a:pt x="1214437" y="657225"/>
                  <a:pt x="1171575" y="568854"/>
                </a:cubicBezTo>
                <a:cubicBezTo>
                  <a:pt x="1128713" y="480483"/>
                  <a:pt x="1099079" y="348192"/>
                  <a:pt x="1060450" y="356129"/>
                </a:cubicBezTo>
                <a:cubicBezTo>
                  <a:pt x="1021821" y="364067"/>
                  <a:pt x="978429" y="541866"/>
                  <a:pt x="939800" y="616479"/>
                </a:cubicBezTo>
                <a:cubicBezTo>
                  <a:pt x="901171" y="691092"/>
                  <a:pt x="863071" y="808566"/>
                  <a:pt x="828675" y="803804"/>
                </a:cubicBezTo>
                <a:cubicBezTo>
                  <a:pt x="794279" y="799042"/>
                  <a:pt x="756708" y="630237"/>
                  <a:pt x="733425" y="587904"/>
                </a:cubicBezTo>
                <a:cubicBezTo>
                  <a:pt x="710142" y="545571"/>
                  <a:pt x="710671" y="556154"/>
                  <a:pt x="688975" y="549804"/>
                </a:cubicBezTo>
                <a:cubicBezTo>
                  <a:pt x="667279" y="543454"/>
                  <a:pt x="630767" y="576262"/>
                  <a:pt x="603250" y="549804"/>
                </a:cubicBezTo>
                <a:cubicBezTo>
                  <a:pt x="575733" y="523346"/>
                  <a:pt x="551921" y="452437"/>
                  <a:pt x="523875" y="391054"/>
                </a:cubicBezTo>
                <a:cubicBezTo>
                  <a:pt x="495829" y="329671"/>
                  <a:pt x="483129" y="244475"/>
                  <a:pt x="434975" y="181504"/>
                </a:cubicBezTo>
                <a:cubicBezTo>
                  <a:pt x="386821" y="118533"/>
                  <a:pt x="291042" y="26458"/>
                  <a:pt x="234950" y="13229"/>
                </a:cubicBezTo>
                <a:cubicBezTo>
                  <a:pt x="178858" y="0"/>
                  <a:pt x="128587" y="62971"/>
                  <a:pt x="98425" y="102129"/>
                </a:cubicBezTo>
                <a:cubicBezTo>
                  <a:pt x="68263" y="141287"/>
                  <a:pt x="70379" y="200554"/>
                  <a:pt x="53975" y="248179"/>
                </a:cubicBezTo>
                <a:cubicBezTo>
                  <a:pt x="37571" y="295804"/>
                  <a:pt x="0" y="387879"/>
                  <a:pt x="0" y="387879"/>
                </a:cubicBezTo>
              </a:path>
            </a:pathLst>
          </a:custGeom>
          <a:noFill/>
          <a:ln w="28575">
            <a:solidFill>
              <a:srgbClr val="FF0000"/>
            </a:solidFill>
            <a:round/>
            <a:headEnd/>
            <a:tailEnd/>
          </a:ln>
        </p:spPr>
        <p:txBody>
          <a:bodyPr/>
          <a:lstStyle/>
          <a:p>
            <a:endParaRPr lang="en-US"/>
          </a:p>
        </p:txBody>
      </p:sp>
      <p:sp>
        <p:nvSpPr>
          <p:cNvPr id="23558" name="Freeform 10"/>
          <p:cNvSpPr>
            <a:spLocks noChangeArrowheads="1"/>
          </p:cNvSpPr>
          <p:nvPr/>
        </p:nvSpPr>
        <p:spPr bwMode="auto">
          <a:xfrm>
            <a:off x="6096000" y="2362200"/>
            <a:ext cx="969963" cy="498475"/>
          </a:xfrm>
          <a:custGeom>
            <a:avLst/>
            <a:gdLst>
              <a:gd name="T0" fmla="*/ 0 w 590550"/>
              <a:gd name="T1" fmla="*/ 2147483647 h 279400"/>
              <a:gd name="T2" fmla="*/ 2147483647 w 590550"/>
              <a:gd name="T3" fmla="*/ 2147483647 h 279400"/>
              <a:gd name="T4" fmla="*/ 2147483647 w 590550"/>
              <a:gd name="T5" fmla="*/ 0 h 279400"/>
              <a:gd name="T6" fmla="*/ 0 60000 65536"/>
              <a:gd name="T7" fmla="*/ 0 60000 65536"/>
              <a:gd name="T8" fmla="*/ 0 60000 65536"/>
              <a:gd name="T9" fmla="*/ 0 w 590550"/>
              <a:gd name="T10" fmla="*/ 0 h 279400"/>
              <a:gd name="T11" fmla="*/ 590550 w 590550"/>
              <a:gd name="T12" fmla="*/ 279400 h 279400"/>
            </a:gdLst>
            <a:ahLst/>
            <a:cxnLst>
              <a:cxn ang="T6">
                <a:pos x="T0" y="T1"/>
              </a:cxn>
              <a:cxn ang="T7">
                <a:pos x="T2" y="T3"/>
              </a:cxn>
              <a:cxn ang="T8">
                <a:pos x="T4" y="T5"/>
              </a:cxn>
            </a:cxnLst>
            <a:rect l="T9" t="T10" r="T11" b="T12"/>
            <a:pathLst>
              <a:path w="590550" h="279400">
                <a:moveTo>
                  <a:pt x="0" y="279400"/>
                </a:moveTo>
                <a:cubicBezTo>
                  <a:pt x="55562" y="270933"/>
                  <a:pt x="111125" y="262467"/>
                  <a:pt x="209550" y="215900"/>
                </a:cubicBezTo>
                <a:cubicBezTo>
                  <a:pt x="307975" y="169333"/>
                  <a:pt x="590550" y="0"/>
                  <a:pt x="590550" y="0"/>
                </a:cubicBezTo>
              </a:path>
            </a:pathLst>
          </a:custGeom>
          <a:noFill/>
          <a:ln w="28575">
            <a:solidFill>
              <a:srgbClr val="0000FF"/>
            </a:solidFill>
            <a:round/>
            <a:headEnd/>
            <a:tailEnd/>
          </a:ln>
        </p:spPr>
        <p:txBody>
          <a:bodyPr/>
          <a:lstStyle/>
          <a:p>
            <a:endParaRPr lang="en-US"/>
          </a:p>
        </p:txBody>
      </p:sp>
      <p:sp>
        <p:nvSpPr>
          <p:cNvPr id="23559" name="TextBox 11"/>
          <p:cNvSpPr txBox="1">
            <a:spLocks noChangeArrowheads="1"/>
          </p:cNvSpPr>
          <p:nvPr/>
        </p:nvSpPr>
        <p:spPr bwMode="auto">
          <a:xfrm>
            <a:off x="838200" y="152400"/>
            <a:ext cx="7467600" cy="884238"/>
          </a:xfrm>
          <a:prstGeom prst="rect">
            <a:avLst/>
          </a:prstGeom>
          <a:noFill/>
          <a:ln w="9525">
            <a:noFill/>
            <a:miter lim="800000"/>
            <a:headEnd/>
            <a:tailEnd/>
          </a:ln>
        </p:spPr>
        <p:txBody>
          <a:bodyPr>
            <a:spAutoFit/>
          </a:bodyPr>
          <a:lstStyle/>
          <a:p>
            <a:pPr algn="ctr"/>
            <a:r>
              <a:rPr lang="en-US" sz="2800">
                <a:solidFill>
                  <a:srgbClr val="0000FF"/>
                </a:solidFill>
              </a:rPr>
              <a:t>The ‘Basic’ CO</a:t>
            </a:r>
            <a:r>
              <a:rPr lang="en-US" sz="2400">
                <a:solidFill>
                  <a:srgbClr val="0000FF"/>
                </a:solidFill>
              </a:rPr>
              <a:t>2</a:t>
            </a:r>
            <a:r>
              <a:rPr lang="en-US" sz="2800">
                <a:solidFill>
                  <a:srgbClr val="0000FF"/>
                </a:solidFill>
              </a:rPr>
              <a:t> Chart</a:t>
            </a:r>
          </a:p>
          <a:p>
            <a:pPr algn="ctr"/>
            <a:r>
              <a:rPr lang="en-US" sz="2400"/>
              <a:t>Now takes on a different look</a:t>
            </a:r>
          </a:p>
        </p:txBody>
      </p:sp>
      <p:sp>
        <p:nvSpPr>
          <p:cNvPr id="23560" name="Slide Number Placeholder 7"/>
          <p:cNvSpPr>
            <a:spLocks noGrp="1"/>
          </p:cNvSpPr>
          <p:nvPr>
            <p:ph type="sldNum" sz="quarter" idx="12"/>
          </p:nvPr>
        </p:nvSpPr>
        <p:spPr>
          <a:xfrm>
            <a:off x="6705600" y="6381750"/>
            <a:ext cx="2133600" cy="476250"/>
          </a:xfrm>
          <a:noFill/>
        </p:spPr>
        <p:txBody>
          <a:bodyPr/>
          <a:lstStyle/>
          <a:p>
            <a:fld id="{FA3A7E1A-81FE-4225-A584-3B883C3C9F21}" type="slidenum">
              <a:rPr lang="en-US" sz="1200" smtClean="0">
                <a:ea typeface="ＭＳ Ｐゴシック" pitchFamily="34" charset="-128"/>
              </a:rPr>
              <a:pPr/>
              <a:t>20</a:t>
            </a:fld>
            <a:endParaRPr lang="en-US" sz="1200" smtClean="0">
              <a:ea typeface="ＭＳ Ｐゴシック" pitchFamily="34"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4"/>
          <p:cNvGrpSpPr>
            <a:grpSpLocks/>
          </p:cNvGrpSpPr>
          <p:nvPr/>
        </p:nvGrpSpPr>
        <p:grpSpPr bwMode="auto">
          <a:xfrm>
            <a:off x="685800" y="2286000"/>
            <a:ext cx="7915275" cy="3810000"/>
            <a:chOff x="685800" y="2286000"/>
            <a:chExt cx="7915275" cy="3810000"/>
          </a:xfrm>
        </p:grpSpPr>
        <p:pic>
          <p:nvPicPr>
            <p:cNvPr id="24581" name="Picture 3"/>
            <p:cNvPicPr>
              <a:picLocks noChangeAspect="1"/>
            </p:cNvPicPr>
            <p:nvPr/>
          </p:nvPicPr>
          <p:blipFill>
            <a:blip r:embed="rId3" cstate="screen"/>
            <a:srcRect/>
            <a:stretch>
              <a:fillRect/>
            </a:stretch>
          </p:blipFill>
          <p:spPr bwMode="auto">
            <a:xfrm>
              <a:off x="685800" y="2286000"/>
              <a:ext cx="7915275" cy="3810000"/>
            </a:xfrm>
            <a:prstGeom prst="rect">
              <a:avLst/>
            </a:prstGeom>
            <a:noFill/>
            <a:ln w="9525">
              <a:noFill/>
              <a:miter lim="800000"/>
              <a:headEnd/>
              <a:tailEnd/>
            </a:ln>
          </p:spPr>
        </p:pic>
        <p:sp>
          <p:nvSpPr>
            <p:cNvPr id="24582" name="Freeform 4"/>
            <p:cNvSpPr>
              <a:spLocks noChangeArrowheads="1"/>
            </p:cNvSpPr>
            <p:nvPr/>
          </p:nvSpPr>
          <p:spPr bwMode="auto">
            <a:xfrm>
              <a:off x="3381375" y="3019425"/>
              <a:ext cx="3298825" cy="973138"/>
            </a:xfrm>
            <a:custGeom>
              <a:avLst/>
              <a:gdLst>
                <a:gd name="T0" fmla="*/ 3298825 w 3298825"/>
                <a:gd name="T1" fmla="*/ 215371 h 973138"/>
                <a:gd name="T2" fmla="*/ 3190875 w 3298825"/>
                <a:gd name="T3" fmla="*/ 431271 h 973138"/>
                <a:gd name="T4" fmla="*/ 3152775 w 3298825"/>
                <a:gd name="T5" fmla="*/ 609071 h 973138"/>
                <a:gd name="T6" fmla="*/ 2997201 w 3298825"/>
                <a:gd name="T7" fmla="*/ 786871 h 973138"/>
                <a:gd name="T8" fmla="*/ 2787651 w 3298825"/>
                <a:gd name="T9" fmla="*/ 628121 h 973138"/>
                <a:gd name="T10" fmla="*/ 2724151 w 3298825"/>
                <a:gd name="T11" fmla="*/ 726546 h 973138"/>
                <a:gd name="T12" fmla="*/ 2616201 w 3298825"/>
                <a:gd name="T13" fmla="*/ 656696 h 973138"/>
                <a:gd name="T14" fmla="*/ 2565401 w 3298825"/>
                <a:gd name="T15" fmla="*/ 821796 h 973138"/>
                <a:gd name="T16" fmla="*/ 2489201 w 3298825"/>
                <a:gd name="T17" fmla="*/ 710671 h 973138"/>
                <a:gd name="T18" fmla="*/ 2397125 w 3298825"/>
                <a:gd name="T19" fmla="*/ 767821 h 973138"/>
                <a:gd name="T20" fmla="*/ 2238375 w 3298825"/>
                <a:gd name="T21" fmla="*/ 656696 h 973138"/>
                <a:gd name="T22" fmla="*/ 2133601 w 3298825"/>
                <a:gd name="T23" fmla="*/ 643996 h 973138"/>
                <a:gd name="T24" fmla="*/ 2044707 w 3298825"/>
                <a:gd name="T25" fmla="*/ 539221 h 973138"/>
                <a:gd name="T26" fmla="*/ 1885957 w 3298825"/>
                <a:gd name="T27" fmla="*/ 780521 h 973138"/>
                <a:gd name="T28" fmla="*/ 1724032 w 3298825"/>
                <a:gd name="T29" fmla="*/ 967846 h 973138"/>
                <a:gd name="T30" fmla="*/ 1593857 w 3298825"/>
                <a:gd name="T31" fmla="*/ 793221 h 973138"/>
                <a:gd name="T32" fmla="*/ 1533532 w 3298825"/>
                <a:gd name="T33" fmla="*/ 824971 h 973138"/>
                <a:gd name="T34" fmla="*/ 1476382 w 3298825"/>
                <a:gd name="T35" fmla="*/ 732896 h 973138"/>
                <a:gd name="T36" fmla="*/ 1384307 w 3298825"/>
                <a:gd name="T37" fmla="*/ 624946 h 973138"/>
                <a:gd name="T38" fmla="*/ 1228732 w 3298825"/>
                <a:gd name="T39" fmla="*/ 907521 h 973138"/>
                <a:gd name="T40" fmla="*/ 1187457 w 3298825"/>
                <a:gd name="T41" fmla="*/ 945621 h 973138"/>
                <a:gd name="T42" fmla="*/ 1143007 w 3298825"/>
                <a:gd name="T43" fmla="*/ 742421 h 973138"/>
                <a:gd name="T44" fmla="*/ 1101732 w 3298825"/>
                <a:gd name="T45" fmla="*/ 691621 h 973138"/>
                <a:gd name="T46" fmla="*/ 1012825 w 3298825"/>
                <a:gd name="T47" fmla="*/ 761471 h 973138"/>
                <a:gd name="T48" fmla="*/ 939800 w 3298825"/>
                <a:gd name="T49" fmla="*/ 469371 h 973138"/>
                <a:gd name="T50" fmla="*/ 901700 w 3298825"/>
                <a:gd name="T51" fmla="*/ 377296 h 973138"/>
                <a:gd name="T52" fmla="*/ 882650 w 3298825"/>
                <a:gd name="T53" fmla="*/ 310621 h 973138"/>
                <a:gd name="T54" fmla="*/ 758825 w 3298825"/>
                <a:gd name="T55" fmla="*/ 358246 h 973138"/>
                <a:gd name="T56" fmla="*/ 685800 w 3298825"/>
                <a:gd name="T57" fmla="*/ 323321 h 973138"/>
                <a:gd name="T58" fmla="*/ 660400 w 3298825"/>
                <a:gd name="T59" fmla="*/ 170921 h 973138"/>
                <a:gd name="T60" fmla="*/ 574675 w 3298825"/>
                <a:gd name="T61" fmla="*/ 209021 h 973138"/>
                <a:gd name="T62" fmla="*/ 482600 w 3298825"/>
                <a:gd name="T63" fmla="*/ 209021 h 973138"/>
                <a:gd name="T64" fmla="*/ 412750 w 3298825"/>
                <a:gd name="T65" fmla="*/ 66146 h 973138"/>
                <a:gd name="T66" fmla="*/ 358775 w 3298825"/>
                <a:gd name="T67" fmla="*/ 56621 h 973138"/>
                <a:gd name="T68" fmla="*/ 298450 w 3298825"/>
                <a:gd name="T69" fmla="*/ 405871 h 973138"/>
                <a:gd name="T70" fmla="*/ 266700 w 3298825"/>
                <a:gd name="T71" fmla="*/ 580496 h 973138"/>
                <a:gd name="T72" fmla="*/ 165100 w 3298825"/>
                <a:gd name="T73" fmla="*/ 736071 h 973138"/>
                <a:gd name="T74" fmla="*/ 60325 w 3298825"/>
                <a:gd name="T75" fmla="*/ 675746 h 973138"/>
                <a:gd name="T76" fmla="*/ 0 w 3298825"/>
                <a:gd name="T77" fmla="*/ 539221 h 9731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298825"/>
                <a:gd name="T118" fmla="*/ 0 h 973138"/>
                <a:gd name="T119" fmla="*/ 3298825 w 3298825"/>
                <a:gd name="T120" fmla="*/ 973138 h 9731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298825" h="973138">
                  <a:moveTo>
                    <a:pt x="3298825" y="215371"/>
                  </a:moveTo>
                  <a:cubicBezTo>
                    <a:pt x="3257021" y="290512"/>
                    <a:pt x="3215217" y="365654"/>
                    <a:pt x="3190875" y="431271"/>
                  </a:cubicBezTo>
                  <a:cubicBezTo>
                    <a:pt x="3166533" y="496888"/>
                    <a:pt x="3185054" y="549804"/>
                    <a:pt x="3152775" y="609071"/>
                  </a:cubicBezTo>
                  <a:cubicBezTo>
                    <a:pt x="3120496" y="668338"/>
                    <a:pt x="3058054" y="783696"/>
                    <a:pt x="2997200" y="786871"/>
                  </a:cubicBezTo>
                  <a:cubicBezTo>
                    <a:pt x="2936346" y="790046"/>
                    <a:pt x="2833158" y="638175"/>
                    <a:pt x="2787650" y="628121"/>
                  </a:cubicBezTo>
                  <a:cubicBezTo>
                    <a:pt x="2742142" y="618067"/>
                    <a:pt x="2752725" y="721784"/>
                    <a:pt x="2724150" y="726546"/>
                  </a:cubicBezTo>
                  <a:cubicBezTo>
                    <a:pt x="2695575" y="731308"/>
                    <a:pt x="2642658" y="640821"/>
                    <a:pt x="2616200" y="656696"/>
                  </a:cubicBezTo>
                  <a:cubicBezTo>
                    <a:pt x="2589742" y="672571"/>
                    <a:pt x="2586567" y="812800"/>
                    <a:pt x="2565400" y="821796"/>
                  </a:cubicBezTo>
                  <a:cubicBezTo>
                    <a:pt x="2544233" y="830792"/>
                    <a:pt x="2517246" y="719667"/>
                    <a:pt x="2489200" y="710671"/>
                  </a:cubicBezTo>
                  <a:cubicBezTo>
                    <a:pt x="2461154" y="701675"/>
                    <a:pt x="2438929" y="776817"/>
                    <a:pt x="2397125" y="767821"/>
                  </a:cubicBezTo>
                  <a:cubicBezTo>
                    <a:pt x="2355321" y="758825"/>
                    <a:pt x="2282296" y="677333"/>
                    <a:pt x="2238375" y="656696"/>
                  </a:cubicBezTo>
                  <a:cubicBezTo>
                    <a:pt x="2194454" y="636059"/>
                    <a:pt x="2165879" y="663575"/>
                    <a:pt x="2133600" y="643996"/>
                  </a:cubicBezTo>
                  <a:cubicBezTo>
                    <a:pt x="2101321" y="624417"/>
                    <a:pt x="2085975" y="516467"/>
                    <a:pt x="2044700" y="539221"/>
                  </a:cubicBezTo>
                  <a:cubicBezTo>
                    <a:pt x="2003425" y="561975"/>
                    <a:pt x="1939396" y="709083"/>
                    <a:pt x="1885950" y="780521"/>
                  </a:cubicBezTo>
                  <a:cubicBezTo>
                    <a:pt x="1832504" y="851959"/>
                    <a:pt x="1772708" y="965729"/>
                    <a:pt x="1724025" y="967846"/>
                  </a:cubicBezTo>
                  <a:cubicBezTo>
                    <a:pt x="1675342" y="969963"/>
                    <a:pt x="1625600" y="817033"/>
                    <a:pt x="1593850" y="793221"/>
                  </a:cubicBezTo>
                  <a:cubicBezTo>
                    <a:pt x="1562100" y="769409"/>
                    <a:pt x="1553104" y="835025"/>
                    <a:pt x="1533525" y="824971"/>
                  </a:cubicBezTo>
                  <a:cubicBezTo>
                    <a:pt x="1513946" y="814917"/>
                    <a:pt x="1501246" y="766233"/>
                    <a:pt x="1476375" y="732896"/>
                  </a:cubicBezTo>
                  <a:cubicBezTo>
                    <a:pt x="1451504" y="699559"/>
                    <a:pt x="1425575" y="595842"/>
                    <a:pt x="1384300" y="624946"/>
                  </a:cubicBezTo>
                  <a:cubicBezTo>
                    <a:pt x="1343025" y="654050"/>
                    <a:pt x="1261533" y="854075"/>
                    <a:pt x="1228725" y="907521"/>
                  </a:cubicBezTo>
                  <a:cubicBezTo>
                    <a:pt x="1195917" y="960967"/>
                    <a:pt x="1201738" y="973138"/>
                    <a:pt x="1187450" y="945621"/>
                  </a:cubicBezTo>
                  <a:cubicBezTo>
                    <a:pt x="1173163" y="918104"/>
                    <a:pt x="1157287" y="784754"/>
                    <a:pt x="1143000" y="742421"/>
                  </a:cubicBezTo>
                  <a:cubicBezTo>
                    <a:pt x="1128713" y="700088"/>
                    <a:pt x="1123421" y="688446"/>
                    <a:pt x="1101725" y="691621"/>
                  </a:cubicBezTo>
                  <a:cubicBezTo>
                    <a:pt x="1080029" y="694796"/>
                    <a:pt x="1039812" y="798513"/>
                    <a:pt x="1012825" y="761471"/>
                  </a:cubicBezTo>
                  <a:cubicBezTo>
                    <a:pt x="985838" y="724429"/>
                    <a:pt x="958321" y="533400"/>
                    <a:pt x="939800" y="469371"/>
                  </a:cubicBezTo>
                  <a:cubicBezTo>
                    <a:pt x="921279" y="405342"/>
                    <a:pt x="911225" y="403754"/>
                    <a:pt x="901700" y="377296"/>
                  </a:cubicBezTo>
                  <a:cubicBezTo>
                    <a:pt x="892175" y="350838"/>
                    <a:pt x="906463" y="313796"/>
                    <a:pt x="882650" y="310621"/>
                  </a:cubicBezTo>
                  <a:cubicBezTo>
                    <a:pt x="858838" y="307446"/>
                    <a:pt x="791633" y="356129"/>
                    <a:pt x="758825" y="358246"/>
                  </a:cubicBezTo>
                  <a:cubicBezTo>
                    <a:pt x="726017" y="360363"/>
                    <a:pt x="702204" y="354542"/>
                    <a:pt x="685800" y="323321"/>
                  </a:cubicBezTo>
                  <a:cubicBezTo>
                    <a:pt x="669396" y="292100"/>
                    <a:pt x="678921" y="189971"/>
                    <a:pt x="660400" y="170921"/>
                  </a:cubicBezTo>
                  <a:cubicBezTo>
                    <a:pt x="641879" y="151871"/>
                    <a:pt x="604308" y="202671"/>
                    <a:pt x="574675" y="209021"/>
                  </a:cubicBezTo>
                  <a:cubicBezTo>
                    <a:pt x="545042" y="215371"/>
                    <a:pt x="509587" y="232833"/>
                    <a:pt x="482600" y="209021"/>
                  </a:cubicBezTo>
                  <a:cubicBezTo>
                    <a:pt x="455613" y="185209"/>
                    <a:pt x="433388" y="91546"/>
                    <a:pt x="412750" y="66146"/>
                  </a:cubicBezTo>
                  <a:cubicBezTo>
                    <a:pt x="392112" y="40746"/>
                    <a:pt x="377825" y="0"/>
                    <a:pt x="358775" y="56621"/>
                  </a:cubicBezTo>
                  <a:cubicBezTo>
                    <a:pt x="339725" y="113242"/>
                    <a:pt x="313796" y="318559"/>
                    <a:pt x="298450" y="405871"/>
                  </a:cubicBezTo>
                  <a:cubicBezTo>
                    <a:pt x="283104" y="493184"/>
                    <a:pt x="288925" y="525463"/>
                    <a:pt x="266700" y="580496"/>
                  </a:cubicBezTo>
                  <a:cubicBezTo>
                    <a:pt x="244475" y="635529"/>
                    <a:pt x="199496" y="720196"/>
                    <a:pt x="165100" y="736071"/>
                  </a:cubicBezTo>
                  <a:cubicBezTo>
                    <a:pt x="130704" y="751946"/>
                    <a:pt x="87842" y="708554"/>
                    <a:pt x="60325" y="675746"/>
                  </a:cubicBezTo>
                  <a:cubicBezTo>
                    <a:pt x="32808" y="642938"/>
                    <a:pt x="0" y="539221"/>
                    <a:pt x="0" y="539221"/>
                  </a:cubicBezTo>
                </a:path>
              </a:pathLst>
            </a:custGeom>
            <a:noFill/>
            <a:ln w="19050">
              <a:solidFill>
                <a:srgbClr val="008000"/>
              </a:solidFill>
              <a:round/>
              <a:headEnd/>
              <a:tailEnd/>
            </a:ln>
          </p:spPr>
          <p:txBody>
            <a:bodyPr/>
            <a:lstStyle/>
            <a:p>
              <a:endParaRPr lang="en-US"/>
            </a:p>
          </p:txBody>
        </p:sp>
      </p:grpSp>
      <p:sp>
        <p:nvSpPr>
          <p:cNvPr id="24579" name="TextBox 3"/>
          <p:cNvSpPr txBox="1">
            <a:spLocks noChangeArrowheads="1"/>
          </p:cNvSpPr>
          <p:nvPr/>
        </p:nvSpPr>
        <p:spPr bwMode="auto">
          <a:xfrm>
            <a:off x="2057400" y="304800"/>
            <a:ext cx="5486400" cy="1555750"/>
          </a:xfrm>
          <a:prstGeom prst="rect">
            <a:avLst/>
          </a:prstGeom>
          <a:noFill/>
          <a:ln w="9525">
            <a:noFill/>
            <a:miter lim="800000"/>
            <a:headEnd/>
            <a:tailEnd/>
          </a:ln>
        </p:spPr>
        <p:txBody>
          <a:bodyPr>
            <a:spAutoFit/>
          </a:bodyPr>
          <a:lstStyle/>
          <a:p>
            <a:pPr algn="ctr"/>
            <a:r>
              <a:rPr lang="en-US" sz="2800">
                <a:solidFill>
                  <a:srgbClr val="0000FF"/>
                </a:solidFill>
              </a:rPr>
              <a:t>Looking Back 1800 years</a:t>
            </a:r>
          </a:p>
          <a:p>
            <a:pPr algn="ctr"/>
            <a:endParaRPr lang="en-US" sz="2800">
              <a:solidFill>
                <a:srgbClr val="0000FF"/>
              </a:solidFill>
            </a:endParaRPr>
          </a:p>
          <a:p>
            <a:pPr algn="ctr"/>
            <a:r>
              <a:rPr lang="en-US" sz="2000"/>
              <a:t>A CO</a:t>
            </a:r>
            <a:r>
              <a:rPr lang="en-US" sz="1800"/>
              <a:t>2</a:t>
            </a:r>
            <a:r>
              <a:rPr lang="en-US" sz="2000"/>
              <a:t> Measurement Proxy</a:t>
            </a:r>
            <a:endParaRPr lang="en-US" sz="2800">
              <a:solidFill>
                <a:srgbClr val="0000FF"/>
              </a:solidFill>
            </a:endParaRPr>
          </a:p>
          <a:p>
            <a:pPr algn="ctr"/>
            <a:r>
              <a:rPr lang="en-US" sz="2000"/>
              <a:t>From stomatal density in fossil pine needles</a:t>
            </a:r>
          </a:p>
        </p:txBody>
      </p:sp>
      <p:sp>
        <p:nvSpPr>
          <p:cNvPr id="24580" name="Slide Number Placeholder 5"/>
          <p:cNvSpPr>
            <a:spLocks noGrp="1"/>
          </p:cNvSpPr>
          <p:nvPr>
            <p:ph type="sldNum" sz="quarter" idx="12"/>
          </p:nvPr>
        </p:nvSpPr>
        <p:spPr>
          <a:xfrm>
            <a:off x="6705600" y="6381750"/>
            <a:ext cx="2133600" cy="476250"/>
          </a:xfrm>
          <a:noFill/>
        </p:spPr>
        <p:txBody>
          <a:bodyPr/>
          <a:lstStyle/>
          <a:p>
            <a:fld id="{D20BCC90-9E13-4393-B2B3-3BAC1188CDC3}" type="slidenum">
              <a:rPr lang="en-US" sz="1200" smtClean="0">
                <a:ea typeface="ＭＳ Ｐゴシック" pitchFamily="34" charset="-128"/>
              </a:rPr>
              <a:pPr/>
              <a:t>21</a:t>
            </a:fld>
            <a:endParaRPr lang="en-US" smtClean="0">
              <a:ea typeface="ＭＳ Ｐゴシック"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8"/>
          <p:cNvSpPr txBox="1">
            <a:spLocks noChangeArrowheads="1"/>
          </p:cNvSpPr>
          <p:nvPr/>
        </p:nvSpPr>
        <p:spPr bwMode="auto">
          <a:xfrm>
            <a:off x="3657600" y="2335213"/>
            <a:ext cx="4267200" cy="1169987"/>
          </a:xfrm>
          <a:prstGeom prst="rect">
            <a:avLst/>
          </a:prstGeom>
          <a:noFill/>
          <a:ln w="12700">
            <a:solidFill>
              <a:schemeClr val="tx1"/>
            </a:solidFill>
            <a:miter lim="800000"/>
            <a:headEnd/>
            <a:tailEnd/>
          </a:ln>
        </p:spPr>
        <p:txBody>
          <a:bodyPr>
            <a:spAutoFit/>
          </a:bodyPr>
          <a:lstStyle/>
          <a:p>
            <a:r>
              <a:rPr lang="en-US" sz="1400">
                <a:solidFill>
                  <a:srgbClr val="008000"/>
                </a:solidFill>
              </a:rPr>
              <a:t>Dashed green</a:t>
            </a:r>
            <a:r>
              <a:rPr lang="en-US" sz="1400"/>
              <a:t> - early direct measurements</a:t>
            </a:r>
            <a:endParaRPr lang="en-US" sz="1400">
              <a:solidFill>
                <a:srgbClr val="008000"/>
              </a:solidFill>
            </a:endParaRPr>
          </a:p>
          <a:p>
            <a:r>
              <a:rPr lang="en-US" sz="1400">
                <a:solidFill>
                  <a:srgbClr val="008000"/>
                </a:solidFill>
              </a:rPr>
              <a:t>Green </a:t>
            </a:r>
            <a:r>
              <a:rPr lang="en-US" sz="1400"/>
              <a:t>- stomatal density in fossil pine needles</a:t>
            </a:r>
          </a:p>
          <a:p>
            <a:r>
              <a:rPr lang="en-US" sz="1400"/>
              <a:t>Black - ice cores, 4 locations</a:t>
            </a:r>
          </a:p>
          <a:p>
            <a:r>
              <a:rPr lang="en-US" sz="1400">
                <a:solidFill>
                  <a:srgbClr val="FF0000"/>
                </a:solidFill>
              </a:rPr>
              <a:t>Red </a:t>
            </a:r>
            <a:r>
              <a:rPr lang="en-US" sz="1400"/>
              <a:t>- chemical method</a:t>
            </a:r>
          </a:p>
          <a:p>
            <a:r>
              <a:rPr lang="en-US" sz="1400">
                <a:solidFill>
                  <a:srgbClr val="0000FF"/>
                </a:solidFill>
              </a:rPr>
              <a:t>Blue </a:t>
            </a:r>
            <a:r>
              <a:rPr lang="en-US" sz="1400"/>
              <a:t>- modern, Mauna Loa direct measurements </a:t>
            </a:r>
          </a:p>
        </p:txBody>
      </p:sp>
      <p:sp>
        <p:nvSpPr>
          <p:cNvPr id="25603" name="TextBox 9"/>
          <p:cNvSpPr txBox="1">
            <a:spLocks noChangeArrowheads="1"/>
          </p:cNvSpPr>
          <p:nvPr/>
        </p:nvSpPr>
        <p:spPr bwMode="auto">
          <a:xfrm>
            <a:off x="990600" y="152400"/>
            <a:ext cx="7162800" cy="2106613"/>
          </a:xfrm>
          <a:prstGeom prst="rect">
            <a:avLst/>
          </a:prstGeom>
          <a:noFill/>
          <a:ln w="9525">
            <a:noFill/>
            <a:miter lim="800000"/>
            <a:headEnd/>
            <a:tailEnd/>
          </a:ln>
        </p:spPr>
        <p:txBody>
          <a:bodyPr>
            <a:spAutoFit/>
          </a:bodyPr>
          <a:lstStyle/>
          <a:p>
            <a:pPr algn="ctr"/>
            <a:r>
              <a:rPr lang="en-US" sz="2800">
                <a:solidFill>
                  <a:srgbClr val="0000FF"/>
                </a:solidFill>
              </a:rPr>
              <a:t>Summary: CO</a:t>
            </a:r>
            <a:r>
              <a:rPr lang="en-US" sz="2400">
                <a:solidFill>
                  <a:srgbClr val="0000FF"/>
                </a:solidFill>
              </a:rPr>
              <a:t>2</a:t>
            </a:r>
            <a:r>
              <a:rPr lang="en-US" sz="2800">
                <a:solidFill>
                  <a:srgbClr val="0000FF"/>
                </a:solidFill>
              </a:rPr>
              <a:t> Data for the last 1800 years</a:t>
            </a:r>
          </a:p>
          <a:p>
            <a:pPr algn="ctr"/>
            <a:endParaRPr lang="en-US" sz="2000"/>
          </a:p>
          <a:p>
            <a:r>
              <a:rPr lang="en-US" sz="1800"/>
              <a:t>Data from early &amp; modern measurements, Ice core, chemical and pine needles.  Not a lot to scare, with this chart.</a:t>
            </a:r>
          </a:p>
          <a:p>
            <a:r>
              <a:rPr lang="en-US"/>
              <a:t>Is the present CO</a:t>
            </a:r>
            <a:r>
              <a:rPr lang="en-US" sz="1400"/>
              <a:t>2</a:t>
            </a:r>
            <a:r>
              <a:rPr lang="en-US"/>
              <a:t> increase not unusual, or are pine proxies not reliable? Of course, alarmists might say the latter - until they consider the pine tree rings that brought them their most-deceptive chart of all - The hockey stick.</a:t>
            </a:r>
          </a:p>
        </p:txBody>
      </p:sp>
      <p:sp>
        <p:nvSpPr>
          <p:cNvPr id="25604" name="Slide Number Placeholder 5"/>
          <p:cNvSpPr>
            <a:spLocks noGrp="1"/>
          </p:cNvSpPr>
          <p:nvPr>
            <p:ph type="sldNum" sz="quarter" idx="12"/>
          </p:nvPr>
        </p:nvSpPr>
        <p:spPr>
          <a:xfrm>
            <a:off x="8686800" y="6534150"/>
            <a:ext cx="381000" cy="323850"/>
          </a:xfrm>
          <a:noFill/>
        </p:spPr>
        <p:txBody>
          <a:bodyPr/>
          <a:lstStyle/>
          <a:p>
            <a:fld id="{0FDFD4D9-ECB9-4FB7-AD7E-5BE429E2BC36}" type="slidenum">
              <a:rPr lang="en-US" sz="1100" smtClean="0">
                <a:ea typeface="ＭＳ Ｐゴシック" pitchFamily="34" charset="-128"/>
              </a:rPr>
              <a:pPr/>
              <a:t>22</a:t>
            </a:fld>
            <a:endParaRPr lang="en-US" sz="1100" smtClean="0">
              <a:ea typeface="ＭＳ Ｐゴシック" pitchFamily="34" charset="-128"/>
            </a:endParaRPr>
          </a:p>
        </p:txBody>
      </p:sp>
      <p:sp>
        <p:nvSpPr>
          <p:cNvPr id="25605" name="TextBox 13"/>
          <p:cNvSpPr txBox="1">
            <a:spLocks noChangeArrowheads="1"/>
          </p:cNvSpPr>
          <p:nvPr/>
        </p:nvSpPr>
        <p:spPr bwMode="auto">
          <a:xfrm>
            <a:off x="304800" y="3860800"/>
            <a:ext cx="3124200" cy="2311400"/>
          </a:xfrm>
          <a:prstGeom prst="rect">
            <a:avLst/>
          </a:prstGeom>
          <a:noFill/>
          <a:ln w="19050">
            <a:solidFill>
              <a:srgbClr val="0000FF"/>
            </a:solidFill>
            <a:miter lim="800000"/>
            <a:headEnd/>
            <a:tailEnd/>
          </a:ln>
        </p:spPr>
        <p:txBody>
          <a:bodyPr>
            <a:spAutoFit/>
          </a:bodyPr>
          <a:lstStyle/>
          <a:p>
            <a:r>
              <a:rPr lang="en-US"/>
              <a:t>This chart </a:t>
            </a:r>
            <a:r>
              <a:rPr lang="en-US" b="1"/>
              <a:t>informs </a:t>
            </a:r>
            <a:r>
              <a:rPr lang="en-US"/>
              <a:t>(five data sources), but does not </a:t>
            </a:r>
            <a:r>
              <a:rPr lang="en-US" b="1"/>
              <a:t>scare</a:t>
            </a:r>
            <a:r>
              <a:rPr lang="en-US"/>
              <a:t>.  It illustrates the significant scatter seen in the various methods for CO</a:t>
            </a:r>
            <a:r>
              <a:rPr lang="en-US" sz="1400"/>
              <a:t>2</a:t>
            </a:r>
            <a:r>
              <a:rPr lang="en-US"/>
              <a:t> historical data.</a:t>
            </a:r>
          </a:p>
          <a:p>
            <a:endParaRPr lang="en-US"/>
          </a:p>
          <a:p>
            <a:r>
              <a:rPr lang="en-US"/>
              <a:t>For the proper perspective this data is transferred to the next slide.</a:t>
            </a:r>
          </a:p>
        </p:txBody>
      </p:sp>
      <p:grpSp>
        <p:nvGrpSpPr>
          <p:cNvPr id="25606" name="Group 14"/>
          <p:cNvGrpSpPr>
            <a:grpSpLocks/>
          </p:cNvGrpSpPr>
          <p:nvPr/>
        </p:nvGrpSpPr>
        <p:grpSpPr bwMode="auto">
          <a:xfrm>
            <a:off x="4191000" y="2667000"/>
            <a:ext cx="4400550" cy="3689350"/>
            <a:chOff x="3829050" y="2955925"/>
            <a:chExt cx="4400550" cy="3689350"/>
          </a:xfrm>
        </p:grpSpPr>
        <p:pic>
          <p:nvPicPr>
            <p:cNvPr id="25611" name="Picture 7" descr="CO2 compare ice core with pine needle.png"/>
            <p:cNvPicPr>
              <a:picLocks noChangeAspect="1"/>
            </p:cNvPicPr>
            <p:nvPr/>
          </p:nvPicPr>
          <p:blipFill>
            <a:blip r:embed="rId3" cstate="screen"/>
            <a:srcRect/>
            <a:stretch>
              <a:fillRect/>
            </a:stretch>
          </p:blipFill>
          <p:spPr bwMode="auto">
            <a:xfrm>
              <a:off x="3829050" y="3882317"/>
              <a:ext cx="4400550" cy="2762958"/>
            </a:xfrm>
            <a:prstGeom prst="rect">
              <a:avLst/>
            </a:prstGeom>
            <a:noFill/>
            <a:ln w="28575">
              <a:solidFill>
                <a:schemeClr val="tx1"/>
              </a:solidFill>
              <a:miter lim="800000"/>
              <a:headEnd/>
              <a:tailEnd/>
            </a:ln>
          </p:spPr>
        </p:pic>
        <p:sp>
          <p:nvSpPr>
            <p:cNvPr id="25612" name="Freeform 9"/>
            <p:cNvSpPr>
              <a:spLocks noChangeArrowheads="1"/>
            </p:cNvSpPr>
            <p:nvPr/>
          </p:nvSpPr>
          <p:spPr bwMode="auto">
            <a:xfrm>
              <a:off x="7599398" y="4110976"/>
              <a:ext cx="249202" cy="2076982"/>
            </a:xfrm>
            <a:custGeom>
              <a:avLst/>
              <a:gdLst>
                <a:gd name="T0" fmla="*/ 0 w 3479800"/>
                <a:gd name="T1" fmla="*/ 2147483647 h 1038754"/>
                <a:gd name="T2" fmla="*/ 0 w 3479800"/>
                <a:gd name="T3" fmla="*/ 2147483647 h 1038754"/>
                <a:gd name="T4" fmla="*/ 0 w 3479800"/>
                <a:gd name="T5" fmla="*/ 2147483647 h 1038754"/>
                <a:gd name="T6" fmla="*/ 0 w 3479800"/>
                <a:gd name="T7" fmla="*/ 2147483647 h 1038754"/>
                <a:gd name="T8" fmla="*/ 0 w 3479800"/>
                <a:gd name="T9" fmla="*/ 2147483647 h 1038754"/>
                <a:gd name="T10" fmla="*/ 0 w 3479800"/>
                <a:gd name="T11" fmla="*/ 2147483647 h 1038754"/>
                <a:gd name="T12" fmla="*/ 0 w 3479800"/>
                <a:gd name="T13" fmla="*/ 2147483647 h 1038754"/>
                <a:gd name="T14" fmla="*/ 0 w 3479800"/>
                <a:gd name="T15" fmla="*/ 2147483647 h 1038754"/>
                <a:gd name="T16" fmla="*/ 0 w 3479800"/>
                <a:gd name="T17" fmla="*/ 2147483647 h 1038754"/>
                <a:gd name="T18" fmla="*/ 0 w 3479800"/>
                <a:gd name="T19" fmla="*/ 2147483647 h 1038754"/>
                <a:gd name="T20" fmla="*/ 0 w 3479800"/>
                <a:gd name="T21" fmla="*/ 2147483647 h 1038754"/>
                <a:gd name="T22" fmla="*/ 0 w 3479800"/>
                <a:gd name="T23" fmla="*/ 2147483647 h 1038754"/>
                <a:gd name="T24" fmla="*/ 0 w 3479800"/>
                <a:gd name="T25" fmla="*/ 2147483647 h 1038754"/>
                <a:gd name="T26" fmla="*/ 0 w 3479800"/>
                <a:gd name="T27" fmla="*/ 2147483647 h 1038754"/>
                <a:gd name="T28" fmla="*/ 0 w 3479800"/>
                <a:gd name="T29" fmla="*/ 2147483647 h 1038754"/>
                <a:gd name="T30" fmla="*/ 0 w 3479800"/>
                <a:gd name="T31" fmla="*/ 2147483647 h 1038754"/>
                <a:gd name="T32" fmla="*/ 0 w 3479800"/>
                <a:gd name="T33" fmla="*/ 2147483647 h 1038754"/>
                <a:gd name="T34" fmla="*/ 0 w 3479800"/>
                <a:gd name="T35" fmla="*/ 2147483647 h 1038754"/>
                <a:gd name="T36" fmla="*/ 0 w 3479800"/>
                <a:gd name="T37" fmla="*/ 2147483647 h 1038754"/>
                <a:gd name="T38" fmla="*/ 0 w 3479800"/>
                <a:gd name="T39" fmla="*/ 2147483647 h 1038754"/>
                <a:gd name="T40" fmla="*/ 0 w 3479800"/>
                <a:gd name="T41" fmla="*/ 2147483647 h 1038754"/>
                <a:gd name="T42" fmla="*/ 0 w 3479800"/>
                <a:gd name="T43" fmla="*/ 2147483647 h 1038754"/>
                <a:gd name="T44" fmla="*/ 0 w 3479800"/>
                <a:gd name="T45" fmla="*/ 2147483647 h 1038754"/>
                <a:gd name="T46" fmla="*/ 0 w 3479800"/>
                <a:gd name="T47" fmla="*/ 2147483647 h 1038754"/>
                <a:gd name="T48" fmla="*/ 0 w 3479800"/>
                <a:gd name="T49" fmla="*/ 2147483647 h 1038754"/>
                <a:gd name="T50" fmla="*/ 0 w 3479800"/>
                <a:gd name="T51" fmla="*/ 2147483647 h 1038754"/>
                <a:gd name="T52" fmla="*/ 0 w 3479800"/>
                <a:gd name="T53" fmla="*/ 2147483647 h 1038754"/>
                <a:gd name="T54" fmla="*/ 0 w 3479800"/>
                <a:gd name="T55" fmla="*/ 2147483647 h 1038754"/>
                <a:gd name="T56" fmla="*/ 0 w 3479800"/>
                <a:gd name="T57" fmla="*/ 2147483647 h 1038754"/>
                <a:gd name="T58" fmla="*/ 0 w 3479800"/>
                <a:gd name="T59" fmla="*/ 2147483647 h 1038754"/>
                <a:gd name="T60" fmla="*/ 0 w 3479800"/>
                <a:gd name="T61" fmla="*/ 2147483647 h 1038754"/>
                <a:gd name="T62" fmla="*/ 0 w 3479800"/>
                <a:gd name="T63" fmla="*/ 2147483647 h 1038754"/>
                <a:gd name="T64" fmla="*/ 0 w 3479800"/>
                <a:gd name="T65" fmla="*/ 2147483647 h 1038754"/>
                <a:gd name="T66" fmla="*/ 0 w 3479800"/>
                <a:gd name="T67" fmla="*/ 2147483647 h 1038754"/>
                <a:gd name="T68" fmla="*/ 0 w 3479800"/>
                <a:gd name="T69" fmla="*/ 2147483647 h 1038754"/>
                <a:gd name="T70" fmla="*/ 0 w 3479800"/>
                <a:gd name="T71" fmla="*/ 2147483647 h 1038754"/>
                <a:gd name="T72" fmla="*/ 0 w 3479800"/>
                <a:gd name="T73" fmla="*/ 2147483647 h 1038754"/>
                <a:gd name="T74" fmla="*/ 0 w 3479800"/>
                <a:gd name="T75" fmla="*/ 2147483647 h 1038754"/>
                <a:gd name="T76" fmla="*/ 0 w 3479800"/>
                <a:gd name="T77" fmla="*/ 2147483647 h 1038754"/>
                <a:gd name="T78" fmla="*/ 0 w 3479800"/>
                <a:gd name="T79" fmla="*/ 2147483647 h 1038754"/>
                <a:gd name="T80" fmla="*/ 0 w 3479800"/>
                <a:gd name="T81" fmla="*/ 2147483647 h 1038754"/>
                <a:gd name="T82" fmla="*/ 0 w 3479800"/>
                <a:gd name="T83" fmla="*/ 2147483647 h 1038754"/>
                <a:gd name="T84" fmla="*/ 0 w 3479800"/>
                <a:gd name="T85" fmla="*/ 2147483647 h 1038754"/>
                <a:gd name="T86" fmla="*/ 0 w 3479800"/>
                <a:gd name="T87" fmla="*/ 2147483647 h 10387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79800"/>
                <a:gd name="T133" fmla="*/ 0 h 1038754"/>
                <a:gd name="T134" fmla="*/ 3479800 w 3479800"/>
                <a:gd name="T135" fmla="*/ 1038754 h 10387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79800" h="1038754">
                  <a:moveTo>
                    <a:pt x="3479800" y="787929"/>
                  </a:moveTo>
                  <a:cubicBezTo>
                    <a:pt x="3443287" y="799041"/>
                    <a:pt x="3406775" y="810154"/>
                    <a:pt x="3368675" y="791104"/>
                  </a:cubicBezTo>
                  <a:cubicBezTo>
                    <a:pt x="3330575" y="772054"/>
                    <a:pt x="3284008" y="739246"/>
                    <a:pt x="3251200" y="673629"/>
                  </a:cubicBezTo>
                  <a:cubicBezTo>
                    <a:pt x="3218392" y="608012"/>
                    <a:pt x="3206750" y="475721"/>
                    <a:pt x="3171825" y="397404"/>
                  </a:cubicBezTo>
                  <a:cubicBezTo>
                    <a:pt x="3136900" y="319087"/>
                    <a:pt x="3084513" y="196850"/>
                    <a:pt x="3041650" y="203729"/>
                  </a:cubicBezTo>
                  <a:cubicBezTo>
                    <a:pt x="2998788" y="210608"/>
                    <a:pt x="2943225" y="375708"/>
                    <a:pt x="2914650" y="438679"/>
                  </a:cubicBezTo>
                  <a:cubicBezTo>
                    <a:pt x="2886075" y="501650"/>
                    <a:pt x="2887133" y="539221"/>
                    <a:pt x="2870200" y="581554"/>
                  </a:cubicBezTo>
                  <a:cubicBezTo>
                    <a:pt x="2853267" y="623887"/>
                    <a:pt x="2834746" y="666750"/>
                    <a:pt x="2813050" y="692679"/>
                  </a:cubicBezTo>
                  <a:cubicBezTo>
                    <a:pt x="2791354" y="718608"/>
                    <a:pt x="2760133" y="730779"/>
                    <a:pt x="2740025" y="737129"/>
                  </a:cubicBezTo>
                  <a:cubicBezTo>
                    <a:pt x="2719917" y="743479"/>
                    <a:pt x="2708804" y="722842"/>
                    <a:pt x="2692400" y="730779"/>
                  </a:cubicBezTo>
                  <a:cubicBezTo>
                    <a:pt x="2675996" y="738717"/>
                    <a:pt x="2660121" y="767292"/>
                    <a:pt x="2641600" y="784754"/>
                  </a:cubicBezTo>
                  <a:cubicBezTo>
                    <a:pt x="2623079" y="802217"/>
                    <a:pt x="2601912" y="836612"/>
                    <a:pt x="2581275" y="835554"/>
                  </a:cubicBezTo>
                  <a:cubicBezTo>
                    <a:pt x="2560638" y="834496"/>
                    <a:pt x="2537883" y="798512"/>
                    <a:pt x="2517775" y="778404"/>
                  </a:cubicBezTo>
                  <a:cubicBezTo>
                    <a:pt x="2497667" y="758296"/>
                    <a:pt x="2479146" y="711200"/>
                    <a:pt x="2460625" y="714904"/>
                  </a:cubicBezTo>
                  <a:cubicBezTo>
                    <a:pt x="2442104" y="718608"/>
                    <a:pt x="2419879" y="776817"/>
                    <a:pt x="2406650" y="800629"/>
                  </a:cubicBezTo>
                  <a:cubicBezTo>
                    <a:pt x="2393421" y="824441"/>
                    <a:pt x="2393421" y="837671"/>
                    <a:pt x="2381250" y="857779"/>
                  </a:cubicBezTo>
                  <a:cubicBezTo>
                    <a:pt x="2369079" y="877887"/>
                    <a:pt x="2352146" y="917575"/>
                    <a:pt x="2333625" y="921279"/>
                  </a:cubicBezTo>
                  <a:cubicBezTo>
                    <a:pt x="2315104" y="924983"/>
                    <a:pt x="2290763" y="893762"/>
                    <a:pt x="2270125" y="880004"/>
                  </a:cubicBezTo>
                  <a:cubicBezTo>
                    <a:pt x="2249487" y="866246"/>
                    <a:pt x="2232025" y="838200"/>
                    <a:pt x="2209800" y="838729"/>
                  </a:cubicBezTo>
                  <a:cubicBezTo>
                    <a:pt x="2187575" y="839258"/>
                    <a:pt x="2163763" y="869950"/>
                    <a:pt x="2136775" y="883179"/>
                  </a:cubicBezTo>
                  <a:cubicBezTo>
                    <a:pt x="2109788" y="896408"/>
                    <a:pt x="2077508" y="912283"/>
                    <a:pt x="2047875" y="918104"/>
                  </a:cubicBezTo>
                  <a:cubicBezTo>
                    <a:pt x="2018242" y="923925"/>
                    <a:pt x="1982258" y="922867"/>
                    <a:pt x="1958975" y="918104"/>
                  </a:cubicBezTo>
                  <a:cubicBezTo>
                    <a:pt x="1935692" y="913342"/>
                    <a:pt x="1929342" y="885825"/>
                    <a:pt x="1908175" y="889529"/>
                  </a:cubicBezTo>
                  <a:cubicBezTo>
                    <a:pt x="1887008" y="893233"/>
                    <a:pt x="1851025" y="923396"/>
                    <a:pt x="1831975" y="940329"/>
                  </a:cubicBezTo>
                  <a:cubicBezTo>
                    <a:pt x="1812925" y="957262"/>
                    <a:pt x="1807104" y="975783"/>
                    <a:pt x="1793875" y="991129"/>
                  </a:cubicBezTo>
                  <a:cubicBezTo>
                    <a:pt x="1780646" y="1006475"/>
                    <a:pt x="1773237" y="1038754"/>
                    <a:pt x="1752600" y="1032404"/>
                  </a:cubicBezTo>
                  <a:cubicBezTo>
                    <a:pt x="1731963" y="1026054"/>
                    <a:pt x="1693333" y="966258"/>
                    <a:pt x="1670050" y="953029"/>
                  </a:cubicBezTo>
                  <a:cubicBezTo>
                    <a:pt x="1646767" y="939800"/>
                    <a:pt x="1612900" y="953029"/>
                    <a:pt x="1612900" y="953029"/>
                  </a:cubicBezTo>
                  <a:cubicBezTo>
                    <a:pt x="1590675" y="953029"/>
                    <a:pt x="1572683" y="973137"/>
                    <a:pt x="1536700" y="953029"/>
                  </a:cubicBezTo>
                  <a:cubicBezTo>
                    <a:pt x="1500717" y="932921"/>
                    <a:pt x="1433512" y="843491"/>
                    <a:pt x="1397000" y="832379"/>
                  </a:cubicBezTo>
                  <a:cubicBezTo>
                    <a:pt x="1360488" y="821267"/>
                    <a:pt x="1355196" y="930275"/>
                    <a:pt x="1317625" y="886354"/>
                  </a:cubicBezTo>
                  <a:cubicBezTo>
                    <a:pt x="1280054" y="842433"/>
                    <a:pt x="1214437" y="657225"/>
                    <a:pt x="1171575" y="568854"/>
                  </a:cubicBezTo>
                  <a:cubicBezTo>
                    <a:pt x="1128713" y="480483"/>
                    <a:pt x="1099079" y="348192"/>
                    <a:pt x="1060450" y="356129"/>
                  </a:cubicBezTo>
                  <a:cubicBezTo>
                    <a:pt x="1021821" y="364067"/>
                    <a:pt x="978429" y="541866"/>
                    <a:pt x="939800" y="616479"/>
                  </a:cubicBezTo>
                  <a:cubicBezTo>
                    <a:pt x="901171" y="691092"/>
                    <a:pt x="863071" y="808566"/>
                    <a:pt x="828675" y="803804"/>
                  </a:cubicBezTo>
                  <a:cubicBezTo>
                    <a:pt x="794279" y="799042"/>
                    <a:pt x="756708" y="630237"/>
                    <a:pt x="733425" y="587904"/>
                  </a:cubicBezTo>
                  <a:cubicBezTo>
                    <a:pt x="710142" y="545571"/>
                    <a:pt x="710671" y="556154"/>
                    <a:pt x="688975" y="549804"/>
                  </a:cubicBezTo>
                  <a:cubicBezTo>
                    <a:pt x="667279" y="543454"/>
                    <a:pt x="630767" y="576262"/>
                    <a:pt x="603250" y="549804"/>
                  </a:cubicBezTo>
                  <a:cubicBezTo>
                    <a:pt x="575733" y="523346"/>
                    <a:pt x="551921" y="452437"/>
                    <a:pt x="523875" y="391054"/>
                  </a:cubicBezTo>
                  <a:cubicBezTo>
                    <a:pt x="495829" y="329671"/>
                    <a:pt x="483129" y="244475"/>
                    <a:pt x="434975" y="181504"/>
                  </a:cubicBezTo>
                  <a:cubicBezTo>
                    <a:pt x="386821" y="118533"/>
                    <a:pt x="291042" y="26458"/>
                    <a:pt x="234950" y="13229"/>
                  </a:cubicBezTo>
                  <a:cubicBezTo>
                    <a:pt x="178858" y="0"/>
                    <a:pt x="128587" y="62971"/>
                    <a:pt x="98425" y="102129"/>
                  </a:cubicBezTo>
                  <a:cubicBezTo>
                    <a:pt x="68263" y="141287"/>
                    <a:pt x="70379" y="200554"/>
                    <a:pt x="53975" y="248179"/>
                  </a:cubicBezTo>
                  <a:cubicBezTo>
                    <a:pt x="37571" y="295804"/>
                    <a:pt x="0" y="387879"/>
                    <a:pt x="0" y="387879"/>
                  </a:cubicBezTo>
                </a:path>
              </a:pathLst>
            </a:custGeom>
            <a:noFill/>
            <a:ln w="19050">
              <a:solidFill>
                <a:srgbClr val="FF0000"/>
              </a:solidFill>
              <a:round/>
              <a:headEnd/>
              <a:tailEnd/>
            </a:ln>
          </p:spPr>
          <p:txBody>
            <a:bodyPr/>
            <a:lstStyle/>
            <a:p>
              <a:endParaRPr lang="en-US"/>
            </a:p>
          </p:txBody>
        </p:sp>
        <p:cxnSp>
          <p:nvCxnSpPr>
            <p:cNvPr id="25613" name="Straight Connector 7"/>
            <p:cNvCxnSpPr>
              <a:cxnSpLocks noChangeShapeType="1"/>
            </p:cNvCxnSpPr>
            <p:nvPr/>
          </p:nvCxnSpPr>
          <p:spPr bwMode="auto">
            <a:xfrm rot="5400000" flipH="1" flipV="1">
              <a:off x="7568847" y="4777118"/>
              <a:ext cx="1072467" cy="145742"/>
            </a:xfrm>
            <a:prstGeom prst="line">
              <a:avLst/>
            </a:prstGeom>
            <a:noFill/>
            <a:ln w="25400">
              <a:solidFill>
                <a:srgbClr val="0000FF"/>
              </a:solidFill>
              <a:round/>
              <a:headEnd/>
              <a:tailEnd/>
            </a:ln>
          </p:spPr>
        </p:cxnSp>
        <p:sp>
          <p:nvSpPr>
            <p:cNvPr id="25614" name="Freeform 8"/>
            <p:cNvSpPr>
              <a:spLocks noChangeArrowheads="1"/>
            </p:cNvSpPr>
            <p:nvPr/>
          </p:nvSpPr>
          <p:spPr bwMode="auto">
            <a:xfrm>
              <a:off x="7641221" y="2955925"/>
              <a:ext cx="390987" cy="2732255"/>
            </a:xfrm>
            <a:custGeom>
              <a:avLst/>
              <a:gdLst>
                <a:gd name="T0" fmla="*/ 0 w 1857375"/>
                <a:gd name="T1" fmla="*/ 2147483647 h 1239838"/>
                <a:gd name="T2" fmla="*/ 0 w 1857375"/>
                <a:gd name="T3" fmla="*/ 2147483647 h 1239838"/>
                <a:gd name="T4" fmla="*/ 0 w 1857375"/>
                <a:gd name="T5" fmla="*/ 2147483647 h 1239838"/>
                <a:gd name="T6" fmla="*/ 0 w 1857375"/>
                <a:gd name="T7" fmla="*/ 2147483647 h 1239838"/>
                <a:gd name="T8" fmla="*/ 0 w 1857375"/>
                <a:gd name="T9" fmla="*/ 2147483647 h 1239838"/>
                <a:gd name="T10" fmla="*/ 0 w 1857375"/>
                <a:gd name="T11" fmla="*/ 2147483647 h 1239838"/>
                <a:gd name="T12" fmla="*/ 0 w 1857375"/>
                <a:gd name="T13" fmla="*/ 0 h 1239838"/>
                <a:gd name="T14" fmla="*/ 0 60000 65536"/>
                <a:gd name="T15" fmla="*/ 0 60000 65536"/>
                <a:gd name="T16" fmla="*/ 0 60000 65536"/>
                <a:gd name="T17" fmla="*/ 0 60000 65536"/>
                <a:gd name="T18" fmla="*/ 0 60000 65536"/>
                <a:gd name="T19" fmla="*/ 0 60000 65536"/>
                <a:gd name="T20" fmla="*/ 0 60000 65536"/>
                <a:gd name="T21" fmla="*/ 0 w 1857375"/>
                <a:gd name="T22" fmla="*/ 0 h 1239838"/>
                <a:gd name="T23" fmla="*/ 1857375 w 1857375"/>
                <a:gd name="T24" fmla="*/ 1239838 h 12398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7375" h="1239838">
                  <a:moveTo>
                    <a:pt x="1857375" y="1019175"/>
                  </a:moveTo>
                  <a:cubicBezTo>
                    <a:pt x="1782498" y="1035314"/>
                    <a:pt x="1707621" y="1051454"/>
                    <a:pt x="1606550" y="1076325"/>
                  </a:cubicBezTo>
                  <a:cubicBezTo>
                    <a:pt x="1505479" y="1101196"/>
                    <a:pt x="1361017" y="1144588"/>
                    <a:pt x="1250950" y="1168400"/>
                  </a:cubicBezTo>
                  <a:cubicBezTo>
                    <a:pt x="1140883" y="1192213"/>
                    <a:pt x="1047221" y="1239838"/>
                    <a:pt x="946150" y="1219200"/>
                  </a:cubicBezTo>
                  <a:cubicBezTo>
                    <a:pt x="845079" y="1198563"/>
                    <a:pt x="737129" y="1143529"/>
                    <a:pt x="644525" y="1044575"/>
                  </a:cubicBezTo>
                  <a:cubicBezTo>
                    <a:pt x="551921" y="945621"/>
                    <a:pt x="497946" y="799571"/>
                    <a:pt x="390525" y="625475"/>
                  </a:cubicBezTo>
                  <a:cubicBezTo>
                    <a:pt x="283104" y="451379"/>
                    <a:pt x="141552" y="225689"/>
                    <a:pt x="0" y="0"/>
                  </a:cubicBezTo>
                </a:path>
              </a:pathLst>
            </a:custGeom>
            <a:noFill/>
            <a:ln w="28575">
              <a:solidFill>
                <a:srgbClr val="008000"/>
              </a:solidFill>
              <a:prstDash val="lgDash"/>
              <a:round/>
              <a:headEnd/>
              <a:tailEnd/>
            </a:ln>
          </p:spPr>
          <p:txBody>
            <a:bodyPr/>
            <a:lstStyle/>
            <a:p>
              <a:endParaRPr lang="en-US"/>
            </a:p>
          </p:txBody>
        </p:sp>
        <p:sp>
          <p:nvSpPr>
            <p:cNvPr id="25615" name="Freeform 10"/>
            <p:cNvSpPr>
              <a:spLocks noChangeArrowheads="1"/>
            </p:cNvSpPr>
            <p:nvPr/>
          </p:nvSpPr>
          <p:spPr bwMode="auto">
            <a:xfrm>
              <a:off x="5473674" y="5389834"/>
              <a:ext cx="2555780" cy="760980"/>
            </a:xfrm>
            <a:custGeom>
              <a:avLst/>
              <a:gdLst>
                <a:gd name="T0" fmla="*/ 2555780 w 2555780"/>
                <a:gd name="T1" fmla="*/ 0 h 760980"/>
                <a:gd name="T2" fmla="*/ 2540036 w 2555780"/>
                <a:gd name="T3" fmla="*/ 115459 h 760980"/>
                <a:gd name="T4" fmla="*/ 2492804 w 2555780"/>
                <a:gd name="T5" fmla="*/ 215174 h 760980"/>
                <a:gd name="T6" fmla="*/ 2408836 w 2555780"/>
                <a:gd name="T7" fmla="*/ 414603 h 760980"/>
                <a:gd name="T8" fmla="*/ 2330116 w 2555780"/>
                <a:gd name="T9" fmla="*/ 535310 h 760980"/>
                <a:gd name="T10" fmla="*/ 2214658 w 2555780"/>
                <a:gd name="T11" fmla="*/ 624528 h 760980"/>
                <a:gd name="T12" fmla="*/ 2093955 w 2555780"/>
                <a:gd name="T13" fmla="*/ 692754 h 760980"/>
                <a:gd name="T14" fmla="*/ 1910275 w 2555780"/>
                <a:gd name="T15" fmla="*/ 677010 h 760980"/>
                <a:gd name="T16" fmla="*/ 1726595 w 2555780"/>
                <a:gd name="T17" fmla="*/ 661265 h 760980"/>
                <a:gd name="T18" fmla="*/ 1600642 w 2555780"/>
                <a:gd name="T19" fmla="*/ 666513 h 760980"/>
                <a:gd name="T20" fmla="*/ 1495682 w 2555780"/>
                <a:gd name="T21" fmla="*/ 640273 h 760980"/>
                <a:gd name="T22" fmla="*/ 1353986 w 2555780"/>
                <a:gd name="T23" fmla="*/ 640273 h 760980"/>
                <a:gd name="T24" fmla="*/ 1238530 w 2555780"/>
                <a:gd name="T25" fmla="*/ 635025 h 760980"/>
                <a:gd name="T26" fmla="*/ 1123074 w 2555780"/>
                <a:gd name="T27" fmla="*/ 572047 h 760980"/>
                <a:gd name="T28" fmla="*/ 923649 w 2555780"/>
                <a:gd name="T29" fmla="*/ 656017 h 760980"/>
                <a:gd name="T30" fmla="*/ 771457 w 2555780"/>
                <a:gd name="T31" fmla="*/ 745235 h 760980"/>
                <a:gd name="T32" fmla="*/ 635009 w 2555780"/>
                <a:gd name="T33" fmla="*/ 698002 h 760980"/>
                <a:gd name="T34" fmla="*/ 467072 w 2555780"/>
                <a:gd name="T35" fmla="*/ 677010 h 760980"/>
                <a:gd name="T36" fmla="*/ 325376 w 2555780"/>
                <a:gd name="T37" fmla="*/ 724243 h 760980"/>
                <a:gd name="T38" fmla="*/ 0 w 2555780"/>
                <a:gd name="T39" fmla="*/ 760980 h 7609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55780"/>
                <a:gd name="T61" fmla="*/ 0 h 760980"/>
                <a:gd name="T62" fmla="*/ 2555780 w 2555780"/>
                <a:gd name="T63" fmla="*/ 760980 h 7609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55780" h="760980">
                  <a:moveTo>
                    <a:pt x="2555780" y="0"/>
                  </a:moveTo>
                  <a:cubicBezTo>
                    <a:pt x="2553156" y="39798"/>
                    <a:pt x="2550532" y="79597"/>
                    <a:pt x="2540036" y="115459"/>
                  </a:cubicBezTo>
                  <a:cubicBezTo>
                    <a:pt x="2529540" y="151321"/>
                    <a:pt x="2514671" y="165317"/>
                    <a:pt x="2492804" y="215174"/>
                  </a:cubicBezTo>
                  <a:cubicBezTo>
                    <a:pt x="2470937" y="265031"/>
                    <a:pt x="2435951" y="361247"/>
                    <a:pt x="2408836" y="414603"/>
                  </a:cubicBezTo>
                  <a:cubicBezTo>
                    <a:pt x="2381721" y="467959"/>
                    <a:pt x="2362479" y="500323"/>
                    <a:pt x="2330116" y="535310"/>
                  </a:cubicBezTo>
                  <a:cubicBezTo>
                    <a:pt x="2297753" y="570298"/>
                    <a:pt x="2254019" y="598287"/>
                    <a:pt x="2214659" y="624528"/>
                  </a:cubicBezTo>
                  <a:cubicBezTo>
                    <a:pt x="2175299" y="650769"/>
                    <a:pt x="2144686" y="684007"/>
                    <a:pt x="2093955" y="692754"/>
                  </a:cubicBezTo>
                  <a:cubicBezTo>
                    <a:pt x="2043224" y="701501"/>
                    <a:pt x="1910275" y="677010"/>
                    <a:pt x="1910275" y="677010"/>
                  </a:cubicBezTo>
                  <a:cubicBezTo>
                    <a:pt x="1849048" y="671762"/>
                    <a:pt x="1778200" y="663014"/>
                    <a:pt x="1726595" y="661265"/>
                  </a:cubicBezTo>
                  <a:cubicBezTo>
                    <a:pt x="1674990" y="659516"/>
                    <a:pt x="1639128" y="670012"/>
                    <a:pt x="1600642" y="666513"/>
                  </a:cubicBezTo>
                  <a:cubicBezTo>
                    <a:pt x="1562157" y="663014"/>
                    <a:pt x="1536791" y="644646"/>
                    <a:pt x="1495682" y="640273"/>
                  </a:cubicBezTo>
                  <a:cubicBezTo>
                    <a:pt x="1454573" y="635900"/>
                    <a:pt x="1396845" y="641148"/>
                    <a:pt x="1353986" y="640273"/>
                  </a:cubicBezTo>
                  <a:cubicBezTo>
                    <a:pt x="1311127" y="639398"/>
                    <a:pt x="1277015" y="646396"/>
                    <a:pt x="1238530" y="635025"/>
                  </a:cubicBezTo>
                  <a:cubicBezTo>
                    <a:pt x="1200045" y="623654"/>
                    <a:pt x="1175554" y="568548"/>
                    <a:pt x="1123074" y="572047"/>
                  </a:cubicBezTo>
                  <a:cubicBezTo>
                    <a:pt x="1070594" y="575546"/>
                    <a:pt x="982252" y="627152"/>
                    <a:pt x="923649" y="656017"/>
                  </a:cubicBezTo>
                  <a:cubicBezTo>
                    <a:pt x="865046" y="684882"/>
                    <a:pt x="819564" y="738238"/>
                    <a:pt x="771457" y="745235"/>
                  </a:cubicBezTo>
                  <a:cubicBezTo>
                    <a:pt x="723350" y="752232"/>
                    <a:pt x="685740" y="709373"/>
                    <a:pt x="635009" y="698002"/>
                  </a:cubicBezTo>
                  <a:cubicBezTo>
                    <a:pt x="584278" y="686631"/>
                    <a:pt x="518678" y="672637"/>
                    <a:pt x="467072" y="677010"/>
                  </a:cubicBezTo>
                  <a:cubicBezTo>
                    <a:pt x="415467" y="681384"/>
                    <a:pt x="403221" y="710248"/>
                    <a:pt x="325376" y="724243"/>
                  </a:cubicBezTo>
                  <a:cubicBezTo>
                    <a:pt x="247531" y="738238"/>
                    <a:pt x="123765" y="749609"/>
                    <a:pt x="0" y="760980"/>
                  </a:cubicBezTo>
                </a:path>
              </a:pathLst>
            </a:custGeom>
            <a:noFill/>
            <a:ln w="25400">
              <a:solidFill>
                <a:schemeClr val="tx1"/>
              </a:solidFill>
              <a:round/>
              <a:headEnd/>
              <a:tailEnd/>
            </a:ln>
          </p:spPr>
          <p:txBody>
            <a:bodyPr/>
            <a:lstStyle/>
            <a:p>
              <a:endParaRPr lang="en-US"/>
            </a:p>
          </p:txBody>
        </p:sp>
      </p:grpSp>
      <p:sp>
        <p:nvSpPr>
          <p:cNvPr id="25607" name="TextBox 11"/>
          <p:cNvSpPr txBox="1">
            <a:spLocks noChangeArrowheads="1"/>
          </p:cNvSpPr>
          <p:nvPr/>
        </p:nvSpPr>
        <p:spPr bwMode="auto">
          <a:xfrm>
            <a:off x="3717925" y="4137025"/>
            <a:ext cx="457200" cy="261938"/>
          </a:xfrm>
          <a:prstGeom prst="rect">
            <a:avLst/>
          </a:prstGeom>
          <a:noFill/>
          <a:ln w="9525">
            <a:noFill/>
            <a:miter lim="800000"/>
            <a:headEnd/>
            <a:tailEnd/>
          </a:ln>
        </p:spPr>
        <p:txBody>
          <a:bodyPr>
            <a:spAutoFit/>
          </a:bodyPr>
          <a:lstStyle/>
          <a:p>
            <a:pPr algn="r"/>
            <a:r>
              <a:rPr lang="en-US" sz="1100"/>
              <a:t>360</a:t>
            </a:r>
          </a:p>
        </p:txBody>
      </p:sp>
      <p:sp>
        <p:nvSpPr>
          <p:cNvPr id="25608" name="TextBox 12"/>
          <p:cNvSpPr txBox="1">
            <a:spLocks noChangeArrowheads="1"/>
          </p:cNvSpPr>
          <p:nvPr/>
        </p:nvSpPr>
        <p:spPr bwMode="auto">
          <a:xfrm>
            <a:off x="3657600" y="5992813"/>
            <a:ext cx="533400" cy="261937"/>
          </a:xfrm>
          <a:prstGeom prst="rect">
            <a:avLst/>
          </a:prstGeom>
          <a:noFill/>
          <a:ln w="9525">
            <a:noFill/>
            <a:miter lim="800000"/>
            <a:headEnd/>
            <a:tailEnd/>
          </a:ln>
        </p:spPr>
        <p:txBody>
          <a:bodyPr>
            <a:spAutoFit/>
          </a:bodyPr>
          <a:lstStyle/>
          <a:p>
            <a:pPr algn="r"/>
            <a:r>
              <a:rPr lang="en-US" sz="1100"/>
              <a:t>260</a:t>
            </a:r>
          </a:p>
        </p:txBody>
      </p:sp>
      <p:sp>
        <p:nvSpPr>
          <p:cNvPr id="25609" name="TextBox 13"/>
          <p:cNvSpPr txBox="1">
            <a:spLocks noChangeArrowheads="1"/>
          </p:cNvSpPr>
          <p:nvPr/>
        </p:nvSpPr>
        <p:spPr bwMode="auto">
          <a:xfrm rot="-5400000">
            <a:off x="2532063" y="5065712"/>
            <a:ext cx="2362200" cy="307975"/>
          </a:xfrm>
          <a:prstGeom prst="rect">
            <a:avLst/>
          </a:prstGeom>
          <a:noFill/>
          <a:ln w="9525">
            <a:noFill/>
            <a:miter lim="800000"/>
            <a:headEnd/>
            <a:tailEnd/>
          </a:ln>
        </p:spPr>
        <p:txBody>
          <a:bodyPr>
            <a:spAutoFit/>
          </a:bodyPr>
          <a:lstStyle/>
          <a:p>
            <a:pPr algn="ctr"/>
            <a:r>
              <a:rPr lang="en-US" sz="1400"/>
              <a:t>CO</a:t>
            </a:r>
            <a:r>
              <a:rPr lang="en-US" sz="1200"/>
              <a:t>2</a:t>
            </a:r>
            <a:r>
              <a:rPr lang="en-US" sz="1400"/>
              <a:t> Concentration ~ ppm</a:t>
            </a:r>
            <a:endParaRPr lang="en-US" sz="1800"/>
          </a:p>
        </p:txBody>
      </p:sp>
      <p:sp>
        <p:nvSpPr>
          <p:cNvPr id="25610" name="TextBox 15"/>
          <p:cNvSpPr txBox="1">
            <a:spLocks noChangeArrowheads="1"/>
          </p:cNvSpPr>
          <p:nvPr/>
        </p:nvSpPr>
        <p:spPr bwMode="auto">
          <a:xfrm>
            <a:off x="5835650" y="6361113"/>
            <a:ext cx="2927350" cy="261937"/>
          </a:xfrm>
          <a:prstGeom prst="rect">
            <a:avLst/>
          </a:prstGeom>
          <a:noFill/>
          <a:ln w="9525">
            <a:noFill/>
            <a:miter lim="800000"/>
            <a:headEnd/>
            <a:tailEnd/>
          </a:ln>
        </p:spPr>
        <p:txBody>
          <a:bodyPr>
            <a:spAutoFit/>
          </a:bodyPr>
          <a:lstStyle/>
          <a:p>
            <a:r>
              <a:rPr lang="en-US" sz="1100"/>
              <a:t>1000                         Year                      2000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54"/>
          <p:cNvSpPr txBox="1">
            <a:spLocks noChangeArrowheads="1"/>
          </p:cNvSpPr>
          <p:nvPr/>
        </p:nvSpPr>
        <p:spPr bwMode="auto">
          <a:xfrm>
            <a:off x="404813" y="0"/>
            <a:ext cx="8382000" cy="974725"/>
          </a:xfrm>
          <a:prstGeom prst="rect">
            <a:avLst/>
          </a:prstGeom>
          <a:noFill/>
          <a:ln w="9525">
            <a:noFill/>
            <a:miter lim="800000"/>
            <a:headEnd/>
            <a:tailEnd/>
          </a:ln>
        </p:spPr>
        <p:txBody>
          <a:bodyPr>
            <a:spAutoFit/>
          </a:bodyPr>
          <a:lstStyle/>
          <a:p>
            <a:pPr algn="ctr"/>
            <a:r>
              <a:rPr lang="en-US" sz="2400">
                <a:solidFill>
                  <a:srgbClr val="0000FF"/>
                </a:solidFill>
              </a:rPr>
              <a:t>Now, to put Atmospheric CO</a:t>
            </a:r>
            <a:r>
              <a:rPr lang="en-US" sz="2000">
                <a:solidFill>
                  <a:srgbClr val="0000FF"/>
                </a:solidFill>
              </a:rPr>
              <a:t>2</a:t>
            </a:r>
            <a:r>
              <a:rPr lang="en-US" sz="2400">
                <a:solidFill>
                  <a:srgbClr val="0000FF"/>
                </a:solidFill>
              </a:rPr>
              <a:t> in Perspective</a:t>
            </a:r>
          </a:p>
          <a:p>
            <a:pPr algn="ctr"/>
            <a:r>
              <a:rPr lang="en-US" sz="2000"/>
              <a:t>This chart is presented to </a:t>
            </a:r>
            <a:r>
              <a:rPr lang="en-US" sz="2000" b="1"/>
              <a:t>Inform</a:t>
            </a:r>
            <a:r>
              <a:rPr lang="en-US" sz="2000"/>
              <a:t>, not to </a:t>
            </a:r>
            <a:r>
              <a:rPr lang="en-US" sz="2000" b="1"/>
              <a:t>Scare</a:t>
            </a:r>
            <a:r>
              <a:rPr lang="en-US" sz="2000"/>
              <a:t>.</a:t>
            </a:r>
          </a:p>
          <a:p>
            <a:pPr algn="ctr"/>
            <a:r>
              <a:rPr lang="en-US" sz="1400"/>
              <a:t>This shows CO</a:t>
            </a:r>
            <a:r>
              <a:rPr lang="en-US" sz="1200"/>
              <a:t>2</a:t>
            </a:r>
            <a:r>
              <a:rPr lang="en-US" sz="1400"/>
              <a:t> in its proper role as a trace gas, not something that has to be immediately eliminated.</a:t>
            </a:r>
          </a:p>
        </p:txBody>
      </p:sp>
      <p:cxnSp>
        <p:nvCxnSpPr>
          <p:cNvPr id="26627" name="Straight Connector 3"/>
          <p:cNvCxnSpPr>
            <a:cxnSpLocks noChangeShapeType="1"/>
          </p:cNvCxnSpPr>
          <p:nvPr/>
        </p:nvCxnSpPr>
        <p:spPr bwMode="auto">
          <a:xfrm>
            <a:off x="1143000" y="6313488"/>
            <a:ext cx="7696200" cy="1587"/>
          </a:xfrm>
          <a:prstGeom prst="line">
            <a:avLst/>
          </a:prstGeom>
          <a:noFill/>
          <a:ln w="28575">
            <a:solidFill>
              <a:schemeClr val="tx1"/>
            </a:solidFill>
            <a:round/>
            <a:headEnd/>
            <a:tailEnd/>
          </a:ln>
        </p:spPr>
      </p:cxnSp>
      <p:cxnSp>
        <p:nvCxnSpPr>
          <p:cNvPr id="26628" name="Straight Connector 4"/>
          <p:cNvCxnSpPr>
            <a:cxnSpLocks noChangeShapeType="1"/>
          </p:cNvCxnSpPr>
          <p:nvPr/>
        </p:nvCxnSpPr>
        <p:spPr bwMode="auto">
          <a:xfrm rot="5400000" flipH="1" flipV="1">
            <a:off x="-1434307" y="3720307"/>
            <a:ext cx="5154613" cy="0"/>
          </a:xfrm>
          <a:prstGeom prst="line">
            <a:avLst/>
          </a:prstGeom>
          <a:noFill/>
          <a:ln w="28575">
            <a:solidFill>
              <a:schemeClr val="tx1"/>
            </a:solidFill>
            <a:round/>
            <a:headEnd/>
            <a:tailEnd/>
          </a:ln>
        </p:spPr>
      </p:cxnSp>
      <p:sp>
        <p:nvSpPr>
          <p:cNvPr id="26629" name="TextBox 5"/>
          <p:cNvSpPr txBox="1">
            <a:spLocks noChangeArrowheads="1"/>
          </p:cNvSpPr>
          <p:nvPr/>
        </p:nvSpPr>
        <p:spPr bwMode="auto">
          <a:xfrm>
            <a:off x="798513" y="6162675"/>
            <a:ext cx="381000" cy="338138"/>
          </a:xfrm>
          <a:prstGeom prst="rect">
            <a:avLst/>
          </a:prstGeom>
          <a:noFill/>
          <a:ln w="9525">
            <a:noFill/>
            <a:miter lim="800000"/>
            <a:headEnd/>
            <a:tailEnd/>
          </a:ln>
        </p:spPr>
        <p:txBody>
          <a:bodyPr>
            <a:spAutoFit/>
          </a:bodyPr>
          <a:lstStyle/>
          <a:p>
            <a:pPr algn="ctr"/>
            <a:r>
              <a:rPr lang="en-US"/>
              <a:t>0</a:t>
            </a:r>
          </a:p>
        </p:txBody>
      </p:sp>
      <p:sp>
        <p:nvSpPr>
          <p:cNvPr id="26630" name="TextBox 6"/>
          <p:cNvSpPr txBox="1">
            <a:spLocks noChangeArrowheads="1"/>
          </p:cNvSpPr>
          <p:nvPr/>
        </p:nvSpPr>
        <p:spPr bwMode="auto">
          <a:xfrm>
            <a:off x="496888" y="982663"/>
            <a:ext cx="685800" cy="338137"/>
          </a:xfrm>
          <a:prstGeom prst="rect">
            <a:avLst/>
          </a:prstGeom>
          <a:noFill/>
          <a:ln w="9525">
            <a:noFill/>
            <a:miter lim="800000"/>
            <a:headEnd/>
            <a:tailEnd/>
          </a:ln>
        </p:spPr>
        <p:txBody>
          <a:bodyPr>
            <a:spAutoFit/>
          </a:bodyPr>
          <a:lstStyle/>
          <a:p>
            <a:pPr algn="ctr"/>
            <a:r>
              <a:rPr lang="en-US"/>
              <a:t>0.5%</a:t>
            </a:r>
          </a:p>
        </p:txBody>
      </p:sp>
      <p:cxnSp>
        <p:nvCxnSpPr>
          <p:cNvPr id="26631" name="Straight Connector 7"/>
          <p:cNvCxnSpPr>
            <a:cxnSpLocks noChangeShapeType="1"/>
          </p:cNvCxnSpPr>
          <p:nvPr/>
        </p:nvCxnSpPr>
        <p:spPr bwMode="auto">
          <a:xfrm>
            <a:off x="1143000" y="4265613"/>
            <a:ext cx="7696200" cy="1587"/>
          </a:xfrm>
          <a:prstGeom prst="line">
            <a:avLst/>
          </a:prstGeom>
          <a:noFill/>
          <a:ln w="12700">
            <a:solidFill>
              <a:schemeClr val="tx1"/>
            </a:solidFill>
            <a:round/>
            <a:headEnd/>
            <a:tailEnd/>
          </a:ln>
        </p:spPr>
      </p:cxnSp>
      <p:cxnSp>
        <p:nvCxnSpPr>
          <p:cNvPr id="26632" name="Straight Connector 8"/>
          <p:cNvCxnSpPr>
            <a:cxnSpLocks noChangeShapeType="1"/>
          </p:cNvCxnSpPr>
          <p:nvPr/>
        </p:nvCxnSpPr>
        <p:spPr bwMode="auto">
          <a:xfrm>
            <a:off x="1143000" y="5305425"/>
            <a:ext cx="7696200" cy="3175"/>
          </a:xfrm>
          <a:prstGeom prst="line">
            <a:avLst/>
          </a:prstGeom>
          <a:noFill/>
          <a:ln w="12700">
            <a:solidFill>
              <a:schemeClr val="tx1"/>
            </a:solidFill>
            <a:round/>
            <a:headEnd/>
            <a:tailEnd/>
          </a:ln>
        </p:spPr>
      </p:cxnSp>
      <p:cxnSp>
        <p:nvCxnSpPr>
          <p:cNvPr id="26633" name="Straight Connector 9"/>
          <p:cNvCxnSpPr>
            <a:cxnSpLocks noChangeShapeType="1"/>
          </p:cNvCxnSpPr>
          <p:nvPr/>
        </p:nvCxnSpPr>
        <p:spPr bwMode="auto">
          <a:xfrm>
            <a:off x="1143000" y="3262313"/>
            <a:ext cx="7696200" cy="1587"/>
          </a:xfrm>
          <a:prstGeom prst="line">
            <a:avLst/>
          </a:prstGeom>
          <a:noFill/>
          <a:ln w="12700">
            <a:solidFill>
              <a:schemeClr val="tx1"/>
            </a:solidFill>
            <a:round/>
            <a:headEnd/>
            <a:tailEnd/>
          </a:ln>
        </p:spPr>
      </p:cxnSp>
      <p:cxnSp>
        <p:nvCxnSpPr>
          <p:cNvPr id="26634" name="Straight Connector 10"/>
          <p:cNvCxnSpPr>
            <a:cxnSpLocks noChangeShapeType="1"/>
          </p:cNvCxnSpPr>
          <p:nvPr/>
        </p:nvCxnSpPr>
        <p:spPr bwMode="auto">
          <a:xfrm rot="5400000" flipH="1" flipV="1">
            <a:off x="6252369" y="3728244"/>
            <a:ext cx="5172075" cy="1587"/>
          </a:xfrm>
          <a:prstGeom prst="line">
            <a:avLst/>
          </a:prstGeom>
          <a:noFill/>
          <a:ln w="12700">
            <a:solidFill>
              <a:schemeClr val="tx1"/>
            </a:solidFill>
            <a:round/>
            <a:headEnd/>
            <a:tailEnd/>
          </a:ln>
        </p:spPr>
      </p:cxnSp>
      <p:sp>
        <p:nvSpPr>
          <p:cNvPr id="26635" name="Freeform 12"/>
          <p:cNvSpPr>
            <a:spLocks noChangeArrowheads="1"/>
          </p:cNvSpPr>
          <p:nvPr/>
        </p:nvSpPr>
        <p:spPr bwMode="auto">
          <a:xfrm>
            <a:off x="8081963" y="5902325"/>
            <a:ext cx="757237" cy="152400"/>
          </a:xfrm>
          <a:custGeom>
            <a:avLst/>
            <a:gdLst>
              <a:gd name="T0" fmla="*/ 0 w 4495800"/>
              <a:gd name="T1" fmla="*/ 0 h 1020233"/>
              <a:gd name="T2" fmla="*/ 0 w 4495800"/>
              <a:gd name="T3" fmla="*/ 0 h 1020233"/>
              <a:gd name="T4" fmla="*/ 0 w 4495800"/>
              <a:gd name="T5" fmla="*/ 0 h 1020233"/>
              <a:gd name="T6" fmla="*/ 0 w 4495800"/>
              <a:gd name="T7" fmla="*/ 0 h 1020233"/>
              <a:gd name="T8" fmla="*/ 0 w 4495800"/>
              <a:gd name="T9" fmla="*/ 0 h 1020233"/>
              <a:gd name="T10" fmla="*/ 0 w 4495800"/>
              <a:gd name="T11" fmla="*/ 0 h 1020233"/>
              <a:gd name="T12" fmla="*/ 0 w 4495800"/>
              <a:gd name="T13" fmla="*/ 0 h 1020233"/>
              <a:gd name="T14" fmla="*/ 0 w 4495800"/>
              <a:gd name="T15" fmla="*/ 0 h 1020233"/>
              <a:gd name="T16" fmla="*/ 0 w 4495800"/>
              <a:gd name="T17" fmla="*/ 0 h 1020233"/>
              <a:gd name="T18" fmla="*/ 0 w 4495800"/>
              <a:gd name="T19" fmla="*/ 0 h 1020233"/>
              <a:gd name="T20" fmla="*/ 0 w 4495800"/>
              <a:gd name="T21" fmla="*/ 0 h 1020233"/>
              <a:gd name="T22" fmla="*/ 0 w 4495800"/>
              <a:gd name="T23" fmla="*/ 0 h 1020233"/>
              <a:gd name="T24" fmla="*/ 0 w 4495800"/>
              <a:gd name="T25" fmla="*/ 0 h 1020233"/>
              <a:gd name="T26" fmla="*/ 0 w 4495800"/>
              <a:gd name="T27" fmla="*/ 0 h 1020233"/>
              <a:gd name="T28" fmla="*/ 0 w 4495800"/>
              <a:gd name="T29" fmla="*/ 0 h 1020233"/>
              <a:gd name="T30" fmla="*/ 0 w 4495800"/>
              <a:gd name="T31" fmla="*/ 0 h 1020233"/>
              <a:gd name="T32" fmla="*/ 0 w 4495800"/>
              <a:gd name="T33" fmla="*/ 0 h 1020233"/>
              <a:gd name="T34" fmla="*/ 0 w 4495800"/>
              <a:gd name="T35" fmla="*/ 0 h 1020233"/>
              <a:gd name="T36" fmla="*/ 0 w 4495800"/>
              <a:gd name="T37" fmla="*/ 0 h 1020233"/>
              <a:gd name="T38" fmla="*/ 0 w 4495800"/>
              <a:gd name="T39" fmla="*/ 0 h 1020233"/>
              <a:gd name="T40" fmla="*/ 0 w 4495800"/>
              <a:gd name="T41" fmla="*/ 0 h 1020233"/>
              <a:gd name="T42" fmla="*/ 0 w 4495800"/>
              <a:gd name="T43" fmla="*/ 0 h 1020233"/>
              <a:gd name="T44" fmla="*/ 0 w 4495800"/>
              <a:gd name="T45" fmla="*/ 0 h 1020233"/>
              <a:gd name="T46" fmla="*/ 0 w 4495800"/>
              <a:gd name="T47" fmla="*/ 0 h 1020233"/>
              <a:gd name="T48" fmla="*/ 0 w 4495800"/>
              <a:gd name="T49" fmla="*/ 0 h 1020233"/>
              <a:gd name="T50" fmla="*/ 0 w 4495800"/>
              <a:gd name="T51" fmla="*/ 0 h 1020233"/>
              <a:gd name="T52" fmla="*/ 0 w 4495800"/>
              <a:gd name="T53" fmla="*/ 0 h 1020233"/>
              <a:gd name="T54" fmla="*/ 0 w 4495800"/>
              <a:gd name="T55" fmla="*/ 0 h 1020233"/>
              <a:gd name="T56" fmla="*/ 0 w 4495800"/>
              <a:gd name="T57" fmla="*/ 0 h 1020233"/>
              <a:gd name="T58" fmla="*/ 0 w 4495800"/>
              <a:gd name="T59" fmla="*/ 0 h 1020233"/>
              <a:gd name="T60" fmla="*/ 0 w 4495800"/>
              <a:gd name="T61" fmla="*/ 0 h 1020233"/>
              <a:gd name="T62" fmla="*/ 0 w 4495800"/>
              <a:gd name="T63" fmla="*/ 0 h 1020233"/>
              <a:gd name="T64" fmla="*/ 0 w 4495800"/>
              <a:gd name="T65" fmla="*/ 0 h 1020233"/>
              <a:gd name="T66" fmla="*/ 0 w 4495800"/>
              <a:gd name="T67" fmla="*/ 0 h 1020233"/>
              <a:gd name="T68" fmla="*/ 0 w 4495800"/>
              <a:gd name="T69" fmla="*/ 0 h 1020233"/>
              <a:gd name="T70" fmla="*/ 0 w 4495800"/>
              <a:gd name="T71" fmla="*/ 0 h 1020233"/>
              <a:gd name="T72" fmla="*/ 0 w 4495800"/>
              <a:gd name="T73" fmla="*/ 0 h 1020233"/>
              <a:gd name="T74" fmla="*/ 0 w 4495800"/>
              <a:gd name="T75" fmla="*/ 0 h 1020233"/>
              <a:gd name="T76" fmla="*/ 0 w 4495800"/>
              <a:gd name="T77" fmla="*/ 0 h 1020233"/>
              <a:gd name="T78" fmla="*/ 0 w 4495800"/>
              <a:gd name="T79" fmla="*/ 0 h 1020233"/>
              <a:gd name="T80" fmla="*/ 0 w 4495800"/>
              <a:gd name="T81" fmla="*/ 0 h 1020233"/>
              <a:gd name="T82" fmla="*/ 0 w 4495800"/>
              <a:gd name="T83" fmla="*/ 0 h 1020233"/>
              <a:gd name="T84" fmla="*/ 0 w 4495800"/>
              <a:gd name="T85" fmla="*/ 0 h 10202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495800"/>
              <a:gd name="T130" fmla="*/ 0 h 1020233"/>
              <a:gd name="T131" fmla="*/ 4495800 w 4495800"/>
              <a:gd name="T132" fmla="*/ 1020233 h 102023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495800" h="1020233">
                <a:moveTo>
                  <a:pt x="4495800" y="264160"/>
                </a:moveTo>
                <a:cubicBezTo>
                  <a:pt x="4468283" y="288290"/>
                  <a:pt x="4440767" y="312420"/>
                  <a:pt x="4394200" y="340360"/>
                </a:cubicBezTo>
                <a:cubicBezTo>
                  <a:pt x="4347633" y="368300"/>
                  <a:pt x="4272280" y="404707"/>
                  <a:pt x="4216400" y="431800"/>
                </a:cubicBezTo>
                <a:cubicBezTo>
                  <a:pt x="4160520" y="458893"/>
                  <a:pt x="4105486" y="469053"/>
                  <a:pt x="4058920" y="502920"/>
                </a:cubicBezTo>
                <a:cubicBezTo>
                  <a:pt x="4012354" y="536787"/>
                  <a:pt x="3974253" y="596053"/>
                  <a:pt x="3937000" y="635000"/>
                </a:cubicBezTo>
                <a:cubicBezTo>
                  <a:pt x="3899747" y="673947"/>
                  <a:pt x="3872653" y="717127"/>
                  <a:pt x="3835400" y="736600"/>
                </a:cubicBezTo>
                <a:cubicBezTo>
                  <a:pt x="3798147" y="756073"/>
                  <a:pt x="3747347" y="755227"/>
                  <a:pt x="3713480" y="751840"/>
                </a:cubicBezTo>
                <a:cubicBezTo>
                  <a:pt x="3679613" y="748453"/>
                  <a:pt x="3665220" y="717973"/>
                  <a:pt x="3632200" y="716280"/>
                </a:cubicBezTo>
                <a:cubicBezTo>
                  <a:pt x="3599180" y="714587"/>
                  <a:pt x="3556847" y="731520"/>
                  <a:pt x="3515360" y="741680"/>
                </a:cubicBezTo>
                <a:cubicBezTo>
                  <a:pt x="3473873" y="751840"/>
                  <a:pt x="3430693" y="774700"/>
                  <a:pt x="3383280" y="777240"/>
                </a:cubicBezTo>
                <a:cubicBezTo>
                  <a:pt x="3335867" y="779780"/>
                  <a:pt x="3271520" y="783167"/>
                  <a:pt x="3230880" y="756920"/>
                </a:cubicBezTo>
                <a:cubicBezTo>
                  <a:pt x="3190240" y="730673"/>
                  <a:pt x="3165687" y="675640"/>
                  <a:pt x="3139440" y="619760"/>
                </a:cubicBezTo>
                <a:cubicBezTo>
                  <a:pt x="3113193" y="563880"/>
                  <a:pt x="3100493" y="481753"/>
                  <a:pt x="3073400" y="421640"/>
                </a:cubicBezTo>
                <a:cubicBezTo>
                  <a:pt x="3046307" y="361527"/>
                  <a:pt x="3002280" y="294640"/>
                  <a:pt x="2976880" y="259080"/>
                </a:cubicBezTo>
                <a:cubicBezTo>
                  <a:pt x="2951480" y="223520"/>
                  <a:pt x="2940473" y="204893"/>
                  <a:pt x="2921000" y="208280"/>
                </a:cubicBezTo>
                <a:cubicBezTo>
                  <a:pt x="2901527" y="211667"/>
                  <a:pt x="2889673" y="228600"/>
                  <a:pt x="2860040" y="279400"/>
                </a:cubicBezTo>
                <a:cubicBezTo>
                  <a:pt x="2830407" y="330200"/>
                  <a:pt x="2772833" y="445347"/>
                  <a:pt x="2743200" y="513080"/>
                </a:cubicBezTo>
                <a:cubicBezTo>
                  <a:pt x="2713567" y="580813"/>
                  <a:pt x="2700867" y="651087"/>
                  <a:pt x="2682240" y="685800"/>
                </a:cubicBezTo>
                <a:cubicBezTo>
                  <a:pt x="2663613" y="720513"/>
                  <a:pt x="2648373" y="715433"/>
                  <a:pt x="2631440" y="721360"/>
                </a:cubicBezTo>
                <a:cubicBezTo>
                  <a:pt x="2614507" y="727287"/>
                  <a:pt x="2601807" y="714587"/>
                  <a:pt x="2580640" y="721360"/>
                </a:cubicBezTo>
                <a:cubicBezTo>
                  <a:pt x="2559473" y="728133"/>
                  <a:pt x="2527300" y="745067"/>
                  <a:pt x="2504440" y="762000"/>
                </a:cubicBezTo>
                <a:cubicBezTo>
                  <a:pt x="2481580" y="778933"/>
                  <a:pt x="2475653" y="832273"/>
                  <a:pt x="2443480" y="822960"/>
                </a:cubicBezTo>
                <a:cubicBezTo>
                  <a:pt x="2411307" y="813647"/>
                  <a:pt x="2356273" y="689187"/>
                  <a:pt x="2311400" y="706120"/>
                </a:cubicBezTo>
                <a:cubicBezTo>
                  <a:pt x="2266527" y="723053"/>
                  <a:pt x="2214880" y="901700"/>
                  <a:pt x="2174240" y="924560"/>
                </a:cubicBezTo>
                <a:cubicBezTo>
                  <a:pt x="2133600" y="947420"/>
                  <a:pt x="2108200" y="849207"/>
                  <a:pt x="2067560" y="843280"/>
                </a:cubicBezTo>
                <a:cubicBezTo>
                  <a:pt x="2026920" y="837353"/>
                  <a:pt x="1975273" y="877147"/>
                  <a:pt x="1930400" y="889000"/>
                </a:cubicBezTo>
                <a:cubicBezTo>
                  <a:pt x="1885527" y="900853"/>
                  <a:pt x="1837267" y="916940"/>
                  <a:pt x="1798320" y="914400"/>
                </a:cubicBezTo>
                <a:cubicBezTo>
                  <a:pt x="1759373" y="911860"/>
                  <a:pt x="1736513" y="857673"/>
                  <a:pt x="1696720" y="873760"/>
                </a:cubicBezTo>
                <a:cubicBezTo>
                  <a:pt x="1656927" y="889847"/>
                  <a:pt x="1603587" y="1001607"/>
                  <a:pt x="1559560" y="1010920"/>
                </a:cubicBezTo>
                <a:cubicBezTo>
                  <a:pt x="1515533" y="1020233"/>
                  <a:pt x="1472353" y="938953"/>
                  <a:pt x="1432560" y="929640"/>
                </a:cubicBezTo>
                <a:cubicBezTo>
                  <a:pt x="1392767" y="920327"/>
                  <a:pt x="1362287" y="971973"/>
                  <a:pt x="1320800" y="955040"/>
                </a:cubicBezTo>
                <a:cubicBezTo>
                  <a:pt x="1279313" y="938107"/>
                  <a:pt x="1222587" y="841587"/>
                  <a:pt x="1183640" y="828040"/>
                </a:cubicBezTo>
                <a:cubicBezTo>
                  <a:pt x="1144693" y="814493"/>
                  <a:pt x="1117600" y="889847"/>
                  <a:pt x="1087120" y="873760"/>
                </a:cubicBezTo>
                <a:cubicBezTo>
                  <a:pt x="1056640" y="857673"/>
                  <a:pt x="1043093" y="818727"/>
                  <a:pt x="1000760" y="731520"/>
                </a:cubicBezTo>
                <a:cubicBezTo>
                  <a:pt x="958427" y="644313"/>
                  <a:pt x="882227" y="376767"/>
                  <a:pt x="833120" y="350520"/>
                </a:cubicBezTo>
                <a:cubicBezTo>
                  <a:pt x="784013" y="324273"/>
                  <a:pt x="748453" y="498687"/>
                  <a:pt x="706120" y="574040"/>
                </a:cubicBezTo>
                <a:cubicBezTo>
                  <a:pt x="663787" y="649393"/>
                  <a:pt x="612140" y="783167"/>
                  <a:pt x="579120" y="802640"/>
                </a:cubicBezTo>
                <a:cubicBezTo>
                  <a:pt x="546100" y="822113"/>
                  <a:pt x="527473" y="732367"/>
                  <a:pt x="508000" y="690880"/>
                </a:cubicBezTo>
                <a:cubicBezTo>
                  <a:pt x="488527" y="649393"/>
                  <a:pt x="492760" y="577427"/>
                  <a:pt x="462280" y="553720"/>
                </a:cubicBezTo>
                <a:cubicBezTo>
                  <a:pt x="431800" y="530013"/>
                  <a:pt x="369993" y="599440"/>
                  <a:pt x="325120" y="548640"/>
                </a:cubicBezTo>
                <a:cubicBezTo>
                  <a:pt x="280247" y="497840"/>
                  <a:pt x="235373" y="337820"/>
                  <a:pt x="193040" y="248920"/>
                </a:cubicBezTo>
                <a:cubicBezTo>
                  <a:pt x="150707" y="160020"/>
                  <a:pt x="103293" y="30480"/>
                  <a:pt x="71120" y="15240"/>
                </a:cubicBezTo>
                <a:cubicBezTo>
                  <a:pt x="38947" y="0"/>
                  <a:pt x="0" y="157480"/>
                  <a:pt x="0" y="157480"/>
                </a:cubicBezTo>
              </a:path>
            </a:pathLst>
          </a:custGeom>
          <a:noFill/>
          <a:ln w="19050">
            <a:solidFill>
              <a:srgbClr val="FF0000"/>
            </a:solidFill>
            <a:round/>
            <a:headEnd/>
            <a:tailEnd/>
          </a:ln>
        </p:spPr>
        <p:txBody>
          <a:bodyPr/>
          <a:lstStyle/>
          <a:p>
            <a:endParaRPr lang="en-US"/>
          </a:p>
        </p:txBody>
      </p:sp>
      <p:sp>
        <p:nvSpPr>
          <p:cNvPr id="26636" name="TextBox 14"/>
          <p:cNvSpPr txBox="1">
            <a:spLocks noChangeArrowheads="1"/>
          </p:cNvSpPr>
          <p:nvPr/>
        </p:nvSpPr>
        <p:spPr bwMode="auto">
          <a:xfrm>
            <a:off x="501650" y="5132388"/>
            <a:ext cx="685800" cy="338137"/>
          </a:xfrm>
          <a:prstGeom prst="rect">
            <a:avLst/>
          </a:prstGeom>
          <a:noFill/>
          <a:ln w="9525">
            <a:noFill/>
            <a:miter lim="800000"/>
            <a:headEnd/>
            <a:tailEnd/>
          </a:ln>
        </p:spPr>
        <p:txBody>
          <a:bodyPr>
            <a:spAutoFit/>
          </a:bodyPr>
          <a:lstStyle/>
          <a:p>
            <a:pPr algn="ctr"/>
            <a:r>
              <a:rPr lang="en-US"/>
              <a:t>0.1%</a:t>
            </a:r>
          </a:p>
        </p:txBody>
      </p:sp>
      <p:cxnSp>
        <p:nvCxnSpPr>
          <p:cNvPr id="26637" name="Straight Connector 15"/>
          <p:cNvCxnSpPr>
            <a:cxnSpLocks noChangeShapeType="1"/>
          </p:cNvCxnSpPr>
          <p:nvPr/>
        </p:nvCxnSpPr>
        <p:spPr bwMode="auto">
          <a:xfrm>
            <a:off x="1143000" y="2203450"/>
            <a:ext cx="7696200" cy="1588"/>
          </a:xfrm>
          <a:prstGeom prst="line">
            <a:avLst/>
          </a:prstGeom>
          <a:noFill/>
          <a:ln w="12700">
            <a:solidFill>
              <a:schemeClr val="tx1"/>
            </a:solidFill>
            <a:round/>
            <a:headEnd/>
            <a:tailEnd/>
          </a:ln>
        </p:spPr>
      </p:cxnSp>
      <p:sp>
        <p:nvSpPr>
          <p:cNvPr id="26638" name="TextBox 17"/>
          <p:cNvSpPr txBox="1">
            <a:spLocks noChangeArrowheads="1"/>
          </p:cNvSpPr>
          <p:nvPr/>
        </p:nvSpPr>
        <p:spPr bwMode="auto">
          <a:xfrm>
            <a:off x="496888" y="4121150"/>
            <a:ext cx="685800" cy="338138"/>
          </a:xfrm>
          <a:prstGeom prst="rect">
            <a:avLst/>
          </a:prstGeom>
          <a:noFill/>
          <a:ln w="9525">
            <a:noFill/>
            <a:miter lim="800000"/>
            <a:headEnd/>
            <a:tailEnd/>
          </a:ln>
        </p:spPr>
        <p:txBody>
          <a:bodyPr>
            <a:spAutoFit/>
          </a:bodyPr>
          <a:lstStyle/>
          <a:p>
            <a:pPr algn="ctr"/>
            <a:r>
              <a:rPr lang="en-US"/>
              <a:t>0.2%</a:t>
            </a:r>
          </a:p>
        </p:txBody>
      </p:sp>
      <p:sp>
        <p:nvSpPr>
          <p:cNvPr id="26639" name="TextBox 18"/>
          <p:cNvSpPr txBox="1">
            <a:spLocks noChangeArrowheads="1"/>
          </p:cNvSpPr>
          <p:nvPr/>
        </p:nvSpPr>
        <p:spPr bwMode="auto">
          <a:xfrm>
            <a:off x="496888" y="3128963"/>
            <a:ext cx="685800" cy="338137"/>
          </a:xfrm>
          <a:prstGeom prst="rect">
            <a:avLst/>
          </a:prstGeom>
          <a:noFill/>
          <a:ln w="9525">
            <a:noFill/>
            <a:miter lim="800000"/>
            <a:headEnd/>
            <a:tailEnd/>
          </a:ln>
        </p:spPr>
        <p:txBody>
          <a:bodyPr>
            <a:spAutoFit/>
          </a:bodyPr>
          <a:lstStyle/>
          <a:p>
            <a:pPr algn="ctr"/>
            <a:r>
              <a:rPr lang="en-US"/>
              <a:t>0.3%</a:t>
            </a:r>
          </a:p>
        </p:txBody>
      </p:sp>
      <p:sp>
        <p:nvSpPr>
          <p:cNvPr id="26640" name="TextBox 19"/>
          <p:cNvSpPr txBox="1">
            <a:spLocks noChangeArrowheads="1"/>
          </p:cNvSpPr>
          <p:nvPr/>
        </p:nvSpPr>
        <p:spPr bwMode="auto">
          <a:xfrm>
            <a:off x="533400" y="2057400"/>
            <a:ext cx="685800" cy="338138"/>
          </a:xfrm>
          <a:prstGeom prst="rect">
            <a:avLst/>
          </a:prstGeom>
          <a:noFill/>
          <a:ln w="9525">
            <a:noFill/>
            <a:miter lim="800000"/>
            <a:headEnd/>
            <a:tailEnd/>
          </a:ln>
        </p:spPr>
        <p:txBody>
          <a:bodyPr>
            <a:spAutoFit/>
          </a:bodyPr>
          <a:lstStyle/>
          <a:p>
            <a:pPr algn="ctr"/>
            <a:r>
              <a:rPr lang="en-US"/>
              <a:t>0.4%</a:t>
            </a:r>
          </a:p>
        </p:txBody>
      </p:sp>
      <p:sp>
        <p:nvSpPr>
          <p:cNvPr id="26641" name="TextBox 20"/>
          <p:cNvSpPr txBox="1">
            <a:spLocks noChangeArrowheads="1"/>
          </p:cNvSpPr>
          <p:nvPr/>
        </p:nvSpPr>
        <p:spPr bwMode="auto">
          <a:xfrm>
            <a:off x="4495800" y="6280150"/>
            <a:ext cx="914400" cy="523875"/>
          </a:xfrm>
          <a:prstGeom prst="rect">
            <a:avLst/>
          </a:prstGeom>
          <a:noFill/>
          <a:ln w="9525">
            <a:noFill/>
            <a:miter lim="800000"/>
            <a:headEnd/>
            <a:tailEnd/>
          </a:ln>
        </p:spPr>
        <p:txBody>
          <a:bodyPr>
            <a:spAutoFit/>
          </a:bodyPr>
          <a:lstStyle/>
          <a:p>
            <a:pPr algn="ctr"/>
            <a:r>
              <a:rPr lang="en-US" sz="1400"/>
              <a:t>1000</a:t>
            </a:r>
          </a:p>
          <a:p>
            <a:pPr algn="ctr"/>
            <a:r>
              <a:rPr lang="en-US" sz="1400"/>
              <a:t>AD</a:t>
            </a:r>
          </a:p>
        </p:txBody>
      </p:sp>
      <p:cxnSp>
        <p:nvCxnSpPr>
          <p:cNvPr id="26642" name="Straight Connector 21"/>
          <p:cNvCxnSpPr>
            <a:cxnSpLocks noChangeShapeType="1"/>
          </p:cNvCxnSpPr>
          <p:nvPr/>
        </p:nvCxnSpPr>
        <p:spPr bwMode="auto">
          <a:xfrm rot="5400000" flipH="1" flipV="1">
            <a:off x="2367756" y="3728244"/>
            <a:ext cx="5172075" cy="1588"/>
          </a:xfrm>
          <a:prstGeom prst="line">
            <a:avLst/>
          </a:prstGeom>
          <a:noFill/>
          <a:ln w="12700">
            <a:solidFill>
              <a:schemeClr val="tx1"/>
            </a:solidFill>
            <a:round/>
            <a:headEnd/>
            <a:tailEnd/>
          </a:ln>
        </p:spPr>
      </p:cxnSp>
      <p:sp>
        <p:nvSpPr>
          <p:cNvPr id="26643" name="TextBox 22"/>
          <p:cNvSpPr txBox="1">
            <a:spLocks noChangeArrowheads="1"/>
          </p:cNvSpPr>
          <p:nvPr/>
        </p:nvSpPr>
        <p:spPr bwMode="auto">
          <a:xfrm>
            <a:off x="8497888" y="6318250"/>
            <a:ext cx="630237" cy="523875"/>
          </a:xfrm>
          <a:prstGeom prst="rect">
            <a:avLst/>
          </a:prstGeom>
          <a:noFill/>
          <a:ln w="9525">
            <a:noFill/>
            <a:miter lim="800000"/>
            <a:headEnd/>
            <a:tailEnd/>
          </a:ln>
        </p:spPr>
        <p:txBody>
          <a:bodyPr>
            <a:spAutoFit/>
          </a:bodyPr>
          <a:lstStyle/>
          <a:p>
            <a:pPr algn="ctr"/>
            <a:r>
              <a:rPr lang="en-US" sz="1400"/>
              <a:t>2000</a:t>
            </a:r>
          </a:p>
          <a:p>
            <a:pPr algn="ctr"/>
            <a:r>
              <a:rPr lang="en-US" sz="1400"/>
              <a:t>AD</a:t>
            </a:r>
          </a:p>
        </p:txBody>
      </p:sp>
      <p:sp>
        <p:nvSpPr>
          <p:cNvPr id="26644" name="TextBox 23"/>
          <p:cNvSpPr txBox="1">
            <a:spLocks noChangeArrowheads="1"/>
          </p:cNvSpPr>
          <p:nvPr/>
        </p:nvSpPr>
        <p:spPr bwMode="auto">
          <a:xfrm>
            <a:off x="950913" y="6280150"/>
            <a:ext cx="381000" cy="307975"/>
          </a:xfrm>
          <a:prstGeom prst="rect">
            <a:avLst/>
          </a:prstGeom>
          <a:noFill/>
          <a:ln w="9525">
            <a:noFill/>
            <a:miter lim="800000"/>
            <a:headEnd/>
            <a:tailEnd/>
          </a:ln>
        </p:spPr>
        <p:txBody>
          <a:bodyPr>
            <a:spAutoFit/>
          </a:bodyPr>
          <a:lstStyle/>
          <a:p>
            <a:pPr algn="ctr"/>
            <a:r>
              <a:rPr lang="en-US" sz="1400"/>
              <a:t>0</a:t>
            </a:r>
          </a:p>
        </p:txBody>
      </p:sp>
      <p:sp>
        <p:nvSpPr>
          <p:cNvPr id="26645" name="Freeform 25"/>
          <p:cNvSpPr>
            <a:spLocks noChangeArrowheads="1"/>
          </p:cNvSpPr>
          <p:nvPr/>
        </p:nvSpPr>
        <p:spPr bwMode="auto">
          <a:xfrm>
            <a:off x="2667000" y="5883275"/>
            <a:ext cx="6172200" cy="212725"/>
          </a:xfrm>
          <a:custGeom>
            <a:avLst/>
            <a:gdLst>
              <a:gd name="T0" fmla="*/ 2147483647 w 3298825"/>
              <a:gd name="T1" fmla="*/ 0 h 973138"/>
              <a:gd name="T2" fmla="*/ 2147483647 w 3298825"/>
              <a:gd name="T3" fmla="*/ 0 h 973138"/>
              <a:gd name="T4" fmla="*/ 2147483647 w 3298825"/>
              <a:gd name="T5" fmla="*/ 0 h 973138"/>
              <a:gd name="T6" fmla="*/ 2147483647 w 3298825"/>
              <a:gd name="T7" fmla="*/ 0 h 973138"/>
              <a:gd name="T8" fmla="*/ 2147483647 w 3298825"/>
              <a:gd name="T9" fmla="*/ 0 h 973138"/>
              <a:gd name="T10" fmla="*/ 2147483647 w 3298825"/>
              <a:gd name="T11" fmla="*/ 0 h 973138"/>
              <a:gd name="T12" fmla="*/ 2147483647 w 3298825"/>
              <a:gd name="T13" fmla="*/ 0 h 973138"/>
              <a:gd name="T14" fmla="*/ 2147483647 w 3298825"/>
              <a:gd name="T15" fmla="*/ 0 h 973138"/>
              <a:gd name="T16" fmla="*/ 2147483647 w 3298825"/>
              <a:gd name="T17" fmla="*/ 0 h 973138"/>
              <a:gd name="T18" fmla="*/ 2147483647 w 3298825"/>
              <a:gd name="T19" fmla="*/ 0 h 973138"/>
              <a:gd name="T20" fmla="*/ 2147483647 w 3298825"/>
              <a:gd name="T21" fmla="*/ 0 h 973138"/>
              <a:gd name="T22" fmla="*/ 2147483647 w 3298825"/>
              <a:gd name="T23" fmla="*/ 0 h 973138"/>
              <a:gd name="T24" fmla="*/ 2147483647 w 3298825"/>
              <a:gd name="T25" fmla="*/ 0 h 973138"/>
              <a:gd name="T26" fmla="*/ 2147483647 w 3298825"/>
              <a:gd name="T27" fmla="*/ 0 h 973138"/>
              <a:gd name="T28" fmla="*/ 2147483647 w 3298825"/>
              <a:gd name="T29" fmla="*/ 0 h 973138"/>
              <a:gd name="T30" fmla="*/ 2147483647 w 3298825"/>
              <a:gd name="T31" fmla="*/ 0 h 973138"/>
              <a:gd name="T32" fmla="*/ 2147483647 w 3298825"/>
              <a:gd name="T33" fmla="*/ 0 h 973138"/>
              <a:gd name="T34" fmla="*/ 2147483647 w 3298825"/>
              <a:gd name="T35" fmla="*/ 0 h 973138"/>
              <a:gd name="T36" fmla="*/ 2147483647 w 3298825"/>
              <a:gd name="T37" fmla="*/ 0 h 973138"/>
              <a:gd name="T38" fmla="*/ 2147483647 w 3298825"/>
              <a:gd name="T39" fmla="*/ 0 h 973138"/>
              <a:gd name="T40" fmla="*/ 2147483647 w 3298825"/>
              <a:gd name="T41" fmla="*/ 0 h 973138"/>
              <a:gd name="T42" fmla="*/ 2147483647 w 3298825"/>
              <a:gd name="T43" fmla="*/ 0 h 973138"/>
              <a:gd name="T44" fmla="*/ 2147483647 w 3298825"/>
              <a:gd name="T45" fmla="*/ 0 h 973138"/>
              <a:gd name="T46" fmla="*/ 2147483647 w 3298825"/>
              <a:gd name="T47" fmla="*/ 0 h 973138"/>
              <a:gd name="T48" fmla="*/ 2147483647 w 3298825"/>
              <a:gd name="T49" fmla="*/ 0 h 973138"/>
              <a:gd name="T50" fmla="*/ 2147483647 w 3298825"/>
              <a:gd name="T51" fmla="*/ 0 h 973138"/>
              <a:gd name="T52" fmla="*/ 2147483647 w 3298825"/>
              <a:gd name="T53" fmla="*/ 0 h 973138"/>
              <a:gd name="T54" fmla="*/ 2147483647 w 3298825"/>
              <a:gd name="T55" fmla="*/ 0 h 973138"/>
              <a:gd name="T56" fmla="*/ 2147483647 w 3298825"/>
              <a:gd name="T57" fmla="*/ 0 h 973138"/>
              <a:gd name="T58" fmla="*/ 2147483647 w 3298825"/>
              <a:gd name="T59" fmla="*/ 0 h 973138"/>
              <a:gd name="T60" fmla="*/ 2147483647 w 3298825"/>
              <a:gd name="T61" fmla="*/ 0 h 973138"/>
              <a:gd name="T62" fmla="*/ 2147483647 w 3298825"/>
              <a:gd name="T63" fmla="*/ 0 h 973138"/>
              <a:gd name="T64" fmla="*/ 2147483647 w 3298825"/>
              <a:gd name="T65" fmla="*/ 0 h 973138"/>
              <a:gd name="T66" fmla="*/ 2147483647 w 3298825"/>
              <a:gd name="T67" fmla="*/ 0 h 973138"/>
              <a:gd name="T68" fmla="*/ 2147483647 w 3298825"/>
              <a:gd name="T69" fmla="*/ 0 h 973138"/>
              <a:gd name="T70" fmla="*/ 2147483647 w 3298825"/>
              <a:gd name="T71" fmla="*/ 0 h 973138"/>
              <a:gd name="T72" fmla="*/ 2147483647 w 3298825"/>
              <a:gd name="T73" fmla="*/ 0 h 973138"/>
              <a:gd name="T74" fmla="*/ 2147483647 w 3298825"/>
              <a:gd name="T75" fmla="*/ 0 h 973138"/>
              <a:gd name="T76" fmla="*/ 0 w 3298825"/>
              <a:gd name="T77" fmla="*/ 0 h 9731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298825"/>
              <a:gd name="T118" fmla="*/ 0 h 973138"/>
              <a:gd name="T119" fmla="*/ 3298825 w 3298825"/>
              <a:gd name="T120" fmla="*/ 973138 h 9731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298825" h="973138">
                <a:moveTo>
                  <a:pt x="3298825" y="215371"/>
                </a:moveTo>
                <a:cubicBezTo>
                  <a:pt x="3257021" y="290512"/>
                  <a:pt x="3215217" y="365654"/>
                  <a:pt x="3190875" y="431271"/>
                </a:cubicBezTo>
                <a:cubicBezTo>
                  <a:pt x="3166533" y="496888"/>
                  <a:pt x="3185054" y="549804"/>
                  <a:pt x="3152775" y="609071"/>
                </a:cubicBezTo>
                <a:cubicBezTo>
                  <a:pt x="3120496" y="668338"/>
                  <a:pt x="3058054" y="783696"/>
                  <a:pt x="2997200" y="786871"/>
                </a:cubicBezTo>
                <a:cubicBezTo>
                  <a:pt x="2936346" y="790046"/>
                  <a:pt x="2833158" y="638175"/>
                  <a:pt x="2787650" y="628121"/>
                </a:cubicBezTo>
                <a:cubicBezTo>
                  <a:pt x="2742142" y="618067"/>
                  <a:pt x="2752725" y="721784"/>
                  <a:pt x="2724150" y="726546"/>
                </a:cubicBezTo>
                <a:cubicBezTo>
                  <a:pt x="2695575" y="731308"/>
                  <a:pt x="2642658" y="640821"/>
                  <a:pt x="2616200" y="656696"/>
                </a:cubicBezTo>
                <a:cubicBezTo>
                  <a:pt x="2589742" y="672571"/>
                  <a:pt x="2586567" y="812800"/>
                  <a:pt x="2565400" y="821796"/>
                </a:cubicBezTo>
                <a:cubicBezTo>
                  <a:pt x="2544233" y="830792"/>
                  <a:pt x="2517246" y="719667"/>
                  <a:pt x="2489200" y="710671"/>
                </a:cubicBezTo>
                <a:cubicBezTo>
                  <a:pt x="2461154" y="701675"/>
                  <a:pt x="2438929" y="776817"/>
                  <a:pt x="2397125" y="767821"/>
                </a:cubicBezTo>
                <a:cubicBezTo>
                  <a:pt x="2355321" y="758825"/>
                  <a:pt x="2282296" y="677333"/>
                  <a:pt x="2238375" y="656696"/>
                </a:cubicBezTo>
                <a:cubicBezTo>
                  <a:pt x="2194454" y="636059"/>
                  <a:pt x="2165879" y="663575"/>
                  <a:pt x="2133600" y="643996"/>
                </a:cubicBezTo>
                <a:cubicBezTo>
                  <a:pt x="2101321" y="624417"/>
                  <a:pt x="2085975" y="516467"/>
                  <a:pt x="2044700" y="539221"/>
                </a:cubicBezTo>
                <a:cubicBezTo>
                  <a:pt x="2003425" y="561975"/>
                  <a:pt x="1939396" y="709083"/>
                  <a:pt x="1885950" y="780521"/>
                </a:cubicBezTo>
                <a:cubicBezTo>
                  <a:pt x="1832504" y="851959"/>
                  <a:pt x="1772708" y="965729"/>
                  <a:pt x="1724025" y="967846"/>
                </a:cubicBezTo>
                <a:cubicBezTo>
                  <a:pt x="1675342" y="969963"/>
                  <a:pt x="1625600" y="817033"/>
                  <a:pt x="1593850" y="793221"/>
                </a:cubicBezTo>
                <a:cubicBezTo>
                  <a:pt x="1562100" y="769409"/>
                  <a:pt x="1553104" y="835025"/>
                  <a:pt x="1533525" y="824971"/>
                </a:cubicBezTo>
                <a:cubicBezTo>
                  <a:pt x="1513946" y="814917"/>
                  <a:pt x="1501246" y="766233"/>
                  <a:pt x="1476375" y="732896"/>
                </a:cubicBezTo>
                <a:cubicBezTo>
                  <a:pt x="1451504" y="699559"/>
                  <a:pt x="1425575" y="595842"/>
                  <a:pt x="1384300" y="624946"/>
                </a:cubicBezTo>
                <a:cubicBezTo>
                  <a:pt x="1343025" y="654050"/>
                  <a:pt x="1261533" y="854075"/>
                  <a:pt x="1228725" y="907521"/>
                </a:cubicBezTo>
                <a:cubicBezTo>
                  <a:pt x="1195917" y="960967"/>
                  <a:pt x="1201738" y="973138"/>
                  <a:pt x="1187450" y="945621"/>
                </a:cubicBezTo>
                <a:cubicBezTo>
                  <a:pt x="1173163" y="918104"/>
                  <a:pt x="1157287" y="784754"/>
                  <a:pt x="1143000" y="742421"/>
                </a:cubicBezTo>
                <a:cubicBezTo>
                  <a:pt x="1128713" y="700088"/>
                  <a:pt x="1123421" y="688446"/>
                  <a:pt x="1101725" y="691621"/>
                </a:cubicBezTo>
                <a:cubicBezTo>
                  <a:pt x="1080029" y="694796"/>
                  <a:pt x="1039812" y="798513"/>
                  <a:pt x="1012825" y="761471"/>
                </a:cubicBezTo>
                <a:cubicBezTo>
                  <a:pt x="985838" y="724429"/>
                  <a:pt x="958321" y="533400"/>
                  <a:pt x="939800" y="469371"/>
                </a:cubicBezTo>
                <a:cubicBezTo>
                  <a:pt x="921279" y="405342"/>
                  <a:pt x="911225" y="403754"/>
                  <a:pt x="901700" y="377296"/>
                </a:cubicBezTo>
                <a:cubicBezTo>
                  <a:pt x="892175" y="350838"/>
                  <a:pt x="906463" y="313796"/>
                  <a:pt x="882650" y="310621"/>
                </a:cubicBezTo>
                <a:cubicBezTo>
                  <a:pt x="858838" y="307446"/>
                  <a:pt x="791633" y="356129"/>
                  <a:pt x="758825" y="358246"/>
                </a:cubicBezTo>
                <a:cubicBezTo>
                  <a:pt x="726017" y="360363"/>
                  <a:pt x="702204" y="354542"/>
                  <a:pt x="685800" y="323321"/>
                </a:cubicBezTo>
                <a:cubicBezTo>
                  <a:pt x="669396" y="292100"/>
                  <a:pt x="678921" y="189971"/>
                  <a:pt x="660400" y="170921"/>
                </a:cubicBezTo>
                <a:cubicBezTo>
                  <a:pt x="641879" y="151871"/>
                  <a:pt x="604308" y="202671"/>
                  <a:pt x="574675" y="209021"/>
                </a:cubicBezTo>
                <a:cubicBezTo>
                  <a:pt x="545042" y="215371"/>
                  <a:pt x="509587" y="232833"/>
                  <a:pt x="482600" y="209021"/>
                </a:cubicBezTo>
                <a:cubicBezTo>
                  <a:pt x="455613" y="185209"/>
                  <a:pt x="433388" y="91546"/>
                  <a:pt x="412750" y="66146"/>
                </a:cubicBezTo>
                <a:cubicBezTo>
                  <a:pt x="392112" y="40746"/>
                  <a:pt x="377825" y="0"/>
                  <a:pt x="358775" y="56621"/>
                </a:cubicBezTo>
                <a:cubicBezTo>
                  <a:pt x="339725" y="113242"/>
                  <a:pt x="313796" y="318559"/>
                  <a:pt x="298450" y="405871"/>
                </a:cubicBezTo>
                <a:cubicBezTo>
                  <a:pt x="283104" y="493184"/>
                  <a:pt x="288925" y="525463"/>
                  <a:pt x="266700" y="580496"/>
                </a:cubicBezTo>
                <a:cubicBezTo>
                  <a:pt x="244475" y="635529"/>
                  <a:pt x="199496" y="720196"/>
                  <a:pt x="165100" y="736071"/>
                </a:cubicBezTo>
                <a:cubicBezTo>
                  <a:pt x="130704" y="751946"/>
                  <a:pt x="87842" y="708554"/>
                  <a:pt x="60325" y="675746"/>
                </a:cubicBezTo>
                <a:cubicBezTo>
                  <a:pt x="32808" y="642938"/>
                  <a:pt x="0" y="539221"/>
                  <a:pt x="0" y="539221"/>
                </a:cubicBezTo>
              </a:path>
            </a:pathLst>
          </a:custGeom>
          <a:noFill/>
          <a:ln w="19050">
            <a:solidFill>
              <a:srgbClr val="008000"/>
            </a:solidFill>
            <a:round/>
            <a:headEnd/>
            <a:tailEnd/>
          </a:ln>
        </p:spPr>
        <p:txBody>
          <a:bodyPr/>
          <a:lstStyle/>
          <a:p>
            <a:endParaRPr lang="en-US"/>
          </a:p>
        </p:txBody>
      </p:sp>
      <p:cxnSp>
        <p:nvCxnSpPr>
          <p:cNvPr id="26647" name="Straight Connector 29"/>
          <p:cNvCxnSpPr>
            <a:cxnSpLocks noChangeShapeType="1"/>
          </p:cNvCxnSpPr>
          <p:nvPr/>
        </p:nvCxnSpPr>
        <p:spPr bwMode="auto">
          <a:xfrm>
            <a:off x="1143000" y="6019800"/>
            <a:ext cx="914400" cy="914400"/>
          </a:xfrm>
          <a:prstGeom prst="line">
            <a:avLst/>
          </a:prstGeom>
          <a:noFill/>
          <a:ln w="9525">
            <a:noFill/>
            <a:round/>
            <a:headEnd/>
            <a:tailEnd/>
          </a:ln>
        </p:spPr>
      </p:cxnSp>
      <p:cxnSp>
        <p:nvCxnSpPr>
          <p:cNvPr id="26648" name="Straight Connector 31"/>
          <p:cNvCxnSpPr>
            <a:cxnSpLocks noChangeShapeType="1"/>
            <a:endCxn id="26645" idx="36"/>
          </p:cNvCxnSpPr>
          <p:nvPr/>
        </p:nvCxnSpPr>
        <p:spPr bwMode="auto">
          <a:xfrm flipV="1">
            <a:off x="1244600" y="6043613"/>
            <a:ext cx="1731963" cy="17462"/>
          </a:xfrm>
          <a:prstGeom prst="line">
            <a:avLst/>
          </a:prstGeom>
          <a:noFill/>
          <a:ln w="9525">
            <a:solidFill>
              <a:schemeClr val="tx1"/>
            </a:solidFill>
            <a:round/>
            <a:headEnd/>
            <a:tailEnd/>
          </a:ln>
        </p:spPr>
      </p:cxnSp>
      <p:cxnSp>
        <p:nvCxnSpPr>
          <p:cNvPr id="26649" name="Straight Connector 40"/>
          <p:cNvCxnSpPr>
            <a:cxnSpLocks noChangeShapeType="1"/>
            <a:stCxn id="26645" idx="36"/>
          </p:cNvCxnSpPr>
          <p:nvPr/>
        </p:nvCxnSpPr>
        <p:spPr bwMode="auto">
          <a:xfrm>
            <a:off x="2976563" y="6043613"/>
            <a:ext cx="2563812" cy="49212"/>
          </a:xfrm>
          <a:prstGeom prst="line">
            <a:avLst/>
          </a:prstGeom>
          <a:noFill/>
          <a:ln w="9525">
            <a:solidFill>
              <a:schemeClr val="tx1"/>
            </a:solidFill>
            <a:round/>
            <a:headEnd/>
            <a:tailEnd/>
          </a:ln>
        </p:spPr>
      </p:cxnSp>
      <p:cxnSp>
        <p:nvCxnSpPr>
          <p:cNvPr id="26650" name="Straight Connector 45"/>
          <p:cNvCxnSpPr>
            <a:cxnSpLocks noChangeShapeType="1"/>
            <a:endCxn id="26645" idx="10"/>
          </p:cNvCxnSpPr>
          <p:nvPr/>
        </p:nvCxnSpPr>
        <p:spPr bwMode="auto">
          <a:xfrm flipV="1">
            <a:off x="5540375" y="6026150"/>
            <a:ext cx="1314450" cy="63500"/>
          </a:xfrm>
          <a:prstGeom prst="line">
            <a:avLst/>
          </a:prstGeom>
          <a:noFill/>
          <a:ln w="9525">
            <a:solidFill>
              <a:schemeClr val="tx1"/>
            </a:solidFill>
            <a:round/>
            <a:headEnd/>
            <a:tailEnd/>
          </a:ln>
        </p:spPr>
      </p:cxnSp>
      <p:sp>
        <p:nvSpPr>
          <p:cNvPr id="26651" name="Sun 52"/>
          <p:cNvSpPr>
            <a:spLocks noChangeArrowheads="1"/>
          </p:cNvSpPr>
          <p:nvPr/>
        </p:nvSpPr>
        <p:spPr bwMode="auto">
          <a:xfrm>
            <a:off x="8797925" y="5870575"/>
            <a:ext cx="152400" cy="152400"/>
          </a:xfrm>
          <a:prstGeom prst="sun">
            <a:avLst>
              <a:gd name="adj" fmla="val 25000"/>
            </a:avLst>
          </a:prstGeom>
          <a:noFill/>
          <a:ln w="12700">
            <a:solidFill>
              <a:schemeClr val="tx1"/>
            </a:solidFill>
            <a:round/>
            <a:headEnd/>
            <a:tailEnd/>
          </a:ln>
        </p:spPr>
        <p:txBody>
          <a:bodyPr/>
          <a:lstStyle/>
          <a:p>
            <a:pPr algn="ctr"/>
            <a:endParaRPr lang="en-US" sz="1800"/>
          </a:p>
        </p:txBody>
      </p:sp>
      <p:sp>
        <p:nvSpPr>
          <p:cNvPr id="26652" name="Sun 53"/>
          <p:cNvSpPr>
            <a:spLocks noChangeArrowheads="1"/>
          </p:cNvSpPr>
          <p:nvPr/>
        </p:nvSpPr>
        <p:spPr bwMode="auto">
          <a:xfrm>
            <a:off x="5133975" y="4540250"/>
            <a:ext cx="152400" cy="152400"/>
          </a:xfrm>
          <a:prstGeom prst="sun">
            <a:avLst>
              <a:gd name="adj" fmla="val 25000"/>
            </a:avLst>
          </a:prstGeom>
          <a:noFill/>
          <a:ln w="12700">
            <a:solidFill>
              <a:schemeClr val="tx1"/>
            </a:solidFill>
            <a:round/>
            <a:headEnd/>
            <a:tailEnd/>
          </a:ln>
        </p:spPr>
        <p:txBody>
          <a:bodyPr/>
          <a:lstStyle/>
          <a:p>
            <a:pPr algn="ctr"/>
            <a:endParaRPr lang="en-US" sz="1800"/>
          </a:p>
        </p:txBody>
      </p:sp>
      <p:sp>
        <p:nvSpPr>
          <p:cNvPr id="26653" name="TextBox 55"/>
          <p:cNvSpPr txBox="1">
            <a:spLocks noChangeArrowheads="1"/>
          </p:cNvSpPr>
          <p:nvPr/>
        </p:nvSpPr>
        <p:spPr bwMode="auto">
          <a:xfrm>
            <a:off x="1371600" y="4624388"/>
            <a:ext cx="3276600" cy="307975"/>
          </a:xfrm>
          <a:prstGeom prst="rect">
            <a:avLst/>
          </a:prstGeom>
          <a:noFill/>
          <a:ln w="19050">
            <a:solidFill>
              <a:schemeClr val="tx1"/>
            </a:solidFill>
            <a:miter lim="800000"/>
            <a:headEnd/>
            <a:tailEnd/>
          </a:ln>
        </p:spPr>
        <p:txBody>
          <a:bodyPr>
            <a:spAutoFit/>
          </a:bodyPr>
          <a:lstStyle/>
          <a:p>
            <a:pPr algn="ctr"/>
            <a:r>
              <a:rPr lang="en-US" sz="1400"/>
              <a:t>CO</a:t>
            </a:r>
            <a:r>
              <a:rPr lang="en-US" sz="1200"/>
              <a:t>2</a:t>
            </a:r>
            <a:r>
              <a:rPr lang="en-US" sz="1400"/>
              <a:t> %, indoors, in an average house</a:t>
            </a:r>
          </a:p>
        </p:txBody>
      </p:sp>
      <p:sp>
        <p:nvSpPr>
          <p:cNvPr id="57" name="TextBox 56"/>
          <p:cNvSpPr txBox="1"/>
          <p:nvPr/>
        </p:nvSpPr>
        <p:spPr>
          <a:xfrm>
            <a:off x="1752600" y="1247775"/>
            <a:ext cx="4572000" cy="830263"/>
          </a:xfrm>
          <a:prstGeom prst="rect">
            <a:avLst/>
          </a:prstGeom>
          <a:solidFill>
            <a:schemeClr val="accent3"/>
          </a:solidFill>
          <a:ln w="19050" cap="flat" cmpd="sng" algn="ctr">
            <a:solidFill>
              <a:schemeClr val="tx1"/>
            </a:solidFill>
            <a:prstDash val="solid"/>
            <a:round/>
            <a:headEnd type="none" w="med" len="med"/>
            <a:tailEnd type="none" w="med" len="med"/>
          </a:ln>
        </p:spPr>
        <p:txBody>
          <a:bodyPr>
            <a:spAutoFit/>
          </a:bodyPr>
          <a:lstStyle/>
          <a:p>
            <a:pPr>
              <a:defRPr/>
            </a:pPr>
            <a:r>
              <a:rPr lang="en-US" dirty="0">
                <a:ea typeface="ＭＳ Ｐゴシック" charset="-128"/>
                <a:cs typeface="ＭＳ Ｐゴシック" charset="-128"/>
              </a:rPr>
              <a:t>Normal human CO</a:t>
            </a:r>
            <a:r>
              <a:rPr lang="en-US" sz="1400" dirty="0">
                <a:ea typeface="ＭＳ Ｐゴシック" charset="-128"/>
                <a:cs typeface="ＭＳ Ｐゴシック" charset="-128"/>
              </a:rPr>
              <a:t>2</a:t>
            </a:r>
            <a:r>
              <a:rPr lang="en-US" dirty="0">
                <a:ea typeface="ＭＳ Ｐゴシック" charset="-128"/>
                <a:cs typeface="ＭＳ Ｐゴシック" charset="-128"/>
              </a:rPr>
              <a:t> limits for a confined space.  OSHA Industry, submarine or ISS space station (13 times the current atmosphere).</a:t>
            </a:r>
          </a:p>
        </p:txBody>
      </p:sp>
      <p:cxnSp>
        <p:nvCxnSpPr>
          <p:cNvPr id="26655" name="Straight Arrow Connector 58"/>
          <p:cNvCxnSpPr>
            <a:cxnSpLocks noChangeShapeType="1"/>
          </p:cNvCxnSpPr>
          <p:nvPr/>
        </p:nvCxnSpPr>
        <p:spPr bwMode="auto">
          <a:xfrm rot="16200000" flipH="1">
            <a:off x="4419600" y="4995863"/>
            <a:ext cx="381000" cy="228600"/>
          </a:xfrm>
          <a:prstGeom prst="straightConnector1">
            <a:avLst/>
          </a:prstGeom>
          <a:noFill/>
          <a:ln w="28575">
            <a:solidFill>
              <a:schemeClr val="tx1"/>
            </a:solidFill>
            <a:round/>
            <a:headEnd/>
            <a:tailEnd type="arrow" w="med" len="med"/>
          </a:ln>
        </p:spPr>
      </p:cxnSp>
      <p:cxnSp>
        <p:nvCxnSpPr>
          <p:cNvPr id="26656" name="Straight Arrow Connector 59"/>
          <p:cNvCxnSpPr>
            <a:cxnSpLocks noChangeShapeType="1"/>
            <a:stCxn id="57" idx="3"/>
          </p:cNvCxnSpPr>
          <p:nvPr/>
        </p:nvCxnSpPr>
        <p:spPr bwMode="auto">
          <a:xfrm flipV="1">
            <a:off x="6324600" y="1171575"/>
            <a:ext cx="457200" cy="492125"/>
          </a:xfrm>
          <a:prstGeom prst="straightConnector1">
            <a:avLst/>
          </a:prstGeom>
          <a:noFill/>
          <a:ln w="28575">
            <a:solidFill>
              <a:schemeClr val="tx1"/>
            </a:solidFill>
            <a:round/>
            <a:headEnd/>
            <a:tailEnd type="arrow" w="med" len="med"/>
          </a:ln>
        </p:spPr>
      </p:cxnSp>
      <p:sp>
        <p:nvSpPr>
          <p:cNvPr id="26657" name="TextBox 62"/>
          <p:cNvSpPr txBox="1">
            <a:spLocks noChangeArrowheads="1"/>
          </p:cNvSpPr>
          <p:nvPr/>
        </p:nvSpPr>
        <p:spPr bwMode="auto">
          <a:xfrm rot="-5400000">
            <a:off x="-2276474" y="3389312"/>
            <a:ext cx="5257800" cy="460375"/>
          </a:xfrm>
          <a:prstGeom prst="rect">
            <a:avLst/>
          </a:prstGeom>
          <a:noFill/>
          <a:ln w="9525">
            <a:noFill/>
            <a:miter lim="800000"/>
            <a:headEnd/>
            <a:tailEnd/>
          </a:ln>
        </p:spPr>
        <p:txBody>
          <a:bodyPr>
            <a:spAutoFit/>
          </a:bodyPr>
          <a:lstStyle/>
          <a:p>
            <a:pPr algn="ctr"/>
            <a:r>
              <a:rPr lang="en-US" sz="2400"/>
              <a:t>CO</a:t>
            </a:r>
            <a:r>
              <a:rPr lang="en-US" sz="2000"/>
              <a:t>2</a:t>
            </a:r>
            <a:r>
              <a:rPr lang="en-US" sz="2400"/>
              <a:t> - % of Atmosphere</a:t>
            </a:r>
          </a:p>
        </p:txBody>
      </p:sp>
      <p:cxnSp>
        <p:nvCxnSpPr>
          <p:cNvPr id="26658" name="Straight Arrow Connector 66"/>
          <p:cNvCxnSpPr>
            <a:cxnSpLocks noChangeShapeType="1"/>
          </p:cNvCxnSpPr>
          <p:nvPr/>
        </p:nvCxnSpPr>
        <p:spPr bwMode="auto">
          <a:xfrm rot="16200000" flipH="1">
            <a:off x="7924800" y="5410200"/>
            <a:ext cx="609600" cy="304800"/>
          </a:xfrm>
          <a:prstGeom prst="straightConnector1">
            <a:avLst/>
          </a:prstGeom>
          <a:noFill/>
          <a:ln w="28575">
            <a:solidFill>
              <a:schemeClr val="tx1"/>
            </a:solidFill>
            <a:round/>
            <a:headEnd/>
            <a:tailEnd type="arrow" w="med" len="med"/>
          </a:ln>
        </p:spPr>
      </p:cxnSp>
      <p:cxnSp>
        <p:nvCxnSpPr>
          <p:cNvPr id="26659" name="Straight Connector 68"/>
          <p:cNvCxnSpPr>
            <a:cxnSpLocks noChangeShapeType="1"/>
          </p:cNvCxnSpPr>
          <p:nvPr/>
        </p:nvCxnSpPr>
        <p:spPr bwMode="auto">
          <a:xfrm>
            <a:off x="1143000" y="3414713"/>
            <a:ext cx="7696200" cy="1587"/>
          </a:xfrm>
          <a:prstGeom prst="line">
            <a:avLst/>
          </a:prstGeom>
          <a:noFill/>
          <a:ln w="22225">
            <a:solidFill>
              <a:srgbClr val="FF6600"/>
            </a:solidFill>
            <a:prstDash val="lgDash"/>
            <a:round/>
            <a:headEnd/>
            <a:tailEnd/>
          </a:ln>
        </p:spPr>
      </p:cxnSp>
      <p:cxnSp>
        <p:nvCxnSpPr>
          <p:cNvPr id="26660" name="Straight Arrow Connector 71"/>
          <p:cNvCxnSpPr>
            <a:cxnSpLocks noChangeShapeType="1"/>
          </p:cNvCxnSpPr>
          <p:nvPr/>
        </p:nvCxnSpPr>
        <p:spPr bwMode="auto">
          <a:xfrm flipV="1">
            <a:off x="6642100" y="3422650"/>
            <a:ext cx="377825" cy="400050"/>
          </a:xfrm>
          <a:prstGeom prst="straightConnector1">
            <a:avLst/>
          </a:prstGeom>
          <a:noFill/>
          <a:ln w="28575">
            <a:solidFill>
              <a:schemeClr val="tx1"/>
            </a:solidFill>
            <a:round/>
            <a:headEnd/>
            <a:tailEnd type="arrow" w="med" len="med"/>
          </a:ln>
        </p:spPr>
      </p:cxnSp>
      <p:cxnSp>
        <p:nvCxnSpPr>
          <p:cNvPr id="26661" name="Straight Connector 75"/>
          <p:cNvCxnSpPr>
            <a:cxnSpLocks noChangeShapeType="1"/>
          </p:cNvCxnSpPr>
          <p:nvPr/>
        </p:nvCxnSpPr>
        <p:spPr bwMode="auto">
          <a:xfrm>
            <a:off x="1143000" y="1143000"/>
            <a:ext cx="7696200" cy="1588"/>
          </a:xfrm>
          <a:prstGeom prst="line">
            <a:avLst/>
          </a:prstGeom>
          <a:noFill/>
          <a:ln w="22225">
            <a:solidFill>
              <a:srgbClr val="FF6600"/>
            </a:solidFill>
            <a:prstDash val="lgDash"/>
            <a:round/>
            <a:headEnd/>
            <a:tailEnd/>
          </a:ln>
        </p:spPr>
      </p:cxnSp>
      <p:sp>
        <p:nvSpPr>
          <p:cNvPr id="26662" name="TextBox 77"/>
          <p:cNvSpPr txBox="1">
            <a:spLocks noChangeArrowheads="1"/>
          </p:cNvSpPr>
          <p:nvPr/>
        </p:nvSpPr>
        <p:spPr bwMode="auto">
          <a:xfrm>
            <a:off x="1443038" y="2311400"/>
            <a:ext cx="3205162" cy="841375"/>
          </a:xfrm>
          <a:prstGeom prst="rect">
            <a:avLst/>
          </a:prstGeom>
          <a:noFill/>
          <a:ln w="19050">
            <a:solidFill>
              <a:schemeClr val="tx1"/>
            </a:solidFill>
            <a:miter lim="800000"/>
            <a:headEnd/>
            <a:tailEnd/>
          </a:ln>
        </p:spPr>
        <p:txBody>
          <a:bodyPr>
            <a:spAutoFit/>
          </a:bodyPr>
          <a:lstStyle/>
          <a:p>
            <a:r>
              <a:rPr lang="en-US" sz="1200"/>
              <a:t>Note: Apollo 13 LEM went to 2%, 53 times the current global atmosphere.</a:t>
            </a:r>
          </a:p>
          <a:p>
            <a:r>
              <a:rPr lang="en-US" sz="1200"/>
              <a:t>Above 30% (780 times the current global atmosphere), CO</a:t>
            </a:r>
            <a:r>
              <a:rPr lang="en-US" sz="1100"/>
              <a:t>2</a:t>
            </a:r>
            <a:r>
              <a:rPr lang="en-US" sz="1200"/>
              <a:t> causes death in humans.</a:t>
            </a:r>
          </a:p>
        </p:txBody>
      </p:sp>
      <p:sp>
        <p:nvSpPr>
          <p:cNvPr id="26663" name="TextBox 42"/>
          <p:cNvSpPr txBox="1">
            <a:spLocks noChangeArrowheads="1"/>
          </p:cNvSpPr>
          <p:nvPr/>
        </p:nvSpPr>
        <p:spPr bwMode="auto">
          <a:xfrm>
            <a:off x="5105400" y="2438400"/>
            <a:ext cx="3429000" cy="523220"/>
          </a:xfrm>
          <a:prstGeom prst="rect">
            <a:avLst/>
          </a:prstGeom>
          <a:noFill/>
          <a:ln w="19050">
            <a:solidFill>
              <a:schemeClr val="tx1"/>
            </a:solidFill>
            <a:miter lim="800000"/>
            <a:headEnd/>
            <a:tailEnd/>
          </a:ln>
        </p:spPr>
        <p:txBody>
          <a:bodyPr wrap="square">
            <a:spAutoFit/>
          </a:bodyPr>
          <a:lstStyle/>
          <a:p>
            <a:pPr algn="ctr"/>
            <a:r>
              <a:rPr lang="en-US" sz="1400" dirty="0"/>
              <a:t>Note: Water Vapor</a:t>
            </a:r>
            <a:r>
              <a:rPr lang="en-US" sz="1400" dirty="0" smtClean="0"/>
              <a:t> (a greenhouse gas) varies up </a:t>
            </a:r>
            <a:r>
              <a:rPr lang="en-US" sz="1400" dirty="0"/>
              <a:t>to 4.0% (100 times CO</a:t>
            </a:r>
            <a:r>
              <a:rPr lang="en-US" sz="1200" dirty="0"/>
              <a:t>2</a:t>
            </a:r>
            <a:r>
              <a:rPr lang="en-US" sz="1400" dirty="0"/>
              <a:t>).</a:t>
            </a:r>
          </a:p>
        </p:txBody>
      </p:sp>
      <p:sp>
        <p:nvSpPr>
          <p:cNvPr id="26664" name="Slide Number Placeholder 41"/>
          <p:cNvSpPr>
            <a:spLocks noGrp="1"/>
          </p:cNvSpPr>
          <p:nvPr>
            <p:ph type="sldNum" sz="quarter" idx="12"/>
          </p:nvPr>
        </p:nvSpPr>
        <p:spPr>
          <a:xfrm>
            <a:off x="76200" y="6513513"/>
            <a:ext cx="381000" cy="268287"/>
          </a:xfrm>
          <a:noFill/>
        </p:spPr>
        <p:txBody>
          <a:bodyPr/>
          <a:lstStyle/>
          <a:p>
            <a:fld id="{8BAB0E87-8271-44F5-B83E-23A385ED3D14}" type="slidenum">
              <a:rPr lang="en-US" sz="1000" smtClean="0">
                <a:ea typeface="ＭＳ Ｐゴシック" pitchFamily="34" charset="-128"/>
              </a:rPr>
              <a:pPr/>
              <a:t>23</a:t>
            </a:fld>
            <a:endParaRPr lang="en-US" sz="1000" smtClean="0">
              <a:ea typeface="ＭＳ Ｐゴシック" pitchFamily="34" charset="-128"/>
            </a:endParaRPr>
          </a:p>
        </p:txBody>
      </p:sp>
      <p:sp>
        <p:nvSpPr>
          <p:cNvPr id="26665" name="Freeform 8"/>
          <p:cNvSpPr>
            <a:spLocks noChangeArrowheads="1"/>
          </p:cNvSpPr>
          <p:nvPr/>
        </p:nvSpPr>
        <p:spPr bwMode="auto">
          <a:xfrm>
            <a:off x="8099425" y="5803900"/>
            <a:ext cx="663575" cy="274638"/>
          </a:xfrm>
          <a:custGeom>
            <a:avLst/>
            <a:gdLst>
              <a:gd name="T0" fmla="*/ 0 w 1857375"/>
              <a:gd name="T1" fmla="*/ 0 h 1239838"/>
              <a:gd name="T2" fmla="*/ 0 w 1857375"/>
              <a:gd name="T3" fmla="*/ 0 h 1239838"/>
              <a:gd name="T4" fmla="*/ 0 w 1857375"/>
              <a:gd name="T5" fmla="*/ 0 h 1239838"/>
              <a:gd name="T6" fmla="*/ 0 w 1857375"/>
              <a:gd name="T7" fmla="*/ 0 h 1239838"/>
              <a:gd name="T8" fmla="*/ 0 w 1857375"/>
              <a:gd name="T9" fmla="*/ 0 h 1239838"/>
              <a:gd name="T10" fmla="*/ 0 w 1857375"/>
              <a:gd name="T11" fmla="*/ 0 h 1239838"/>
              <a:gd name="T12" fmla="*/ 0 w 1857375"/>
              <a:gd name="T13" fmla="*/ 0 h 1239838"/>
              <a:gd name="T14" fmla="*/ 0 60000 65536"/>
              <a:gd name="T15" fmla="*/ 0 60000 65536"/>
              <a:gd name="T16" fmla="*/ 0 60000 65536"/>
              <a:gd name="T17" fmla="*/ 0 60000 65536"/>
              <a:gd name="T18" fmla="*/ 0 60000 65536"/>
              <a:gd name="T19" fmla="*/ 0 60000 65536"/>
              <a:gd name="T20" fmla="*/ 0 60000 65536"/>
              <a:gd name="T21" fmla="*/ 0 w 1857375"/>
              <a:gd name="T22" fmla="*/ 0 h 1239838"/>
              <a:gd name="T23" fmla="*/ 1857375 w 1857375"/>
              <a:gd name="T24" fmla="*/ 1239838 h 12398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7375" h="1239838">
                <a:moveTo>
                  <a:pt x="1857375" y="1019175"/>
                </a:moveTo>
                <a:cubicBezTo>
                  <a:pt x="1782498" y="1035314"/>
                  <a:pt x="1707621" y="1051454"/>
                  <a:pt x="1606550" y="1076325"/>
                </a:cubicBezTo>
                <a:cubicBezTo>
                  <a:pt x="1505479" y="1101196"/>
                  <a:pt x="1361017" y="1144588"/>
                  <a:pt x="1250950" y="1168400"/>
                </a:cubicBezTo>
                <a:cubicBezTo>
                  <a:pt x="1140883" y="1192213"/>
                  <a:pt x="1047221" y="1239838"/>
                  <a:pt x="946150" y="1219200"/>
                </a:cubicBezTo>
                <a:cubicBezTo>
                  <a:pt x="845079" y="1198563"/>
                  <a:pt x="737129" y="1143529"/>
                  <a:pt x="644525" y="1044575"/>
                </a:cubicBezTo>
                <a:cubicBezTo>
                  <a:pt x="551921" y="945621"/>
                  <a:pt x="497946" y="799571"/>
                  <a:pt x="390525" y="625475"/>
                </a:cubicBezTo>
                <a:cubicBezTo>
                  <a:pt x="283104" y="451379"/>
                  <a:pt x="141552" y="225689"/>
                  <a:pt x="0" y="0"/>
                </a:cubicBezTo>
              </a:path>
            </a:pathLst>
          </a:custGeom>
          <a:noFill/>
          <a:ln w="28575">
            <a:solidFill>
              <a:srgbClr val="008000"/>
            </a:solidFill>
            <a:prstDash val="sysDash"/>
            <a:round/>
            <a:headEnd/>
            <a:tailEnd/>
          </a:ln>
        </p:spPr>
        <p:txBody>
          <a:bodyPr/>
          <a:lstStyle/>
          <a:p>
            <a:endParaRPr lang="en-US"/>
          </a:p>
        </p:txBody>
      </p:sp>
      <p:sp>
        <p:nvSpPr>
          <p:cNvPr id="26666" name="TextBox 70"/>
          <p:cNvSpPr txBox="1">
            <a:spLocks noChangeArrowheads="1"/>
          </p:cNvSpPr>
          <p:nvPr/>
        </p:nvSpPr>
        <p:spPr bwMode="auto">
          <a:xfrm>
            <a:off x="1828800" y="3525838"/>
            <a:ext cx="4803775" cy="658812"/>
          </a:xfrm>
          <a:prstGeom prst="rect">
            <a:avLst/>
          </a:prstGeom>
          <a:solidFill>
            <a:schemeClr val="bg1"/>
          </a:solidFill>
          <a:ln w="19050">
            <a:solidFill>
              <a:schemeClr val="tx1"/>
            </a:solidFill>
            <a:miter lim="800000"/>
            <a:headEnd/>
            <a:tailEnd/>
          </a:ln>
        </p:spPr>
        <p:txBody>
          <a:bodyPr>
            <a:spAutoFit/>
          </a:bodyPr>
          <a:lstStyle/>
          <a:p>
            <a:r>
              <a:rPr lang="en-US" sz="1200"/>
              <a:t>Average atmospheric CO</a:t>
            </a:r>
            <a:r>
              <a:rPr lang="en-US" sz="1100"/>
              <a:t>2</a:t>
            </a:r>
            <a:r>
              <a:rPr lang="en-US" sz="1200"/>
              <a:t> content, during development of plant and animal life on earth (approximately 8 times current).  Also, an ‘optimum’ level for species diversity, crop yields and tree growth.</a:t>
            </a:r>
          </a:p>
        </p:txBody>
      </p:sp>
      <p:sp>
        <p:nvSpPr>
          <p:cNvPr id="26646" name="TextBox 27"/>
          <p:cNvSpPr txBox="1">
            <a:spLocks noChangeArrowheads="1"/>
          </p:cNvSpPr>
          <p:nvPr/>
        </p:nvSpPr>
        <p:spPr bwMode="auto">
          <a:xfrm>
            <a:off x="5029200" y="4302125"/>
            <a:ext cx="3733800" cy="1249363"/>
          </a:xfrm>
          <a:prstGeom prst="rect">
            <a:avLst/>
          </a:prstGeom>
          <a:solidFill>
            <a:schemeClr val="bg1"/>
          </a:solidFill>
          <a:ln w="12700">
            <a:solidFill>
              <a:schemeClr val="tx1"/>
            </a:solidFill>
            <a:miter lim="800000"/>
            <a:headEnd/>
            <a:tailEnd/>
          </a:ln>
        </p:spPr>
        <p:txBody>
          <a:bodyPr>
            <a:spAutoFit/>
          </a:bodyPr>
          <a:lstStyle/>
          <a:p>
            <a:pPr algn="ctr"/>
            <a:r>
              <a:rPr lang="en-US" sz="1200" b="1"/>
              <a:t>Atmospheric Carbon Dioxide Gas,  CO</a:t>
            </a:r>
            <a:r>
              <a:rPr lang="en-US" sz="1100" b="1"/>
              <a:t>2</a:t>
            </a:r>
            <a:endParaRPr lang="en-US" sz="1200" b="1"/>
          </a:p>
          <a:p>
            <a:r>
              <a:rPr lang="en-US" sz="1100"/>
              <a:t>       - Current CO</a:t>
            </a:r>
            <a:r>
              <a:rPr lang="en-US" sz="1000"/>
              <a:t>2</a:t>
            </a:r>
            <a:r>
              <a:rPr lang="en-US" sz="1100"/>
              <a:t>  0.038%.</a:t>
            </a:r>
          </a:p>
          <a:p>
            <a:r>
              <a:rPr lang="en-US" sz="1300" b="1">
                <a:solidFill>
                  <a:srgbClr val="FF0000"/>
                </a:solidFill>
              </a:rPr>
              <a:t>Red</a:t>
            </a:r>
            <a:r>
              <a:rPr lang="en-US" sz="1100">
                <a:solidFill>
                  <a:srgbClr val="FF0000"/>
                </a:solidFill>
              </a:rPr>
              <a:t> </a:t>
            </a:r>
            <a:r>
              <a:rPr lang="en-US" sz="1100"/>
              <a:t>- Chemical measurement + Mauna Loa data.</a:t>
            </a:r>
          </a:p>
          <a:p>
            <a:r>
              <a:rPr lang="en-US" sz="1300" b="1">
                <a:solidFill>
                  <a:srgbClr val="008000"/>
                </a:solidFill>
              </a:rPr>
              <a:t>Green</a:t>
            </a:r>
            <a:r>
              <a:rPr lang="en-US" sz="1100">
                <a:solidFill>
                  <a:srgbClr val="008000"/>
                </a:solidFill>
              </a:rPr>
              <a:t> </a:t>
            </a:r>
            <a:r>
              <a:rPr lang="en-US" sz="1100"/>
              <a:t>- from stomatal density in pine needles.</a:t>
            </a:r>
          </a:p>
          <a:p>
            <a:r>
              <a:rPr lang="en-US" sz="1300" b="1">
                <a:solidFill>
                  <a:srgbClr val="000000"/>
                </a:solidFill>
              </a:rPr>
              <a:t>Black</a:t>
            </a:r>
            <a:r>
              <a:rPr lang="en-US" sz="1100">
                <a:solidFill>
                  <a:srgbClr val="000000"/>
                </a:solidFill>
              </a:rPr>
              <a:t> </a:t>
            </a:r>
            <a:r>
              <a:rPr lang="en-US" sz="1100"/>
              <a:t>-  ice core data.</a:t>
            </a:r>
          </a:p>
          <a:p>
            <a:r>
              <a:rPr lang="en-US" sz="1300" b="1">
                <a:solidFill>
                  <a:srgbClr val="008000"/>
                </a:solidFill>
              </a:rPr>
              <a:t>Dashed</a:t>
            </a:r>
            <a:r>
              <a:rPr lang="en-US" sz="1100">
                <a:solidFill>
                  <a:srgbClr val="008000"/>
                </a:solidFill>
              </a:rPr>
              <a:t> </a:t>
            </a:r>
            <a:r>
              <a:rPr lang="en-US" sz="1100"/>
              <a:t>- early measurements.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CO2 v plant growth"/>
          <p:cNvPicPr>
            <a:picLocks noChangeAspect="1" noChangeArrowheads="1"/>
          </p:cNvPicPr>
          <p:nvPr/>
        </p:nvPicPr>
        <p:blipFill>
          <a:blip r:embed="rId3" cstate="screen"/>
          <a:srcRect/>
          <a:stretch>
            <a:fillRect/>
          </a:stretch>
        </p:blipFill>
        <p:spPr bwMode="auto">
          <a:xfrm>
            <a:off x="4876800" y="3254375"/>
            <a:ext cx="4038600" cy="3298825"/>
          </a:xfrm>
          <a:prstGeom prst="rect">
            <a:avLst/>
          </a:prstGeom>
          <a:noFill/>
          <a:ln w="25400">
            <a:solidFill>
              <a:schemeClr val="tx1"/>
            </a:solidFill>
            <a:miter lim="800000"/>
            <a:headEnd/>
            <a:tailEnd/>
          </a:ln>
        </p:spPr>
      </p:pic>
      <p:pic>
        <p:nvPicPr>
          <p:cNvPr id="27651" name="Picture 4"/>
          <p:cNvPicPr>
            <a:picLocks noChangeAspect="1"/>
          </p:cNvPicPr>
          <p:nvPr/>
        </p:nvPicPr>
        <p:blipFill>
          <a:blip r:embed="rId4" cstate="screen"/>
          <a:srcRect/>
          <a:stretch>
            <a:fillRect/>
          </a:stretch>
        </p:blipFill>
        <p:spPr bwMode="auto">
          <a:xfrm>
            <a:off x="331788" y="1981200"/>
            <a:ext cx="4392612" cy="2449513"/>
          </a:xfrm>
          <a:prstGeom prst="rect">
            <a:avLst/>
          </a:prstGeom>
          <a:noFill/>
          <a:ln w="19050">
            <a:solidFill>
              <a:schemeClr val="tx1"/>
            </a:solidFill>
            <a:miter lim="800000"/>
            <a:headEnd/>
            <a:tailEnd/>
          </a:ln>
        </p:spPr>
      </p:pic>
      <p:sp>
        <p:nvSpPr>
          <p:cNvPr id="27652" name="TextBox 3"/>
          <p:cNvSpPr txBox="1">
            <a:spLocks noChangeArrowheads="1"/>
          </p:cNvSpPr>
          <p:nvPr/>
        </p:nvSpPr>
        <p:spPr bwMode="auto">
          <a:xfrm>
            <a:off x="609600" y="4724400"/>
            <a:ext cx="3810000" cy="1581150"/>
          </a:xfrm>
          <a:prstGeom prst="rect">
            <a:avLst/>
          </a:prstGeom>
          <a:noFill/>
          <a:ln w="25400">
            <a:solidFill>
              <a:srgbClr val="0000FF"/>
            </a:solidFill>
            <a:miter lim="800000"/>
            <a:headEnd/>
            <a:tailEnd/>
          </a:ln>
        </p:spPr>
        <p:txBody>
          <a:bodyPr>
            <a:spAutoFit/>
          </a:bodyPr>
          <a:lstStyle/>
          <a:p>
            <a:pPr algn="ctr"/>
            <a:r>
              <a:rPr lang="en-US" sz="2400"/>
              <a:t>A claim:</a:t>
            </a:r>
          </a:p>
          <a:p>
            <a:r>
              <a:rPr lang="en-US" sz="1800"/>
              <a:t>About 500 million people (7% of today’s population) are alive today, who wouldn’t be, if carbon dioxide had not risen in the last century.</a:t>
            </a:r>
          </a:p>
        </p:txBody>
      </p:sp>
      <p:sp>
        <p:nvSpPr>
          <p:cNvPr id="27653" name="TextBox 4"/>
          <p:cNvSpPr txBox="1">
            <a:spLocks noChangeArrowheads="1"/>
          </p:cNvSpPr>
          <p:nvPr/>
        </p:nvSpPr>
        <p:spPr bwMode="auto">
          <a:xfrm>
            <a:off x="5029200" y="1494472"/>
            <a:ext cx="3810000" cy="1477328"/>
          </a:xfrm>
          <a:prstGeom prst="rect">
            <a:avLst/>
          </a:prstGeom>
          <a:noFill/>
          <a:ln w="19050">
            <a:solidFill>
              <a:schemeClr val="tx1"/>
            </a:solidFill>
            <a:miter lim="800000"/>
            <a:headEnd/>
            <a:tailEnd/>
          </a:ln>
        </p:spPr>
        <p:txBody>
          <a:bodyPr wrap="square">
            <a:spAutoFit/>
          </a:bodyPr>
          <a:lstStyle/>
          <a:p>
            <a:r>
              <a:rPr lang="en-US" sz="1800" dirty="0">
                <a:solidFill>
                  <a:srgbClr val="000000"/>
                </a:solidFill>
              </a:rPr>
              <a:t>A doubling of CO</a:t>
            </a:r>
            <a:r>
              <a:rPr lang="en-US" dirty="0">
                <a:solidFill>
                  <a:srgbClr val="000000"/>
                </a:solidFill>
              </a:rPr>
              <a:t>2</a:t>
            </a:r>
            <a:r>
              <a:rPr lang="en-US" sz="1800" dirty="0">
                <a:solidFill>
                  <a:srgbClr val="000000"/>
                </a:solidFill>
              </a:rPr>
              <a:t> would greatly improve crop yields &amp; forest growth. Decreasing CO</a:t>
            </a:r>
            <a:r>
              <a:rPr lang="en-US" dirty="0">
                <a:solidFill>
                  <a:srgbClr val="000000"/>
                </a:solidFill>
              </a:rPr>
              <a:t>2</a:t>
            </a:r>
            <a:r>
              <a:rPr lang="en-US" sz="1800" dirty="0">
                <a:solidFill>
                  <a:srgbClr val="000000"/>
                </a:solidFill>
              </a:rPr>
              <a:t> to half the current % would be </a:t>
            </a:r>
            <a:r>
              <a:rPr lang="en-US" sz="1800" dirty="0" smtClean="0">
                <a:solidFill>
                  <a:srgbClr val="000000"/>
                </a:solidFill>
              </a:rPr>
              <a:t>catastrophic (plants die, humans starve.</a:t>
            </a:r>
            <a:endParaRPr lang="en-US" sz="1800" dirty="0">
              <a:solidFill>
                <a:srgbClr val="000000"/>
              </a:solidFill>
            </a:endParaRPr>
          </a:p>
        </p:txBody>
      </p:sp>
      <p:sp>
        <p:nvSpPr>
          <p:cNvPr id="27654" name="TextBox 5"/>
          <p:cNvSpPr txBox="1">
            <a:spLocks noChangeArrowheads="1"/>
          </p:cNvSpPr>
          <p:nvPr/>
        </p:nvSpPr>
        <p:spPr bwMode="auto">
          <a:xfrm>
            <a:off x="304800" y="304800"/>
            <a:ext cx="4240213" cy="1484313"/>
          </a:xfrm>
          <a:prstGeom prst="rect">
            <a:avLst/>
          </a:prstGeom>
          <a:noFill/>
          <a:ln w="19050">
            <a:solidFill>
              <a:schemeClr val="tx1"/>
            </a:solidFill>
            <a:miter lim="800000"/>
            <a:headEnd/>
            <a:tailEnd/>
          </a:ln>
        </p:spPr>
        <p:txBody>
          <a:bodyPr>
            <a:spAutoFit/>
          </a:bodyPr>
          <a:lstStyle/>
          <a:p>
            <a:r>
              <a:rPr lang="en-US" sz="1800"/>
              <a:t>Agricultural productively increased an average of 34% from 1990 to 2004.  Much of that increase was due to the increase in atmospheric CO</a:t>
            </a:r>
            <a:r>
              <a:rPr lang="en-US"/>
              <a:t>2</a:t>
            </a:r>
            <a:r>
              <a:rPr lang="en-US" sz="1800"/>
              <a:t>.</a:t>
            </a:r>
          </a:p>
          <a:p>
            <a:r>
              <a:rPr lang="en-US" sz="1800"/>
              <a:t>Plants need less water, with more CO</a:t>
            </a:r>
            <a:r>
              <a:rPr lang="en-US"/>
              <a:t>2</a:t>
            </a:r>
            <a:r>
              <a:rPr lang="en-US" sz="1800"/>
              <a:t>.</a:t>
            </a:r>
          </a:p>
        </p:txBody>
      </p:sp>
      <p:sp>
        <p:nvSpPr>
          <p:cNvPr id="27655" name="TextBox 6"/>
          <p:cNvSpPr txBox="1">
            <a:spLocks noChangeArrowheads="1"/>
          </p:cNvSpPr>
          <p:nvPr/>
        </p:nvSpPr>
        <p:spPr bwMode="auto">
          <a:xfrm>
            <a:off x="4572000" y="273050"/>
            <a:ext cx="4419600" cy="946150"/>
          </a:xfrm>
          <a:prstGeom prst="rect">
            <a:avLst/>
          </a:prstGeom>
          <a:noFill/>
          <a:ln w="9525">
            <a:noFill/>
            <a:miter lim="800000"/>
            <a:headEnd/>
            <a:tailEnd/>
          </a:ln>
        </p:spPr>
        <p:txBody>
          <a:bodyPr>
            <a:spAutoFit/>
          </a:bodyPr>
          <a:lstStyle/>
          <a:p>
            <a:pPr algn="ctr"/>
            <a:r>
              <a:rPr lang="en-US" sz="2800">
                <a:solidFill>
                  <a:srgbClr val="0000FF"/>
                </a:solidFill>
              </a:rPr>
              <a:t>A Pollutant?</a:t>
            </a:r>
          </a:p>
          <a:p>
            <a:pPr algn="ctr"/>
            <a:r>
              <a:rPr lang="en-US" sz="2800">
                <a:solidFill>
                  <a:srgbClr val="0000FF"/>
                </a:solidFill>
              </a:rPr>
              <a:t>No, CO</a:t>
            </a:r>
            <a:r>
              <a:rPr lang="en-US" sz="2400">
                <a:solidFill>
                  <a:srgbClr val="0000FF"/>
                </a:solidFill>
              </a:rPr>
              <a:t>2</a:t>
            </a:r>
            <a:r>
              <a:rPr lang="en-US" sz="2800">
                <a:solidFill>
                  <a:srgbClr val="0000FF"/>
                </a:solidFill>
              </a:rPr>
              <a:t> is critical for life</a:t>
            </a:r>
          </a:p>
        </p:txBody>
      </p:sp>
      <p:sp>
        <p:nvSpPr>
          <p:cNvPr id="27656" name="Slide Number Placeholder 7"/>
          <p:cNvSpPr>
            <a:spLocks noGrp="1"/>
          </p:cNvSpPr>
          <p:nvPr>
            <p:ph type="sldNum" sz="quarter" idx="12"/>
          </p:nvPr>
        </p:nvSpPr>
        <p:spPr>
          <a:xfrm>
            <a:off x="152400" y="6400800"/>
            <a:ext cx="381000" cy="323850"/>
          </a:xfrm>
          <a:noFill/>
        </p:spPr>
        <p:txBody>
          <a:bodyPr/>
          <a:lstStyle/>
          <a:p>
            <a:fld id="{AB4BB985-8B92-4679-8C46-73DD2D0A0A0A}" type="slidenum">
              <a:rPr lang="en-US" sz="1200" smtClean="0">
                <a:ea typeface="ＭＳ Ｐゴシック" pitchFamily="34" charset="-128"/>
              </a:rPr>
              <a:pPr/>
              <a:t>24</a:t>
            </a:fld>
            <a:endParaRPr lang="en-US" sz="1200" smtClean="0">
              <a:ea typeface="ＭＳ Ｐゴシック" pitchFamily="34" charset="-128"/>
            </a:endParaRPr>
          </a:p>
        </p:txBody>
      </p:sp>
      <p:sp>
        <p:nvSpPr>
          <p:cNvPr id="27657" name="Text Box 9"/>
          <p:cNvSpPr txBox="1">
            <a:spLocks noChangeArrowheads="1"/>
          </p:cNvSpPr>
          <p:nvPr/>
        </p:nvSpPr>
        <p:spPr bwMode="auto">
          <a:xfrm>
            <a:off x="609600" y="6400800"/>
            <a:ext cx="3886200" cy="228600"/>
          </a:xfrm>
          <a:prstGeom prst="rect">
            <a:avLst/>
          </a:prstGeom>
          <a:noFill/>
          <a:ln w="9525">
            <a:noFill/>
            <a:miter lim="800000"/>
            <a:headEnd/>
            <a:tailEnd/>
          </a:ln>
        </p:spPr>
        <p:txBody>
          <a:bodyPr>
            <a:spAutoFit/>
          </a:bodyPr>
          <a:lstStyle/>
          <a:p>
            <a:pPr algn="ctr">
              <a:spcBef>
                <a:spcPct val="50000"/>
              </a:spcBef>
            </a:pPr>
            <a:r>
              <a:rPr lang="en-US" sz="900"/>
              <a:t>http://www.co2science.org/subject/t/summaries/earlyspringgrowth.php</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05800" y="6397625"/>
            <a:ext cx="533400" cy="460375"/>
          </a:xfrm>
        </p:spPr>
        <p:txBody>
          <a:bodyPr/>
          <a:lstStyle/>
          <a:p>
            <a:pPr>
              <a:defRPr/>
            </a:pPr>
            <a:fld id="{B0B320AD-2F09-4E37-98A1-8991C8304B99}" type="slidenum">
              <a:rPr lang="en-US" smtClean="0"/>
              <a:pPr>
                <a:defRPr/>
              </a:pPr>
              <a:t>25</a:t>
            </a:fld>
            <a:endParaRPr lang="en-US" dirty="0"/>
          </a:p>
        </p:txBody>
      </p:sp>
      <p:sp>
        <p:nvSpPr>
          <p:cNvPr id="7" name="TextBox 6"/>
          <p:cNvSpPr txBox="1"/>
          <p:nvPr/>
        </p:nvSpPr>
        <p:spPr>
          <a:xfrm>
            <a:off x="4648200" y="1477625"/>
            <a:ext cx="4191000" cy="4708981"/>
          </a:xfrm>
          <a:prstGeom prst="rect">
            <a:avLst/>
          </a:prstGeom>
          <a:noFill/>
        </p:spPr>
        <p:txBody>
          <a:bodyPr wrap="square" rtlCol="0">
            <a:spAutoFit/>
          </a:bodyPr>
          <a:lstStyle/>
          <a:p>
            <a:r>
              <a:rPr lang="en-US" sz="2000" dirty="0" smtClean="0"/>
              <a:t>One thing to bear in mind is that the atmospheric concentration of CO2 got down to 180 ppm during the glacial periods of the ice age the Earth is currently in (the Holocene is an interglacial in the ice age that started three million years ago). Plant growth shuts down at 150 ppm, so the earth was within 30 ppm of disaster (dry deserts and starving plant life). </a:t>
            </a:r>
          </a:p>
          <a:p>
            <a:endParaRPr lang="en-US" sz="2000" dirty="0" smtClean="0"/>
          </a:p>
          <a:p>
            <a:r>
              <a:rPr lang="en-US" sz="2000" dirty="0" smtClean="0"/>
              <a:t>Terrestrial life came close to being wiped out by a lack of CO</a:t>
            </a:r>
            <a:r>
              <a:rPr lang="en-US" sz="1800" dirty="0" smtClean="0"/>
              <a:t>2</a:t>
            </a:r>
            <a:r>
              <a:rPr lang="en-US" sz="2000" dirty="0" smtClean="0"/>
              <a:t> in the atmosphere.</a:t>
            </a:r>
            <a:endParaRPr lang="en-US" sz="2000" dirty="0"/>
          </a:p>
        </p:txBody>
      </p:sp>
      <p:sp>
        <p:nvSpPr>
          <p:cNvPr id="8" name="TextBox 7"/>
          <p:cNvSpPr txBox="1"/>
          <p:nvPr/>
        </p:nvSpPr>
        <p:spPr>
          <a:xfrm>
            <a:off x="381000" y="1259443"/>
            <a:ext cx="3962400" cy="5293757"/>
          </a:xfrm>
          <a:prstGeom prst="rect">
            <a:avLst/>
          </a:prstGeom>
          <a:noFill/>
        </p:spPr>
        <p:txBody>
          <a:bodyPr wrap="square" rtlCol="0">
            <a:spAutoFit/>
          </a:bodyPr>
          <a:lstStyle/>
          <a:p>
            <a:r>
              <a:rPr lang="en-US" sz="2000" dirty="0" smtClean="0"/>
              <a:t>While we refer to ice ages usually as the glacial periods that have happened routinely every 100k years during the last million or 2 years, the whole of the last several million years has actually been a relative ice age.  Before that, during diversity growth from sea life through dinosaurs, the planet was much warmer, with little ice at all, sea levels hundreds of feet higher and in general, GREEN from pole to pole.  It was green, not dry desert because the earth was fertilized by CO</a:t>
            </a:r>
            <a:r>
              <a:rPr lang="en-US" sz="1800" dirty="0" smtClean="0"/>
              <a:t>2 </a:t>
            </a:r>
            <a:r>
              <a:rPr lang="en-US" sz="2000" dirty="0" smtClean="0"/>
              <a:t>levels 10 to 20 times present.</a:t>
            </a:r>
            <a:endParaRPr lang="en-US" sz="2000" dirty="0"/>
          </a:p>
        </p:txBody>
      </p:sp>
      <p:sp>
        <p:nvSpPr>
          <p:cNvPr id="9" name="TextBox 8"/>
          <p:cNvSpPr txBox="1"/>
          <p:nvPr/>
        </p:nvSpPr>
        <p:spPr>
          <a:xfrm>
            <a:off x="685800" y="314980"/>
            <a:ext cx="7772400" cy="523220"/>
          </a:xfrm>
          <a:prstGeom prst="rect">
            <a:avLst/>
          </a:prstGeom>
          <a:noFill/>
        </p:spPr>
        <p:txBody>
          <a:bodyPr wrap="square" rtlCol="0">
            <a:spAutoFit/>
          </a:bodyPr>
          <a:lstStyle/>
          <a:p>
            <a:pPr algn="ctr"/>
            <a:r>
              <a:rPr lang="en-US" sz="2800" dirty="0" smtClean="0">
                <a:solidFill>
                  <a:srgbClr val="0000FF"/>
                </a:solidFill>
              </a:rPr>
              <a:t>The danger is too-low atmospheric CO</a:t>
            </a:r>
            <a:r>
              <a:rPr lang="en-US" sz="2400" dirty="0" smtClean="0">
                <a:solidFill>
                  <a:srgbClr val="0000FF"/>
                </a:solidFill>
              </a:rPr>
              <a:t>2</a:t>
            </a:r>
            <a:endParaRPr lang="en-US" sz="2800" dirty="0">
              <a:solidFill>
                <a:srgbClr val="0000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4"/>
          <p:cNvSpPr>
            <a:spLocks noGrp="1"/>
          </p:cNvSpPr>
          <p:nvPr>
            <p:ph idx="1"/>
          </p:nvPr>
        </p:nvSpPr>
        <p:spPr>
          <a:xfrm>
            <a:off x="1219200" y="3276600"/>
            <a:ext cx="6705600" cy="2133600"/>
          </a:xfrm>
          <a:ln w="41275">
            <a:solidFill>
              <a:srgbClr val="0000FF"/>
            </a:solidFill>
          </a:ln>
        </p:spPr>
        <p:txBody>
          <a:bodyPr/>
          <a:lstStyle/>
          <a:p>
            <a:pPr>
              <a:buFontTx/>
              <a:buAutoNum type="arabicPeriod"/>
            </a:pPr>
            <a:r>
              <a:rPr lang="en-US" sz="1600" b="1" smtClean="0">
                <a:solidFill>
                  <a:srgbClr val="FF0000"/>
                </a:solidFill>
                <a:ea typeface="ＭＳ Ｐゴシック" pitchFamily="34" charset="-128"/>
              </a:rPr>
              <a:t>Recent human burning of fossil fuels suddenly and dangerously increased CO</a:t>
            </a:r>
            <a:r>
              <a:rPr lang="en-US" sz="1400" b="1" smtClean="0">
                <a:solidFill>
                  <a:srgbClr val="FF0000"/>
                </a:solidFill>
                <a:ea typeface="ＭＳ Ｐゴシック" pitchFamily="34" charset="-128"/>
              </a:rPr>
              <a:t>2</a:t>
            </a:r>
            <a:r>
              <a:rPr lang="en-US" sz="1600" b="1" smtClean="0">
                <a:solidFill>
                  <a:srgbClr val="FF0000"/>
                </a:solidFill>
                <a:ea typeface="ＭＳ Ｐゴシック" pitchFamily="34" charset="-128"/>
              </a:rPr>
              <a:t> beyond previous levels – Yes/No</a:t>
            </a:r>
          </a:p>
          <a:p>
            <a:pPr>
              <a:buFontTx/>
              <a:buAutoNum type="arabicPeriod"/>
            </a:pPr>
            <a:r>
              <a:rPr lang="en-US" sz="1600" smtClean="0">
                <a:ea typeface="ＭＳ Ｐゴシック" pitchFamily="34" charset="-128"/>
              </a:rPr>
              <a:t>Human CO</a:t>
            </a:r>
            <a:r>
              <a:rPr lang="en-US" sz="1400" smtClean="0">
                <a:ea typeface="ＭＳ Ｐゴシック" pitchFamily="34" charset="-128"/>
              </a:rPr>
              <a:t>2</a:t>
            </a:r>
            <a:r>
              <a:rPr lang="en-US" sz="1600" smtClean="0">
                <a:ea typeface="ＭＳ Ｐゴシック" pitchFamily="34" charset="-128"/>
              </a:rPr>
              <a:t> emissions causes greenhouse warming.</a:t>
            </a:r>
          </a:p>
          <a:p>
            <a:pPr>
              <a:buFontTx/>
              <a:buAutoNum type="arabicPeriod"/>
            </a:pPr>
            <a:r>
              <a:rPr lang="en-US" sz="1600" smtClean="0">
                <a:ea typeface="ＭＳ Ｐゴシック" pitchFamily="34" charset="-128"/>
              </a:rPr>
              <a:t>Dangerous, sudden global warming occurred the last 50 years.</a:t>
            </a:r>
          </a:p>
          <a:p>
            <a:pPr>
              <a:buFontTx/>
              <a:buAutoNum type="arabicPeriod"/>
            </a:pPr>
            <a:r>
              <a:rPr lang="en-US" sz="1600" smtClean="0">
                <a:ea typeface="ＭＳ Ｐゴシック" pitchFamily="34" charset="-128"/>
              </a:rPr>
              <a:t>The current Temperature is </a:t>
            </a:r>
            <a:r>
              <a:rPr lang="en-US" sz="1600" b="1" smtClean="0">
                <a:ea typeface="ＭＳ Ｐゴシック" pitchFamily="34" charset="-128"/>
              </a:rPr>
              <a:t>too Hot </a:t>
            </a:r>
            <a:r>
              <a:rPr lang="en-US" sz="1600" smtClean="0">
                <a:ea typeface="ＭＳ Ｐゴシック" pitchFamily="34" charset="-128"/>
              </a:rPr>
              <a:t>&amp;further warming is </a:t>
            </a:r>
            <a:r>
              <a:rPr lang="en-US" sz="1600" b="1" smtClean="0">
                <a:ea typeface="ＭＳ Ｐゴシック" pitchFamily="34" charset="-128"/>
              </a:rPr>
              <a:t>Bad</a:t>
            </a:r>
            <a:r>
              <a:rPr lang="en-US" sz="1600" smtClean="0">
                <a:ea typeface="ＭＳ Ｐゴシック" pitchFamily="34" charset="-128"/>
              </a:rPr>
              <a:t>.</a:t>
            </a:r>
          </a:p>
          <a:p>
            <a:pPr>
              <a:buFontTx/>
              <a:buAutoNum type="arabicPeriod"/>
            </a:pPr>
            <a:r>
              <a:rPr lang="en-US" sz="1600" smtClean="0">
                <a:ea typeface="ＭＳ Ｐゴシック" pitchFamily="34" charset="-128"/>
              </a:rPr>
              <a:t>It is more difficult to adapt to climate changes than to attempt to control them.</a:t>
            </a:r>
          </a:p>
        </p:txBody>
      </p:sp>
      <p:sp>
        <p:nvSpPr>
          <p:cNvPr id="28675" name="Rectangle 2"/>
          <p:cNvSpPr>
            <a:spLocks noGrp="1" noChangeArrowheads="1"/>
          </p:cNvSpPr>
          <p:nvPr>
            <p:ph type="title"/>
          </p:nvPr>
        </p:nvSpPr>
        <p:spPr>
          <a:xfrm>
            <a:off x="1447800" y="5532438"/>
            <a:ext cx="6172200" cy="1173162"/>
          </a:xfrm>
        </p:spPr>
        <p:txBody>
          <a:bodyPr/>
          <a:lstStyle/>
          <a:p>
            <a:pPr algn="l" eaLnBrk="1" hangingPunct="1"/>
            <a:r>
              <a:rPr lang="en-US" sz="2000" smtClean="0">
                <a:solidFill>
                  <a:srgbClr val="000000"/>
                </a:solidFill>
                <a:ea typeface="ＭＳ Ｐゴシック" pitchFamily="34" charset="-128"/>
              </a:rPr>
              <a:t>Next is #2.  Okay, so CO</a:t>
            </a:r>
            <a:r>
              <a:rPr lang="en-US" sz="1800" smtClean="0">
                <a:solidFill>
                  <a:srgbClr val="000000"/>
                </a:solidFill>
                <a:ea typeface="ＭＳ Ｐゴシック" pitchFamily="34" charset="-128"/>
              </a:rPr>
              <a:t>2</a:t>
            </a:r>
            <a:r>
              <a:rPr lang="en-US" sz="2000" smtClean="0">
                <a:solidFill>
                  <a:srgbClr val="000000"/>
                </a:solidFill>
                <a:ea typeface="ＭＳ Ｐゴシック" pitchFamily="34" charset="-128"/>
              </a:rPr>
              <a:t> is not a problem for plants, animals and humans, but is it causing the planet to get warmer via the greenhouse effect?</a:t>
            </a:r>
          </a:p>
        </p:txBody>
      </p:sp>
      <p:sp>
        <p:nvSpPr>
          <p:cNvPr id="28676" name="TextBox 4"/>
          <p:cNvSpPr txBox="1">
            <a:spLocks noChangeArrowheads="1"/>
          </p:cNvSpPr>
          <p:nvPr/>
        </p:nvSpPr>
        <p:spPr bwMode="auto">
          <a:xfrm>
            <a:off x="609600" y="209550"/>
            <a:ext cx="8229600" cy="2986088"/>
          </a:xfrm>
          <a:prstGeom prst="rect">
            <a:avLst/>
          </a:prstGeom>
          <a:noFill/>
          <a:ln w="9525">
            <a:noFill/>
            <a:miter lim="800000"/>
            <a:headEnd/>
            <a:tailEnd/>
          </a:ln>
        </p:spPr>
        <p:txBody>
          <a:bodyPr>
            <a:spAutoFit/>
          </a:bodyPr>
          <a:lstStyle/>
          <a:p>
            <a:r>
              <a:rPr lang="en-US" sz="2000" b="1">
                <a:solidFill>
                  <a:srgbClr val="0000FF"/>
                </a:solidFill>
              </a:rPr>
              <a:t>#1.</a:t>
            </a:r>
            <a:r>
              <a:rPr lang="en-US" sz="2000">
                <a:solidFill>
                  <a:srgbClr val="0000FF"/>
                </a:solidFill>
              </a:rPr>
              <a:t>  -  Increase? </a:t>
            </a:r>
            <a:r>
              <a:rPr lang="en-US" sz="2400" b="1">
                <a:solidFill>
                  <a:srgbClr val="0000FF"/>
                </a:solidFill>
              </a:rPr>
              <a:t>Yes</a:t>
            </a:r>
            <a:r>
              <a:rPr lang="en-US" sz="2000">
                <a:solidFill>
                  <a:srgbClr val="0000FF"/>
                </a:solidFill>
              </a:rPr>
              <a:t> - Due partially to human emissions, the atmospheric content of CO</a:t>
            </a:r>
            <a:r>
              <a:rPr lang="en-US" sz="1800">
                <a:solidFill>
                  <a:srgbClr val="0000FF"/>
                </a:solidFill>
              </a:rPr>
              <a:t>2</a:t>
            </a:r>
            <a:r>
              <a:rPr lang="en-US" sz="2000">
                <a:solidFill>
                  <a:srgbClr val="0000FF"/>
                </a:solidFill>
              </a:rPr>
              <a:t> has increased 20% in the last 50 years. CO</a:t>
            </a:r>
            <a:r>
              <a:rPr lang="en-US" sz="1800">
                <a:solidFill>
                  <a:srgbClr val="0000FF"/>
                </a:solidFill>
              </a:rPr>
              <a:t>2 </a:t>
            </a:r>
            <a:r>
              <a:rPr lang="en-US" sz="2000">
                <a:solidFill>
                  <a:srgbClr val="0000FF"/>
                </a:solidFill>
              </a:rPr>
              <a:t>might now be the highest in the human era.</a:t>
            </a:r>
          </a:p>
          <a:p>
            <a:r>
              <a:rPr lang="en-US" sz="2000">
                <a:solidFill>
                  <a:srgbClr val="0000FF"/>
                </a:solidFill>
              </a:rPr>
              <a:t>However, CO</a:t>
            </a:r>
            <a:r>
              <a:rPr lang="en-US" sz="1800">
                <a:solidFill>
                  <a:srgbClr val="0000FF"/>
                </a:solidFill>
              </a:rPr>
              <a:t>2</a:t>
            </a:r>
            <a:r>
              <a:rPr lang="en-US" sz="2000">
                <a:solidFill>
                  <a:srgbClr val="0000FF"/>
                </a:solidFill>
              </a:rPr>
              <a:t> is only 0.038% of the atmosphere and CO</a:t>
            </a:r>
            <a:r>
              <a:rPr lang="en-US" sz="1800">
                <a:solidFill>
                  <a:srgbClr val="0000FF"/>
                </a:solidFill>
              </a:rPr>
              <a:t>2</a:t>
            </a:r>
            <a:r>
              <a:rPr lang="en-US" sz="2000">
                <a:solidFill>
                  <a:srgbClr val="0000FF"/>
                </a:solidFill>
              </a:rPr>
              <a:t> is only 3.6% of all the greenhouse gasses.</a:t>
            </a:r>
          </a:p>
          <a:p>
            <a:r>
              <a:rPr lang="en-US" sz="2400">
                <a:solidFill>
                  <a:srgbClr val="0000FF"/>
                </a:solidFill>
              </a:rPr>
              <a:t>Dangerous increase? </a:t>
            </a:r>
            <a:r>
              <a:rPr lang="en-US" sz="2400" b="1">
                <a:solidFill>
                  <a:srgbClr val="0000FF"/>
                </a:solidFill>
              </a:rPr>
              <a:t>No</a:t>
            </a:r>
            <a:r>
              <a:rPr lang="en-US" sz="2400">
                <a:solidFill>
                  <a:srgbClr val="0000FF"/>
                </a:solidFill>
              </a:rPr>
              <a:t>, not unless it causes a dangerous result. Dangerous? yes, if it </a:t>
            </a:r>
            <a:r>
              <a:rPr lang="en-US" sz="2400" b="1">
                <a:solidFill>
                  <a:srgbClr val="0000FF"/>
                </a:solidFill>
              </a:rPr>
              <a:t>decreases</a:t>
            </a:r>
            <a:r>
              <a:rPr lang="en-US" sz="2400">
                <a:solidFill>
                  <a:srgbClr val="0000FF"/>
                </a:solidFill>
              </a:rPr>
              <a:t> 50%.</a:t>
            </a:r>
            <a:endParaRPr lang="en-US" sz="1800">
              <a:solidFill>
                <a:srgbClr val="0000FF"/>
              </a:solidFill>
            </a:endParaRPr>
          </a:p>
          <a:p>
            <a:r>
              <a:rPr lang="en-US" sz="1800">
                <a:solidFill>
                  <a:srgbClr val="000000"/>
                </a:solidFill>
              </a:rPr>
              <a:t>CO</a:t>
            </a:r>
            <a:r>
              <a:rPr lang="en-US">
                <a:solidFill>
                  <a:srgbClr val="000000"/>
                </a:solidFill>
              </a:rPr>
              <a:t>2</a:t>
            </a:r>
            <a:r>
              <a:rPr lang="en-US" sz="1800">
                <a:solidFill>
                  <a:srgbClr val="000000"/>
                </a:solidFill>
              </a:rPr>
              <a:t> is a trace gas; it has been 18 </a:t>
            </a:r>
            <a:r>
              <a:rPr lang="en-US" sz="2000" b="1">
                <a:solidFill>
                  <a:srgbClr val="000000"/>
                </a:solidFill>
              </a:rPr>
              <a:t>times </a:t>
            </a:r>
            <a:r>
              <a:rPr lang="en-US" sz="1800">
                <a:solidFill>
                  <a:srgbClr val="000000"/>
                </a:solidFill>
              </a:rPr>
              <a:t>current levels during times of life’s greatest species diversity growth.  Increases are beneficial.</a:t>
            </a:r>
          </a:p>
        </p:txBody>
      </p:sp>
      <p:sp>
        <p:nvSpPr>
          <p:cNvPr id="28677" name="Slide Number Placeholder 4"/>
          <p:cNvSpPr>
            <a:spLocks noGrp="1"/>
          </p:cNvSpPr>
          <p:nvPr>
            <p:ph type="sldNum" sz="quarter" idx="12"/>
          </p:nvPr>
        </p:nvSpPr>
        <p:spPr>
          <a:xfrm>
            <a:off x="8382000" y="6457950"/>
            <a:ext cx="533400" cy="247650"/>
          </a:xfrm>
          <a:noFill/>
        </p:spPr>
        <p:txBody>
          <a:bodyPr/>
          <a:lstStyle/>
          <a:p>
            <a:fld id="{DE058D65-E756-40AA-BDDE-93511A967CE5}" type="slidenum">
              <a:rPr lang="en-US" sz="1200" smtClean="0">
                <a:ea typeface="ＭＳ Ｐゴシック" pitchFamily="34" charset="-128"/>
              </a:rPr>
              <a:pPr/>
              <a:t>26</a:t>
            </a:fld>
            <a:endParaRPr lang="en-US" sz="1200" smtClean="0">
              <a:ea typeface="ＭＳ Ｐゴシック" pitchFamily="34"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Slide Number Placeholder 9"/>
          <p:cNvSpPr>
            <a:spLocks noGrp="1"/>
          </p:cNvSpPr>
          <p:nvPr>
            <p:ph type="sldNum" sz="quarter" idx="12"/>
          </p:nvPr>
        </p:nvSpPr>
        <p:spPr>
          <a:xfrm>
            <a:off x="8610600" y="6534150"/>
            <a:ext cx="381000" cy="323850"/>
          </a:xfrm>
          <a:noFill/>
        </p:spPr>
        <p:txBody>
          <a:bodyPr/>
          <a:lstStyle/>
          <a:p>
            <a:fld id="{EE2ABC79-CCD0-461E-90E7-C3A1C1C565CC}" type="slidenum">
              <a:rPr lang="en-US" sz="1000" smtClean="0">
                <a:ea typeface="ＭＳ Ｐゴシック" pitchFamily="34" charset="-128"/>
              </a:rPr>
              <a:pPr/>
              <a:t>27</a:t>
            </a:fld>
            <a:endParaRPr lang="en-US" sz="1200" smtClean="0">
              <a:ea typeface="ＭＳ Ｐゴシック" pitchFamily="34" charset="-128"/>
            </a:endParaRPr>
          </a:p>
        </p:txBody>
      </p:sp>
      <p:sp>
        <p:nvSpPr>
          <p:cNvPr id="7" name="TextBox 4"/>
          <p:cNvSpPr txBox="1">
            <a:spLocks noChangeArrowheads="1"/>
          </p:cNvSpPr>
          <p:nvPr/>
        </p:nvSpPr>
        <p:spPr bwMode="auto">
          <a:xfrm>
            <a:off x="1143000" y="609600"/>
            <a:ext cx="7086600" cy="822325"/>
          </a:xfrm>
          <a:prstGeom prst="rect">
            <a:avLst/>
          </a:prstGeom>
          <a:noFill/>
          <a:ln w="9525">
            <a:noFill/>
            <a:miter lim="800000"/>
            <a:headEnd/>
            <a:tailEnd/>
          </a:ln>
        </p:spPr>
        <p:txBody>
          <a:bodyPr>
            <a:spAutoFit/>
          </a:bodyPr>
          <a:lstStyle/>
          <a:p>
            <a:pPr defTabSz="457200"/>
            <a:r>
              <a:rPr lang="en-US" sz="2400" dirty="0">
                <a:cs typeface="Arial" charset="0"/>
              </a:rPr>
              <a:t>Atmospheric warming with human carbon emissions </a:t>
            </a:r>
            <a:r>
              <a:rPr lang="en-US" sz="2400" dirty="0"/>
              <a:t>shows ‘good’ correlation only after 1970.</a:t>
            </a:r>
            <a:endParaRPr lang="en-US" sz="2400" dirty="0">
              <a:cs typeface="Arial" charset="0"/>
            </a:endParaRPr>
          </a:p>
        </p:txBody>
      </p:sp>
      <p:sp>
        <p:nvSpPr>
          <p:cNvPr id="8" name="TextBox 3"/>
          <p:cNvSpPr txBox="1">
            <a:spLocks noChangeArrowheads="1"/>
          </p:cNvSpPr>
          <p:nvPr/>
        </p:nvSpPr>
        <p:spPr bwMode="auto">
          <a:xfrm>
            <a:off x="914400" y="152400"/>
            <a:ext cx="7239000" cy="519113"/>
          </a:xfrm>
          <a:prstGeom prst="rect">
            <a:avLst/>
          </a:prstGeom>
          <a:noFill/>
          <a:ln w="9525">
            <a:noFill/>
            <a:miter lim="800000"/>
            <a:headEnd/>
            <a:tailEnd/>
          </a:ln>
        </p:spPr>
        <p:txBody>
          <a:bodyPr>
            <a:spAutoFit/>
          </a:bodyPr>
          <a:lstStyle/>
          <a:p>
            <a:pPr algn="ctr" defTabSz="457200"/>
            <a:r>
              <a:rPr lang="en-US" sz="2800" dirty="0">
                <a:solidFill>
                  <a:srgbClr val="0000FF"/>
                </a:solidFill>
                <a:cs typeface="Arial" charset="0"/>
              </a:rPr>
              <a:t>Assessing the Blame for Global Warming</a:t>
            </a:r>
          </a:p>
        </p:txBody>
      </p:sp>
      <p:pic>
        <p:nvPicPr>
          <p:cNvPr id="9" name="Picture 7" descr="correlation sun vs carbon.png"/>
          <p:cNvPicPr>
            <a:picLocks noChangeAspect="1"/>
          </p:cNvPicPr>
          <p:nvPr/>
        </p:nvPicPr>
        <p:blipFill>
          <a:blip r:embed="rId3" cstate="screen"/>
          <a:srcRect/>
          <a:stretch>
            <a:fillRect/>
          </a:stretch>
        </p:blipFill>
        <p:spPr bwMode="auto">
          <a:xfrm>
            <a:off x="4419600" y="1600200"/>
            <a:ext cx="4114800" cy="3106103"/>
          </a:xfrm>
          <a:prstGeom prst="rect">
            <a:avLst/>
          </a:prstGeom>
          <a:noFill/>
          <a:ln w="25400">
            <a:solidFill>
              <a:schemeClr val="tx1"/>
            </a:solidFill>
            <a:round/>
            <a:headEnd/>
            <a:tailEnd/>
          </a:ln>
        </p:spPr>
      </p:pic>
      <p:pic>
        <p:nvPicPr>
          <p:cNvPr id="10" name="Picture 9" descr="CO2 vs Temp.110yr.png"/>
          <p:cNvPicPr>
            <a:picLocks noChangeAspect="1"/>
          </p:cNvPicPr>
          <p:nvPr/>
        </p:nvPicPr>
        <p:blipFill>
          <a:blip r:embed="rId4" cstate="screen"/>
          <a:srcRect/>
          <a:stretch>
            <a:fillRect/>
          </a:stretch>
        </p:blipFill>
        <p:spPr bwMode="auto">
          <a:xfrm>
            <a:off x="152400" y="1600200"/>
            <a:ext cx="4088184" cy="2438400"/>
          </a:xfrm>
          <a:prstGeom prst="rect">
            <a:avLst/>
          </a:prstGeom>
          <a:noFill/>
          <a:ln w="25400">
            <a:solidFill>
              <a:schemeClr val="tx1"/>
            </a:solidFill>
            <a:round/>
            <a:headEnd/>
            <a:tailEnd/>
          </a:ln>
        </p:spPr>
      </p:pic>
      <p:pic>
        <p:nvPicPr>
          <p:cNvPr id="11" name="Picture 10" descr="Model uncertanties swamp co2 warming.png"/>
          <p:cNvPicPr>
            <a:picLocks noChangeAspect="1"/>
          </p:cNvPicPr>
          <p:nvPr/>
        </p:nvPicPr>
        <p:blipFill>
          <a:blip r:embed="rId5" cstate="screen"/>
          <a:stretch>
            <a:fillRect/>
          </a:stretch>
        </p:blipFill>
        <p:spPr>
          <a:xfrm>
            <a:off x="152400" y="4191001"/>
            <a:ext cx="3401568" cy="2514600"/>
          </a:xfrm>
          <a:prstGeom prst="rect">
            <a:avLst/>
          </a:prstGeom>
          <a:ln w="22225" cap="flat" cmpd="sng" algn="ctr">
            <a:solidFill>
              <a:schemeClr val="tx1"/>
            </a:solidFill>
            <a:prstDash val="solid"/>
            <a:round/>
            <a:headEnd type="none" w="med" len="med"/>
            <a:tailEnd type="none" w="med" len="med"/>
          </a:ln>
        </p:spPr>
      </p:pic>
      <p:sp>
        <p:nvSpPr>
          <p:cNvPr id="12" name="TextBox 11"/>
          <p:cNvSpPr txBox="1"/>
          <p:nvPr/>
        </p:nvSpPr>
        <p:spPr>
          <a:xfrm>
            <a:off x="3581400" y="5715000"/>
            <a:ext cx="5105400" cy="584776"/>
          </a:xfrm>
          <a:prstGeom prst="rect">
            <a:avLst/>
          </a:prstGeom>
          <a:noFill/>
        </p:spPr>
        <p:txBody>
          <a:bodyPr wrap="square" rtlCol="0">
            <a:spAutoFit/>
          </a:bodyPr>
          <a:lstStyle/>
          <a:p>
            <a:r>
              <a:rPr lang="en-US" dirty="0" smtClean="0"/>
              <a:t>These four uncertainties in the Climate Models swamp the warming due to doubling atmospheric CO</a:t>
            </a:r>
            <a:r>
              <a:rPr lang="en-US" sz="1400" dirty="0" smtClean="0"/>
              <a:t>2</a:t>
            </a:r>
            <a:r>
              <a:rPr lang="en-US" dirty="0" smtClean="0"/>
              <a:t>.</a:t>
            </a:r>
            <a:endParaRPr lang="en-US" baseline="-25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1"/>
          <p:cNvSpPr>
            <a:spLocks noGrp="1"/>
          </p:cNvSpPr>
          <p:nvPr>
            <p:ph type="sldNum" sz="quarter" idx="12"/>
          </p:nvPr>
        </p:nvSpPr>
        <p:spPr>
          <a:xfrm>
            <a:off x="8610600" y="6397625"/>
            <a:ext cx="381000" cy="384175"/>
          </a:xfrm>
          <a:noFill/>
        </p:spPr>
        <p:txBody>
          <a:bodyPr/>
          <a:lstStyle/>
          <a:p>
            <a:fld id="{904864F1-DC94-449E-81CD-CB5213EBD5C4}" type="slidenum">
              <a:rPr lang="en-US" smtClean="0">
                <a:ea typeface="ＭＳ Ｐゴシック" pitchFamily="34" charset="-128"/>
              </a:rPr>
              <a:pPr/>
              <a:t>28</a:t>
            </a:fld>
            <a:endParaRPr lang="en-US" smtClean="0">
              <a:ea typeface="ＭＳ Ｐゴシック" pitchFamily="34" charset="-128"/>
            </a:endParaRPr>
          </a:p>
        </p:txBody>
      </p:sp>
      <p:sp>
        <p:nvSpPr>
          <p:cNvPr id="30723" name="TextBox 2"/>
          <p:cNvSpPr txBox="1">
            <a:spLocks noChangeArrowheads="1"/>
          </p:cNvSpPr>
          <p:nvPr/>
        </p:nvSpPr>
        <p:spPr bwMode="auto">
          <a:xfrm>
            <a:off x="228600" y="106363"/>
            <a:ext cx="8686800" cy="884237"/>
          </a:xfrm>
          <a:prstGeom prst="rect">
            <a:avLst/>
          </a:prstGeom>
          <a:noFill/>
          <a:ln w="9525">
            <a:noFill/>
            <a:miter lim="800000"/>
            <a:headEnd/>
            <a:tailEnd/>
          </a:ln>
        </p:spPr>
        <p:txBody>
          <a:bodyPr>
            <a:spAutoFit/>
          </a:bodyPr>
          <a:lstStyle/>
          <a:p>
            <a:pPr algn="ctr"/>
            <a:r>
              <a:rPr lang="en-US" sz="2800">
                <a:solidFill>
                  <a:srgbClr val="0000FF"/>
                </a:solidFill>
              </a:rPr>
              <a:t>A Comparison, for the two most-recent warmings:</a:t>
            </a:r>
          </a:p>
          <a:p>
            <a:pPr algn="ctr"/>
            <a:r>
              <a:rPr lang="en-US" sz="2400">
                <a:solidFill>
                  <a:srgbClr val="0000FF"/>
                </a:solidFill>
              </a:rPr>
              <a:t>“Natural” Global Warming vs. “CO2-caused” Global Warming.</a:t>
            </a:r>
          </a:p>
        </p:txBody>
      </p:sp>
      <p:pic>
        <p:nvPicPr>
          <p:cNvPr id="30724" name="Picture 3" descr="1971 to 2000 warming:co2.png"/>
          <p:cNvPicPr>
            <a:picLocks noChangeAspect="1"/>
          </p:cNvPicPr>
          <p:nvPr/>
        </p:nvPicPr>
        <p:blipFill>
          <a:blip r:embed="rId3" cstate="screen"/>
          <a:srcRect/>
          <a:stretch>
            <a:fillRect/>
          </a:stretch>
        </p:blipFill>
        <p:spPr bwMode="auto">
          <a:xfrm>
            <a:off x="304800" y="4422775"/>
            <a:ext cx="4419600" cy="2054225"/>
          </a:xfrm>
          <a:prstGeom prst="rect">
            <a:avLst/>
          </a:prstGeom>
          <a:noFill/>
          <a:ln w="19050">
            <a:solidFill>
              <a:schemeClr val="tx1"/>
            </a:solidFill>
            <a:miter lim="800000"/>
            <a:headEnd/>
            <a:tailEnd/>
          </a:ln>
        </p:spPr>
      </p:pic>
      <p:pic>
        <p:nvPicPr>
          <p:cNvPr id="30725" name="Picture 4" descr="1916 to 1945 warming:co2.png"/>
          <p:cNvPicPr>
            <a:picLocks noChangeAspect="1"/>
          </p:cNvPicPr>
          <p:nvPr/>
        </p:nvPicPr>
        <p:blipFill>
          <a:blip r:embed="rId4" cstate="screen"/>
          <a:srcRect/>
          <a:stretch>
            <a:fillRect/>
          </a:stretch>
        </p:blipFill>
        <p:spPr bwMode="auto">
          <a:xfrm>
            <a:off x="304800" y="1447800"/>
            <a:ext cx="4430713" cy="2057400"/>
          </a:xfrm>
          <a:prstGeom prst="rect">
            <a:avLst/>
          </a:prstGeom>
          <a:noFill/>
          <a:ln w="19050">
            <a:solidFill>
              <a:schemeClr val="tx1"/>
            </a:solidFill>
            <a:miter lim="800000"/>
            <a:headEnd/>
            <a:tailEnd/>
          </a:ln>
        </p:spPr>
      </p:pic>
      <p:sp>
        <p:nvSpPr>
          <p:cNvPr id="8" name="TextBox 7"/>
          <p:cNvSpPr txBox="1"/>
          <p:nvPr/>
        </p:nvSpPr>
        <p:spPr>
          <a:xfrm>
            <a:off x="1219200" y="6553200"/>
            <a:ext cx="2438400" cy="244475"/>
          </a:xfrm>
          <a:prstGeom prst="rect">
            <a:avLst/>
          </a:prstGeom>
          <a:noFill/>
        </p:spPr>
        <p:txBody>
          <a:bodyPr>
            <a:spAutoFit/>
          </a:bodyPr>
          <a:lstStyle/>
          <a:p>
            <a:pPr>
              <a:defRPr/>
            </a:pPr>
            <a:r>
              <a:rPr lang="en-US" sz="1050" dirty="0">
                <a:ea typeface="ＭＳ Ｐゴシック"/>
                <a:cs typeface="ＭＳ Ｐゴシック"/>
              </a:rPr>
              <a:t>Data graphs from C3headlines.com</a:t>
            </a:r>
          </a:p>
        </p:txBody>
      </p:sp>
      <p:sp>
        <p:nvSpPr>
          <p:cNvPr id="30727" name="TextBox 8"/>
          <p:cNvSpPr txBox="1">
            <a:spLocks noChangeArrowheads="1"/>
          </p:cNvSpPr>
          <p:nvPr/>
        </p:nvSpPr>
        <p:spPr bwMode="auto">
          <a:xfrm>
            <a:off x="152400" y="4114800"/>
            <a:ext cx="4800600" cy="674688"/>
          </a:xfrm>
          <a:prstGeom prst="rect">
            <a:avLst/>
          </a:prstGeom>
          <a:solidFill>
            <a:srgbClr val="FFFFFF"/>
          </a:solidFill>
          <a:ln w="19050">
            <a:solidFill>
              <a:schemeClr val="tx1"/>
            </a:solidFill>
            <a:miter lim="800000"/>
            <a:headEnd/>
            <a:tailEnd/>
          </a:ln>
        </p:spPr>
        <p:txBody>
          <a:bodyPr>
            <a:spAutoFit/>
          </a:bodyPr>
          <a:lstStyle/>
          <a:p>
            <a:pPr algn="ctr"/>
            <a:r>
              <a:rPr lang="en-US" sz="1700"/>
              <a:t>Warming During Large Human CO</a:t>
            </a:r>
            <a:r>
              <a:rPr lang="en-US" sz="1400"/>
              <a:t>2</a:t>
            </a:r>
            <a:r>
              <a:rPr lang="en-US" sz="1700"/>
              <a:t> Emissions.</a:t>
            </a:r>
          </a:p>
          <a:p>
            <a:pPr algn="ctr"/>
            <a:r>
              <a:rPr lang="en-US" sz="2000" b="1"/>
              <a:t>1970 to 2000 with 13.2% rise in CO</a:t>
            </a:r>
            <a:r>
              <a:rPr lang="en-US" sz="1800" b="1"/>
              <a:t>2</a:t>
            </a:r>
          </a:p>
        </p:txBody>
      </p:sp>
      <p:sp>
        <p:nvSpPr>
          <p:cNvPr id="30728" name="TextBox 9"/>
          <p:cNvSpPr txBox="1">
            <a:spLocks noChangeArrowheads="1"/>
          </p:cNvSpPr>
          <p:nvPr/>
        </p:nvSpPr>
        <p:spPr bwMode="auto">
          <a:xfrm>
            <a:off x="152400" y="1143000"/>
            <a:ext cx="4800600" cy="674688"/>
          </a:xfrm>
          <a:prstGeom prst="rect">
            <a:avLst/>
          </a:prstGeom>
          <a:solidFill>
            <a:srgbClr val="FFFFFF"/>
          </a:solidFill>
          <a:ln w="19050">
            <a:solidFill>
              <a:schemeClr val="tx1"/>
            </a:solidFill>
            <a:miter lim="800000"/>
            <a:headEnd/>
            <a:tailEnd/>
          </a:ln>
        </p:spPr>
        <p:txBody>
          <a:bodyPr>
            <a:spAutoFit/>
          </a:bodyPr>
          <a:lstStyle/>
          <a:p>
            <a:pPr algn="ctr"/>
            <a:r>
              <a:rPr lang="en-US" sz="1700"/>
              <a:t>Warming Prior to Large Human CO</a:t>
            </a:r>
            <a:r>
              <a:rPr lang="en-US" sz="1400"/>
              <a:t>2</a:t>
            </a:r>
            <a:r>
              <a:rPr lang="en-US" sz="1700"/>
              <a:t> Emissions.</a:t>
            </a:r>
          </a:p>
          <a:p>
            <a:pPr algn="ctr"/>
            <a:r>
              <a:rPr lang="en-US" sz="2000" b="1"/>
              <a:t>1915 to 1945 with 2.7% rise in CO</a:t>
            </a:r>
            <a:r>
              <a:rPr lang="en-US" sz="1800" b="1"/>
              <a:t>2</a:t>
            </a:r>
          </a:p>
        </p:txBody>
      </p:sp>
      <p:sp>
        <p:nvSpPr>
          <p:cNvPr id="30729" name="TextBox 10"/>
          <p:cNvSpPr txBox="1">
            <a:spLocks noChangeArrowheads="1"/>
          </p:cNvSpPr>
          <p:nvPr/>
        </p:nvSpPr>
        <p:spPr bwMode="auto">
          <a:xfrm>
            <a:off x="706438" y="4927600"/>
            <a:ext cx="2895600" cy="287338"/>
          </a:xfrm>
          <a:prstGeom prst="rect">
            <a:avLst/>
          </a:prstGeom>
          <a:solidFill>
            <a:srgbClr val="FFFFFF"/>
          </a:solidFill>
          <a:ln w="12700">
            <a:solidFill>
              <a:schemeClr val="tx1"/>
            </a:solidFill>
            <a:miter lim="800000"/>
            <a:headEnd/>
            <a:tailEnd/>
          </a:ln>
        </p:spPr>
        <p:txBody>
          <a:bodyPr>
            <a:spAutoFit/>
          </a:bodyPr>
          <a:lstStyle/>
          <a:p>
            <a:r>
              <a:rPr lang="en-US" sz="1200"/>
              <a:t>Green Slope = 1.63 deg C per century</a:t>
            </a:r>
          </a:p>
        </p:txBody>
      </p:sp>
      <p:sp>
        <p:nvSpPr>
          <p:cNvPr id="30730" name="TextBox 11"/>
          <p:cNvSpPr txBox="1">
            <a:spLocks noChangeArrowheads="1"/>
          </p:cNvSpPr>
          <p:nvPr/>
        </p:nvSpPr>
        <p:spPr bwMode="auto">
          <a:xfrm>
            <a:off x="1384300" y="2744788"/>
            <a:ext cx="2895600" cy="287337"/>
          </a:xfrm>
          <a:prstGeom prst="rect">
            <a:avLst/>
          </a:prstGeom>
          <a:solidFill>
            <a:srgbClr val="FFFFFF"/>
          </a:solidFill>
          <a:ln w="12700">
            <a:solidFill>
              <a:schemeClr val="tx1"/>
            </a:solidFill>
            <a:miter lim="800000"/>
            <a:headEnd/>
            <a:tailEnd/>
          </a:ln>
        </p:spPr>
        <p:txBody>
          <a:bodyPr>
            <a:spAutoFit/>
          </a:bodyPr>
          <a:lstStyle/>
          <a:p>
            <a:r>
              <a:rPr lang="en-US" sz="1200"/>
              <a:t>Green Slope = 1.58 deg C per century</a:t>
            </a:r>
          </a:p>
        </p:txBody>
      </p:sp>
      <p:sp>
        <p:nvSpPr>
          <p:cNvPr id="30731" name="TextBox 18"/>
          <p:cNvSpPr txBox="1">
            <a:spLocks noChangeArrowheads="1"/>
          </p:cNvSpPr>
          <p:nvPr/>
        </p:nvSpPr>
        <p:spPr bwMode="auto">
          <a:xfrm>
            <a:off x="5029200" y="1066800"/>
            <a:ext cx="3962400" cy="5207000"/>
          </a:xfrm>
          <a:prstGeom prst="rect">
            <a:avLst/>
          </a:prstGeom>
          <a:noFill/>
          <a:ln w="9525">
            <a:noFill/>
            <a:miter lim="800000"/>
            <a:headEnd/>
            <a:tailEnd/>
          </a:ln>
        </p:spPr>
        <p:txBody>
          <a:bodyPr>
            <a:spAutoFit/>
          </a:bodyPr>
          <a:lstStyle/>
          <a:p>
            <a:endParaRPr lang="en-US" sz="2000"/>
          </a:p>
          <a:p>
            <a:r>
              <a:rPr lang="en-US" sz="2400"/>
              <a:t>The two 30-year warming periods are nearly identical, in spite of large differences in emissions and atmospheric CO</a:t>
            </a:r>
            <a:r>
              <a:rPr lang="en-US" sz="2000"/>
              <a:t>2</a:t>
            </a:r>
            <a:r>
              <a:rPr lang="en-US" sz="2400"/>
              <a:t> levels.</a:t>
            </a:r>
          </a:p>
          <a:p>
            <a:endParaRPr lang="en-US" sz="2400"/>
          </a:p>
          <a:p>
            <a:r>
              <a:rPr lang="en-US" sz="2000"/>
              <a:t>Global temperatures </a:t>
            </a:r>
            <a:r>
              <a:rPr lang="en-US" sz="2000" b="1"/>
              <a:t>cooled</a:t>
            </a:r>
            <a:r>
              <a:rPr lang="en-US" sz="2000"/>
              <a:t> from 1945 to 1970, even though CO</a:t>
            </a:r>
            <a:r>
              <a:rPr lang="en-US" sz="1800"/>
              <a:t>2</a:t>
            </a:r>
            <a:r>
              <a:rPr lang="en-US" sz="2000"/>
              <a:t> rose by 5%.</a:t>
            </a:r>
          </a:p>
          <a:p>
            <a:endParaRPr lang="en-US" sz="2000"/>
          </a:p>
          <a:p>
            <a:endParaRPr lang="en-US" sz="2000"/>
          </a:p>
          <a:p>
            <a:r>
              <a:rPr lang="en-US" sz="2400" b="1">
                <a:solidFill>
                  <a:srgbClr val="0000FF"/>
                </a:solidFill>
              </a:rPr>
              <a:t>The “Correlation With Human emissions” claim is baseless.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p:cNvPicPr>
          <p:nvPr/>
        </p:nvPicPr>
        <p:blipFill>
          <a:blip r:embed="rId3" cstate="screen"/>
          <a:srcRect/>
          <a:stretch>
            <a:fillRect/>
          </a:stretch>
        </p:blipFill>
        <p:spPr bwMode="auto">
          <a:xfrm>
            <a:off x="2438400" y="3417888"/>
            <a:ext cx="4191000" cy="3363912"/>
          </a:xfrm>
          <a:prstGeom prst="rect">
            <a:avLst/>
          </a:prstGeom>
          <a:noFill/>
          <a:ln w="28575">
            <a:solidFill>
              <a:schemeClr val="tx1"/>
            </a:solidFill>
            <a:miter lim="800000"/>
            <a:headEnd/>
            <a:tailEnd/>
          </a:ln>
        </p:spPr>
      </p:pic>
      <p:sp>
        <p:nvSpPr>
          <p:cNvPr id="31747" name="TextBox 4"/>
          <p:cNvSpPr txBox="1">
            <a:spLocks noChangeArrowheads="1"/>
          </p:cNvSpPr>
          <p:nvPr/>
        </p:nvSpPr>
        <p:spPr bwMode="auto">
          <a:xfrm>
            <a:off x="990600" y="76200"/>
            <a:ext cx="7010400" cy="3170238"/>
          </a:xfrm>
          <a:prstGeom prst="rect">
            <a:avLst/>
          </a:prstGeom>
          <a:noFill/>
          <a:ln w="9525">
            <a:noFill/>
            <a:miter lim="800000"/>
            <a:headEnd/>
            <a:tailEnd/>
          </a:ln>
        </p:spPr>
        <p:txBody>
          <a:bodyPr>
            <a:spAutoFit/>
          </a:bodyPr>
          <a:lstStyle/>
          <a:p>
            <a:pPr algn="ctr"/>
            <a:r>
              <a:rPr lang="en-US" sz="2800">
                <a:solidFill>
                  <a:srgbClr val="0000FF"/>
                </a:solidFill>
              </a:rPr>
              <a:t>Temperature Increases Drive CO</a:t>
            </a:r>
            <a:r>
              <a:rPr lang="en-US" sz="2400">
                <a:solidFill>
                  <a:srgbClr val="0000FF"/>
                </a:solidFill>
              </a:rPr>
              <a:t>2 </a:t>
            </a:r>
            <a:r>
              <a:rPr lang="en-US" sz="2800">
                <a:solidFill>
                  <a:srgbClr val="0000FF"/>
                </a:solidFill>
              </a:rPr>
              <a:t>Rise, Not Vice Versa</a:t>
            </a:r>
          </a:p>
          <a:p>
            <a:endParaRPr lang="en-US" sz="1800"/>
          </a:p>
          <a:p>
            <a:r>
              <a:rPr lang="en-US" sz="2000"/>
              <a:t>CO</a:t>
            </a:r>
            <a:r>
              <a:rPr lang="en-US" sz="1800"/>
              <a:t>2</a:t>
            </a:r>
            <a:r>
              <a:rPr lang="en-US" sz="2000"/>
              <a:t> changes happen </a:t>
            </a:r>
            <a:r>
              <a:rPr lang="en-US" sz="2400" b="1"/>
              <a:t>after</a:t>
            </a:r>
            <a:r>
              <a:rPr lang="en-US" sz="2000"/>
              <a:t> temperature changes.</a:t>
            </a:r>
          </a:p>
          <a:p>
            <a:r>
              <a:rPr lang="en-US" sz="2000"/>
              <a:t>Data basis - ice cores.</a:t>
            </a:r>
          </a:p>
          <a:p>
            <a:endParaRPr lang="en-US" sz="2000"/>
          </a:p>
          <a:p>
            <a:r>
              <a:rPr lang="en-US" sz="2000"/>
              <a:t>This chart shows a 10,000-year period during the last ice age recovery.  The temperature changes, </a:t>
            </a:r>
            <a:r>
              <a:rPr lang="en-US" sz="2400" b="1"/>
              <a:t>then</a:t>
            </a:r>
            <a:r>
              <a:rPr lang="en-US" sz="2000"/>
              <a:t> CO2 responds 500 to 800 years later.</a:t>
            </a:r>
          </a:p>
        </p:txBody>
      </p:sp>
      <p:sp>
        <p:nvSpPr>
          <p:cNvPr id="31748" name="Slide Number Placeholder 3"/>
          <p:cNvSpPr>
            <a:spLocks noGrp="1"/>
          </p:cNvSpPr>
          <p:nvPr>
            <p:ph type="sldNum" sz="quarter" idx="12"/>
          </p:nvPr>
        </p:nvSpPr>
        <p:spPr>
          <a:xfrm>
            <a:off x="8382000" y="6457950"/>
            <a:ext cx="533400" cy="323850"/>
          </a:xfrm>
          <a:noFill/>
        </p:spPr>
        <p:txBody>
          <a:bodyPr/>
          <a:lstStyle/>
          <a:p>
            <a:fld id="{71CC8B34-8F9D-492C-A4C5-15BCA375BD89}" type="slidenum">
              <a:rPr lang="en-US" sz="1000" smtClean="0">
                <a:ea typeface="ＭＳ Ｐゴシック" pitchFamily="34" charset="-128"/>
              </a:rPr>
              <a:pPr/>
              <a:t>29</a:t>
            </a:fld>
            <a:endParaRPr lang="en-US" sz="1000" smtClean="0">
              <a:ea typeface="ＭＳ Ｐゴシック" pitchFamily="34"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4"/>
          <p:cNvSpPr txBox="1">
            <a:spLocks noChangeArrowheads="1"/>
          </p:cNvSpPr>
          <p:nvPr/>
        </p:nvSpPr>
        <p:spPr bwMode="auto">
          <a:xfrm>
            <a:off x="533400" y="269875"/>
            <a:ext cx="8153400" cy="2073275"/>
          </a:xfrm>
          <a:prstGeom prst="rect">
            <a:avLst/>
          </a:prstGeom>
          <a:noFill/>
          <a:ln w="9525">
            <a:noFill/>
            <a:miter lim="800000"/>
            <a:headEnd/>
            <a:tailEnd/>
          </a:ln>
        </p:spPr>
        <p:txBody>
          <a:bodyPr>
            <a:spAutoFit/>
          </a:bodyPr>
          <a:lstStyle/>
          <a:p>
            <a:pPr algn="ctr" defTabSz="457200"/>
            <a:r>
              <a:rPr lang="en-US" sz="2800">
                <a:solidFill>
                  <a:srgbClr val="0000FF"/>
                </a:solidFill>
                <a:latin typeface="Calibri" pitchFamily="34" charset="0"/>
              </a:rPr>
              <a:t>My Introduction to the Global Warming Scare</a:t>
            </a:r>
          </a:p>
          <a:p>
            <a:pPr algn="ctr" defTabSz="457200"/>
            <a:r>
              <a:rPr lang="en-US" sz="2400">
                <a:solidFill>
                  <a:srgbClr val="0000FF"/>
                </a:solidFill>
                <a:latin typeface="Calibri" pitchFamily="34" charset="0"/>
              </a:rPr>
              <a:t>United Nations Intergovernmental Panel on Climate Change</a:t>
            </a:r>
          </a:p>
          <a:p>
            <a:pPr defTabSz="457200"/>
            <a:r>
              <a:rPr lang="en-US" sz="1800">
                <a:latin typeface="Calibri" pitchFamily="34" charset="0"/>
              </a:rPr>
              <a:t>This chart includes a large number of next-century predictions - all of them showing either big problems or catastrophe in the next century; all caused by a theory of CO</a:t>
            </a:r>
            <a:r>
              <a:rPr lang="en-US">
                <a:latin typeface="Calibri" pitchFamily="34" charset="0"/>
              </a:rPr>
              <a:t>2</a:t>
            </a:r>
            <a:r>
              <a:rPr lang="en-US" sz="1800">
                <a:latin typeface="Calibri" pitchFamily="34" charset="0"/>
              </a:rPr>
              <a:t> greenhouse gas heating from human emissions (AGW).</a:t>
            </a:r>
          </a:p>
          <a:p>
            <a:pPr algn="ctr" defTabSz="457200"/>
            <a:r>
              <a:rPr lang="en-US" sz="2400">
                <a:solidFill>
                  <a:srgbClr val="0000FF"/>
                </a:solidFill>
                <a:latin typeface="Calibri" pitchFamily="34" charset="0"/>
              </a:rPr>
              <a:t>Is there something an engineer can do to solve this problem?</a:t>
            </a:r>
            <a:endParaRPr lang="en-US" sz="1800">
              <a:latin typeface="Calibri" pitchFamily="34" charset="0"/>
            </a:endParaRPr>
          </a:p>
        </p:txBody>
      </p:sp>
      <p:sp>
        <p:nvSpPr>
          <p:cNvPr id="3075" name="Text Box 6"/>
          <p:cNvSpPr txBox="1">
            <a:spLocks noChangeArrowheads="1"/>
          </p:cNvSpPr>
          <p:nvPr/>
        </p:nvSpPr>
        <p:spPr bwMode="auto">
          <a:xfrm>
            <a:off x="7326313" y="5100638"/>
            <a:ext cx="1665287" cy="274637"/>
          </a:xfrm>
          <a:prstGeom prst="rect">
            <a:avLst/>
          </a:prstGeom>
          <a:noFill/>
          <a:ln w="9525">
            <a:noFill/>
            <a:miter lim="800000"/>
            <a:headEnd/>
            <a:tailEnd/>
          </a:ln>
        </p:spPr>
        <p:txBody>
          <a:bodyPr>
            <a:spAutoFit/>
          </a:bodyPr>
          <a:lstStyle/>
          <a:p>
            <a:pPr>
              <a:spcBef>
                <a:spcPct val="50000"/>
              </a:spcBef>
            </a:pPr>
            <a:endParaRPr lang="en-US" sz="1200"/>
          </a:p>
        </p:txBody>
      </p:sp>
      <p:grpSp>
        <p:nvGrpSpPr>
          <p:cNvPr id="3076" name="Group 5"/>
          <p:cNvGrpSpPr>
            <a:grpSpLocks/>
          </p:cNvGrpSpPr>
          <p:nvPr/>
        </p:nvGrpSpPr>
        <p:grpSpPr bwMode="auto">
          <a:xfrm>
            <a:off x="762000" y="2524125"/>
            <a:ext cx="6143625" cy="4224338"/>
            <a:chOff x="746" y="1392"/>
            <a:chExt cx="4043" cy="2859"/>
          </a:xfrm>
        </p:grpSpPr>
        <p:pic>
          <p:nvPicPr>
            <p:cNvPr id="3079" name="Picture 3"/>
            <p:cNvPicPr>
              <a:picLocks noChangeAspect="1"/>
            </p:cNvPicPr>
            <p:nvPr/>
          </p:nvPicPr>
          <p:blipFill>
            <a:blip r:embed="rId3" cstate="screen"/>
            <a:srcRect/>
            <a:stretch>
              <a:fillRect/>
            </a:stretch>
          </p:blipFill>
          <p:spPr bwMode="auto">
            <a:xfrm>
              <a:off x="746" y="1392"/>
              <a:ext cx="4043" cy="2859"/>
            </a:xfrm>
            <a:prstGeom prst="rect">
              <a:avLst/>
            </a:prstGeom>
            <a:noFill/>
            <a:ln w="28575">
              <a:solidFill>
                <a:schemeClr val="tx1"/>
              </a:solidFill>
              <a:miter lim="800000"/>
              <a:headEnd/>
              <a:tailEnd/>
            </a:ln>
          </p:spPr>
        </p:pic>
        <p:sp>
          <p:nvSpPr>
            <p:cNvPr id="3080" name="Oval 5"/>
            <p:cNvSpPr>
              <a:spLocks noChangeArrowheads="1"/>
            </p:cNvSpPr>
            <p:nvPr/>
          </p:nvSpPr>
          <p:spPr bwMode="auto">
            <a:xfrm>
              <a:off x="3333" y="3286"/>
              <a:ext cx="163" cy="157"/>
            </a:xfrm>
            <a:prstGeom prst="ellipse">
              <a:avLst/>
            </a:prstGeom>
            <a:noFill/>
            <a:ln w="12700">
              <a:solidFill>
                <a:srgbClr val="FF0000"/>
              </a:solidFill>
              <a:round/>
              <a:headEnd/>
              <a:tailEnd/>
            </a:ln>
          </p:spPr>
          <p:txBody>
            <a:bodyPr wrap="none" anchor="ctr"/>
            <a:lstStyle/>
            <a:p>
              <a:pPr defTabSz="457200"/>
              <a:endParaRPr lang="en-US" sz="1800"/>
            </a:p>
          </p:txBody>
        </p:sp>
      </p:grpSp>
      <p:sp>
        <p:nvSpPr>
          <p:cNvPr id="3077" name="Text Box 7"/>
          <p:cNvSpPr txBox="1">
            <a:spLocks noChangeArrowheads="1"/>
          </p:cNvSpPr>
          <p:nvPr/>
        </p:nvSpPr>
        <p:spPr bwMode="auto">
          <a:xfrm>
            <a:off x="7010400" y="4191000"/>
            <a:ext cx="1790700" cy="469900"/>
          </a:xfrm>
          <a:prstGeom prst="rect">
            <a:avLst/>
          </a:prstGeom>
          <a:solidFill>
            <a:schemeClr val="bg1"/>
          </a:solidFill>
          <a:ln w="12700">
            <a:solidFill>
              <a:srgbClr val="000000"/>
            </a:solidFill>
            <a:miter lim="800000"/>
            <a:headEnd/>
            <a:tailEnd/>
          </a:ln>
        </p:spPr>
        <p:txBody>
          <a:bodyPr>
            <a:spAutoFit/>
          </a:bodyPr>
          <a:lstStyle/>
          <a:p>
            <a:pPr algn="ctr">
              <a:spcBef>
                <a:spcPct val="50000"/>
              </a:spcBef>
            </a:pPr>
            <a:r>
              <a:rPr lang="en-US" sz="1200"/>
              <a:t>Red Circle is the claimed CAGW scare</a:t>
            </a:r>
          </a:p>
        </p:txBody>
      </p:sp>
      <p:sp>
        <p:nvSpPr>
          <p:cNvPr id="3078" name="Slide Number Placeholder 8"/>
          <p:cNvSpPr>
            <a:spLocks noGrp="1"/>
          </p:cNvSpPr>
          <p:nvPr>
            <p:ph type="sldNum" sz="quarter" idx="12"/>
          </p:nvPr>
        </p:nvSpPr>
        <p:spPr>
          <a:xfrm>
            <a:off x="8382000" y="6397625"/>
            <a:ext cx="457200" cy="460375"/>
          </a:xfrm>
          <a:noFill/>
        </p:spPr>
        <p:txBody>
          <a:bodyPr/>
          <a:lstStyle/>
          <a:p>
            <a:fld id="{5D8B37D0-D463-4462-8818-1E61EAE00EAD}" type="slidenum">
              <a:rPr lang="en-US" sz="1200" smtClean="0">
                <a:ea typeface="ＭＳ Ｐゴシック" pitchFamily="34" charset="-128"/>
              </a:rPr>
              <a:pPr/>
              <a:t>3</a:t>
            </a:fld>
            <a:endParaRPr lang="en-US" sz="1200" smtClean="0">
              <a:ea typeface="ＭＳ Ｐゴシック" pitchFamily="34"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p:cNvPicPr>
          <p:nvPr/>
        </p:nvPicPr>
        <p:blipFill>
          <a:blip r:embed="rId3" cstate="screen"/>
          <a:srcRect/>
          <a:stretch>
            <a:fillRect/>
          </a:stretch>
        </p:blipFill>
        <p:spPr bwMode="auto">
          <a:xfrm>
            <a:off x="2044700" y="1676400"/>
            <a:ext cx="4965700" cy="2743200"/>
          </a:xfrm>
          <a:prstGeom prst="rect">
            <a:avLst/>
          </a:prstGeom>
          <a:noFill/>
          <a:ln w="19050">
            <a:solidFill>
              <a:schemeClr val="tx1"/>
            </a:solidFill>
            <a:miter lim="800000"/>
            <a:headEnd/>
            <a:tailEnd/>
          </a:ln>
        </p:spPr>
      </p:pic>
      <p:sp>
        <p:nvSpPr>
          <p:cNvPr id="32771" name="TextBox 5"/>
          <p:cNvSpPr txBox="1">
            <a:spLocks noChangeArrowheads="1"/>
          </p:cNvSpPr>
          <p:nvPr/>
        </p:nvSpPr>
        <p:spPr bwMode="auto">
          <a:xfrm>
            <a:off x="990600" y="4572000"/>
            <a:ext cx="3505200" cy="2062163"/>
          </a:xfrm>
          <a:prstGeom prst="rect">
            <a:avLst/>
          </a:prstGeom>
          <a:noFill/>
          <a:ln w="9525">
            <a:noFill/>
            <a:miter lim="800000"/>
            <a:headEnd/>
            <a:tailEnd/>
          </a:ln>
        </p:spPr>
        <p:txBody>
          <a:bodyPr>
            <a:spAutoFit/>
          </a:bodyPr>
          <a:lstStyle/>
          <a:p>
            <a:r>
              <a:rPr lang="en-US"/>
              <a:t> The CO</a:t>
            </a:r>
            <a:r>
              <a:rPr lang="en-US" sz="1400"/>
              <a:t>2</a:t>
            </a:r>
            <a:r>
              <a:rPr lang="en-US"/>
              <a:t> already in the atmosphere absorbs most of the light it can. The CO</a:t>
            </a:r>
            <a:r>
              <a:rPr lang="en-US" sz="1400"/>
              <a:t>2</a:t>
            </a:r>
            <a:r>
              <a:rPr lang="en-US"/>
              <a:t> only “soaks up” its favorite wavelengths of light and it’s close to its saturation point.  It can’t do much more, because there are not many left-over photons at the right wavelengths.</a:t>
            </a:r>
          </a:p>
        </p:txBody>
      </p:sp>
      <p:sp>
        <p:nvSpPr>
          <p:cNvPr id="32772" name="TextBox 3"/>
          <p:cNvSpPr txBox="1">
            <a:spLocks noChangeArrowheads="1"/>
          </p:cNvSpPr>
          <p:nvPr/>
        </p:nvSpPr>
        <p:spPr bwMode="auto">
          <a:xfrm>
            <a:off x="1143000" y="152400"/>
            <a:ext cx="7086600" cy="1433513"/>
          </a:xfrm>
          <a:prstGeom prst="rect">
            <a:avLst/>
          </a:prstGeom>
          <a:noFill/>
          <a:ln w="9525">
            <a:noFill/>
            <a:miter lim="800000"/>
            <a:headEnd/>
            <a:tailEnd/>
          </a:ln>
        </p:spPr>
        <p:txBody>
          <a:bodyPr>
            <a:spAutoFit/>
          </a:bodyPr>
          <a:lstStyle/>
          <a:p>
            <a:pPr algn="ctr"/>
            <a:r>
              <a:rPr lang="en-US" sz="2400">
                <a:solidFill>
                  <a:srgbClr val="0000FF"/>
                </a:solidFill>
              </a:rPr>
              <a:t>The Big Greenhouse Gas Warming Effect</a:t>
            </a:r>
          </a:p>
          <a:p>
            <a:pPr algn="ctr"/>
            <a:r>
              <a:rPr lang="en-US" sz="2400">
                <a:solidFill>
                  <a:srgbClr val="0000FF"/>
                </a:solidFill>
              </a:rPr>
              <a:t>is </a:t>
            </a:r>
            <a:r>
              <a:rPr lang="en-US" sz="2800" b="1">
                <a:solidFill>
                  <a:srgbClr val="0000FF"/>
                </a:solidFill>
              </a:rPr>
              <a:t>only</a:t>
            </a:r>
            <a:r>
              <a:rPr lang="en-US" sz="2400">
                <a:solidFill>
                  <a:srgbClr val="0000FF"/>
                </a:solidFill>
              </a:rPr>
              <a:t> for small amounts of CO</a:t>
            </a:r>
            <a:r>
              <a:rPr lang="en-US" sz="2000">
                <a:solidFill>
                  <a:srgbClr val="0000FF"/>
                </a:solidFill>
              </a:rPr>
              <a:t>2</a:t>
            </a:r>
            <a:endParaRPr lang="en-US" sz="2400">
              <a:solidFill>
                <a:srgbClr val="0000FF"/>
              </a:solidFill>
            </a:endParaRPr>
          </a:p>
          <a:p>
            <a:endParaRPr lang="en-US" sz="1800"/>
          </a:p>
          <a:p>
            <a:r>
              <a:rPr lang="en-US" sz="1800"/>
              <a:t>Doubling the concentration now would have little effect on warming.</a:t>
            </a:r>
          </a:p>
        </p:txBody>
      </p:sp>
      <p:sp>
        <p:nvSpPr>
          <p:cNvPr id="32773" name="TextBox 5"/>
          <p:cNvSpPr txBox="1">
            <a:spLocks noChangeArrowheads="1"/>
          </p:cNvSpPr>
          <p:nvPr/>
        </p:nvSpPr>
        <p:spPr bwMode="auto">
          <a:xfrm>
            <a:off x="4800600" y="4602163"/>
            <a:ext cx="3429000" cy="1570037"/>
          </a:xfrm>
          <a:prstGeom prst="rect">
            <a:avLst/>
          </a:prstGeom>
          <a:noFill/>
          <a:ln w="9525">
            <a:noFill/>
            <a:miter lim="800000"/>
            <a:headEnd/>
            <a:tailEnd/>
          </a:ln>
        </p:spPr>
        <p:txBody>
          <a:bodyPr>
            <a:spAutoFit/>
          </a:bodyPr>
          <a:lstStyle/>
          <a:p>
            <a:r>
              <a:rPr lang="en-US" dirty="0"/>
              <a:t>The natural greenhouse effect is real, and it helps keep us warm, but it’s already nearly reached its peak performance.  Add more CO</a:t>
            </a:r>
            <a:r>
              <a:rPr lang="en-US" sz="1400" dirty="0"/>
              <a:t>2</a:t>
            </a:r>
            <a:r>
              <a:rPr lang="en-US" dirty="0"/>
              <a:t> and most of the extra gas is just “unemployed” molecules.</a:t>
            </a:r>
          </a:p>
        </p:txBody>
      </p:sp>
      <p:sp>
        <p:nvSpPr>
          <p:cNvPr id="32774" name="Slide Number Placeholder 5"/>
          <p:cNvSpPr>
            <a:spLocks noGrp="1"/>
          </p:cNvSpPr>
          <p:nvPr>
            <p:ph type="sldNum" sz="quarter" idx="12"/>
          </p:nvPr>
        </p:nvSpPr>
        <p:spPr>
          <a:xfrm>
            <a:off x="8458200" y="6457950"/>
            <a:ext cx="457200" cy="400050"/>
          </a:xfrm>
          <a:noFill/>
        </p:spPr>
        <p:txBody>
          <a:bodyPr/>
          <a:lstStyle/>
          <a:p>
            <a:fld id="{3BF11B09-B52A-4B5B-A22F-183FAEE92164}" type="slidenum">
              <a:rPr lang="en-US" sz="1000" smtClean="0">
                <a:ea typeface="ＭＳ Ｐゴシック" pitchFamily="34" charset="-128"/>
              </a:rPr>
              <a:pPr/>
              <a:t>30</a:t>
            </a:fld>
            <a:endParaRPr lang="en-US" sz="1000" smtClean="0">
              <a:ea typeface="ＭＳ Ｐゴシック" pitchFamily="34"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3"/>
          <p:cNvSpPr txBox="1">
            <a:spLocks noChangeArrowheads="1"/>
          </p:cNvSpPr>
          <p:nvPr/>
        </p:nvSpPr>
        <p:spPr bwMode="auto">
          <a:xfrm>
            <a:off x="1143000" y="0"/>
            <a:ext cx="7010400" cy="6778625"/>
          </a:xfrm>
          <a:prstGeom prst="rect">
            <a:avLst/>
          </a:prstGeom>
          <a:noFill/>
          <a:ln w="9525">
            <a:noFill/>
            <a:miter lim="800000"/>
            <a:headEnd/>
            <a:tailEnd/>
          </a:ln>
        </p:spPr>
        <p:txBody>
          <a:bodyPr wrap="square">
            <a:spAutoFit/>
          </a:bodyPr>
          <a:lstStyle/>
          <a:p>
            <a:pPr algn="ctr"/>
            <a:r>
              <a:rPr lang="en-US" sz="2800" dirty="0">
                <a:solidFill>
                  <a:srgbClr val="0000FF"/>
                </a:solidFill>
              </a:rPr>
              <a:t>Using Computer Models</a:t>
            </a:r>
          </a:p>
          <a:p>
            <a:pPr algn="ctr"/>
            <a:r>
              <a:rPr lang="en-US" sz="2800" dirty="0">
                <a:solidFill>
                  <a:srgbClr val="0000FF"/>
                </a:solidFill>
              </a:rPr>
              <a:t>to Predict Future Climate Changes</a:t>
            </a:r>
          </a:p>
          <a:p>
            <a:endParaRPr lang="en-US" sz="1400" dirty="0"/>
          </a:p>
          <a:p>
            <a:r>
              <a:rPr lang="en-US" dirty="0"/>
              <a:t>Engineers and Scientists know that you cannot merely extrapolate data that are scattered due to chaotic effects.  So, scientists propose a theory, model it to predict and then turn the dials to match the model to the historic data. They then use the model to predict the future.</a:t>
            </a:r>
          </a:p>
          <a:p>
            <a:endParaRPr lang="en-US" dirty="0"/>
          </a:p>
          <a:p>
            <a:r>
              <a:rPr lang="en-US" dirty="0"/>
              <a:t>A big problem with the Scientist - he falls in love with the theory.  If new data does not fit his prediction, he refuses to drop the theory, he just continues to tweak the dials.  Instead, an Engineer looks for another theory, or refuses to predict - Hey, his decisions have consequences.</a:t>
            </a:r>
          </a:p>
          <a:p>
            <a:endParaRPr lang="en-US" dirty="0"/>
          </a:p>
          <a:p>
            <a:pPr algn="ctr"/>
            <a:r>
              <a:rPr lang="en-US" dirty="0"/>
              <a:t>The lesson here is one that applies to risk management</a:t>
            </a:r>
          </a:p>
          <a:p>
            <a:pPr algn="ctr"/>
            <a:r>
              <a:rPr lang="en-US" sz="1800" b="1" dirty="0">
                <a:solidFill>
                  <a:srgbClr val="0000FF"/>
                </a:solidFill>
              </a:rPr>
              <a:t>“Question, Never Defend” </a:t>
            </a:r>
            <a:r>
              <a:rPr lang="en-US" sz="2400" b="1" dirty="0">
                <a:solidFill>
                  <a:srgbClr val="FF0000"/>
                </a:solidFill>
              </a:rPr>
              <a:t>*</a:t>
            </a:r>
            <a:endParaRPr lang="en-US" sz="1800" b="1" dirty="0">
              <a:solidFill>
                <a:srgbClr val="FF0000"/>
              </a:solidFill>
            </a:endParaRPr>
          </a:p>
          <a:p>
            <a:endParaRPr lang="en-US" dirty="0"/>
          </a:p>
          <a:p>
            <a:r>
              <a:rPr lang="en-US" dirty="0"/>
              <a:t>Note that NONE of the dozens of computer models predicted the last decade of cooling.  Excuses and dial-tweaks were made </a:t>
            </a:r>
            <a:r>
              <a:rPr lang="en-US" b="1" dirty="0"/>
              <a:t>after the fact</a:t>
            </a:r>
            <a:r>
              <a:rPr lang="en-US" dirty="0"/>
              <a:t>.</a:t>
            </a:r>
          </a:p>
          <a:p>
            <a:endParaRPr lang="en-US" dirty="0"/>
          </a:p>
          <a:p>
            <a:r>
              <a:rPr lang="en-US" dirty="0"/>
              <a:t>The following charts show examples of poor IPCC predictions of warming, even though they can accurately tie emissions to CO</a:t>
            </a:r>
            <a:r>
              <a:rPr lang="en-US" sz="1400" dirty="0"/>
              <a:t>2</a:t>
            </a:r>
            <a:r>
              <a:rPr lang="en-US" dirty="0"/>
              <a:t> rise. This discredits the theory of greenhouse-gas-warming being the primary</a:t>
            </a:r>
            <a:r>
              <a:rPr lang="en-US" dirty="0" smtClean="0"/>
              <a:t> warming cause.</a:t>
            </a:r>
            <a:endParaRPr lang="en-US" dirty="0"/>
          </a:p>
          <a:p>
            <a:endParaRPr lang="en-US" dirty="0"/>
          </a:p>
          <a:p>
            <a:r>
              <a:rPr lang="en-US" sz="2400" dirty="0">
                <a:solidFill>
                  <a:srgbClr val="FF0000"/>
                </a:solidFill>
              </a:rPr>
              <a:t>*</a:t>
            </a:r>
            <a:r>
              <a:rPr lang="en-US" dirty="0"/>
              <a:t> Rutan policy for aircraft flight safety reviews and always enforced for Flight Readiness Approvals.</a:t>
            </a:r>
          </a:p>
        </p:txBody>
      </p:sp>
      <p:sp>
        <p:nvSpPr>
          <p:cNvPr id="33795" name="Slide Number Placeholder 3"/>
          <p:cNvSpPr>
            <a:spLocks noGrp="1"/>
          </p:cNvSpPr>
          <p:nvPr>
            <p:ph type="sldNum" sz="quarter" idx="12"/>
          </p:nvPr>
        </p:nvSpPr>
        <p:spPr>
          <a:xfrm>
            <a:off x="8534400" y="6534150"/>
            <a:ext cx="381000" cy="323850"/>
          </a:xfrm>
          <a:noFill/>
        </p:spPr>
        <p:txBody>
          <a:bodyPr/>
          <a:lstStyle/>
          <a:p>
            <a:fld id="{07C4B479-0DAE-438F-898B-38815C411FD5}" type="slidenum">
              <a:rPr lang="en-US" sz="1000" smtClean="0">
                <a:ea typeface="ＭＳ Ｐゴシック" pitchFamily="34" charset="-128"/>
              </a:rPr>
              <a:pPr/>
              <a:t>31</a:t>
            </a:fld>
            <a:endParaRPr lang="en-US" sz="1000" smtClean="0">
              <a:ea typeface="ＭＳ Ｐゴシック" pitchFamily="34"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21"/>
          <p:cNvGrpSpPr>
            <a:grpSpLocks/>
          </p:cNvGrpSpPr>
          <p:nvPr/>
        </p:nvGrpSpPr>
        <p:grpSpPr bwMode="auto">
          <a:xfrm>
            <a:off x="457200" y="4038600"/>
            <a:ext cx="3686175" cy="2362200"/>
            <a:chOff x="288" y="2544"/>
            <a:chExt cx="2322" cy="1488"/>
          </a:xfrm>
        </p:grpSpPr>
        <p:pic>
          <p:nvPicPr>
            <p:cNvPr id="34832" name="Picture 6" descr="models do not predict.png"/>
            <p:cNvPicPr>
              <a:picLocks noChangeAspect="1"/>
            </p:cNvPicPr>
            <p:nvPr/>
          </p:nvPicPr>
          <p:blipFill>
            <a:blip r:embed="rId3" cstate="screen"/>
            <a:srcRect/>
            <a:stretch>
              <a:fillRect/>
            </a:stretch>
          </p:blipFill>
          <p:spPr bwMode="auto">
            <a:xfrm>
              <a:off x="288" y="2544"/>
              <a:ext cx="2322" cy="1488"/>
            </a:xfrm>
            <a:prstGeom prst="rect">
              <a:avLst/>
            </a:prstGeom>
            <a:noFill/>
            <a:ln w="28575">
              <a:solidFill>
                <a:schemeClr val="tx1"/>
              </a:solidFill>
              <a:miter lim="800000"/>
              <a:headEnd/>
              <a:tailEnd/>
            </a:ln>
          </p:spPr>
        </p:pic>
        <p:cxnSp>
          <p:nvCxnSpPr>
            <p:cNvPr id="34833" name="Straight Connector 20"/>
            <p:cNvCxnSpPr>
              <a:cxnSpLocks noChangeShapeType="1"/>
            </p:cNvCxnSpPr>
            <p:nvPr/>
          </p:nvCxnSpPr>
          <p:spPr bwMode="auto">
            <a:xfrm flipV="1">
              <a:off x="1225" y="2544"/>
              <a:ext cx="1319" cy="956"/>
            </a:xfrm>
            <a:prstGeom prst="line">
              <a:avLst/>
            </a:prstGeom>
            <a:noFill/>
            <a:ln w="28575">
              <a:solidFill>
                <a:srgbClr val="0000FF"/>
              </a:solidFill>
              <a:round/>
              <a:headEnd/>
              <a:tailEnd/>
            </a:ln>
          </p:spPr>
        </p:cxnSp>
        <p:cxnSp>
          <p:nvCxnSpPr>
            <p:cNvPr id="34834" name="Straight Connector 21"/>
            <p:cNvCxnSpPr>
              <a:cxnSpLocks noChangeShapeType="1"/>
            </p:cNvCxnSpPr>
            <p:nvPr/>
          </p:nvCxnSpPr>
          <p:spPr bwMode="auto">
            <a:xfrm flipV="1">
              <a:off x="1238" y="3216"/>
              <a:ext cx="1306" cy="286"/>
            </a:xfrm>
            <a:prstGeom prst="line">
              <a:avLst/>
            </a:prstGeom>
            <a:noFill/>
            <a:ln w="28575">
              <a:solidFill>
                <a:srgbClr val="0000FF"/>
              </a:solidFill>
              <a:round/>
              <a:headEnd/>
              <a:tailEnd/>
            </a:ln>
          </p:spPr>
        </p:cxnSp>
        <p:cxnSp>
          <p:nvCxnSpPr>
            <p:cNvPr id="34835" name="Straight Connector 22"/>
            <p:cNvCxnSpPr>
              <a:cxnSpLocks noChangeShapeType="1"/>
            </p:cNvCxnSpPr>
            <p:nvPr/>
          </p:nvCxnSpPr>
          <p:spPr bwMode="auto">
            <a:xfrm flipV="1">
              <a:off x="1238" y="3360"/>
              <a:ext cx="1306" cy="139"/>
            </a:xfrm>
            <a:prstGeom prst="line">
              <a:avLst/>
            </a:prstGeom>
            <a:noFill/>
            <a:ln w="28575">
              <a:solidFill>
                <a:srgbClr val="FF0000"/>
              </a:solidFill>
              <a:round/>
              <a:headEnd/>
              <a:tailEnd/>
            </a:ln>
          </p:spPr>
        </p:cxnSp>
      </p:grpSp>
      <p:sp>
        <p:nvSpPr>
          <p:cNvPr id="34819" name="TextBox 30"/>
          <p:cNvSpPr txBox="1">
            <a:spLocks noChangeArrowheads="1"/>
          </p:cNvSpPr>
          <p:nvPr/>
        </p:nvSpPr>
        <p:spPr bwMode="auto">
          <a:xfrm>
            <a:off x="228600" y="3413125"/>
            <a:ext cx="4267200" cy="549275"/>
          </a:xfrm>
          <a:prstGeom prst="rect">
            <a:avLst/>
          </a:prstGeom>
          <a:noFill/>
          <a:ln w="9525">
            <a:noFill/>
            <a:miter lim="800000"/>
            <a:headEnd/>
            <a:tailEnd/>
          </a:ln>
        </p:spPr>
        <p:txBody>
          <a:bodyPr>
            <a:spAutoFit/>
          </a:bodyPr>
          <a:lstStyle/>
          <a:p>
            <a:pPr algn="ctr"/>
            <a:r>
              <a:rPr lang="en-US" sz="1800"/>
              <a:t>UN IPCC Prediction</a:t>
            </a:r>
          </a:p>
          <a:p>
            <a:pPr algn="ctr"/>
            <a:r>
              <a:rPr lang="en-US" sz="1200">
                <a:solidFill>
                  <a:srgbClr val="0000FF"/>
                </a:solidFill>
              </a:rPr>
              <a:t>Blue </a:t>
            </a:r>
            <a:r>
              <a:rPr lang="en-US" sz="1200"/>
              <a:t>= prediction range (high and low)  </a:t>
            </a:r>
            <a:r>
              <a:rPr lang="en-US" sz="1200">
                <a:solidFill>
                  <a:srgbClr val="FF0000"/>
                </a:solidFill>
              </a:rPr>
              <a:t>Red </a:t>
            </a:r>
            <a:r>
              <a:rPr lang="en-US" sz="1200"/>
              <a:t>= actual data</a:t>
            </a:r>
          </a:p>
        </p:txBody>
      </p:sp>
      <p:sp>
        <p:nvSpPr>
          <p:cNvPr id="34820" name="TextBox 32"/>
          <p:cNvSpPr txBox="1">
            <a:spLocks noChangeArrowheads="1"/>
          </p:cNvSpPr>
          <p:nvPr/>
        </p:nvSpPr>
        <p:spPr bwMode="auto">
          <a:xfrm>
            <a:off x="4419600" y="962025"/>
            <a:ext cx="4267200" cy="1323975"/>
          </a:xfrm>
          <a:prstGeom prst="rect">
            <a:avLst/>
          </a:prstGeom>
          <a:noFill/>
          <a:ln w="9525">
            <a:noFill/>
            <a:miter lim="800000"/>
            <a:headEnd/>
            <a:tailEnd/>
          </a:ln>
        </p:spPr>
        <p:txBody>
          <a:bodyPr>
            <a:spAutoFit/>
          </a:bodyPr>
          <a:lstStyle/>
          <a:p>
            <a:r>
              <a:rPr lang="en-US" sz="2000"/>
              <a:t>News Media and Nature magazines often report that Global Warming is “worse than predictions”. In the vast majority of cases, they are wrong.</a:t>
            </a:r>
          </a:p>
        </p:txBody>
      </p:sp>
      <p:sp>
        <p:nvSpPr>
          <p:cNvPr id="34821" name="TextBox 33"/>
          <p:cNvSpPr txBox="1">
            <a:spLocks noChangeArrowheads="1"/>
          </p:cNvSpPr>
          <p:nvPr/>
        </p:nvSpPr>
        <p:spPr bwMode="auto">
          <a:xfrm>
            <a:off x="4419600" y="304800"/>
            <a:ext cx="4191000" cy="457200"/>
          </a:xfrm>
          <a:prstGeom prst="rect">
            <a:avLst/>
          </a:prstGeom>
          <a:noFill/>
          <a:ln w="9525">
            <a:noFill/>
            <a:miter lim="800000"/>
            <a:headEnd/>
            <a:tailEnd/>
          </a:ln>
        </p:spPr>
        <p:txBody>
          <a:bodyPr>
            <a:spAutoFit/>
          </a:bodyPr>
          <a:lstStyle/>
          <a:p>
            <a:pPr algn="ctr"/>
            <a:r>
              <a:rPr lang="en-US" sz="2400">
                <a:solidFill>
                  <a:srgbClr val="0000FF"/>
                </a:solidFill>
              </a:rPr>
              <a:t>Climate models fail to Predict</a:t>
            </a:r>
          </a:p>
        </p:txBody>
      </p:sp>
      <p:pic>
        <p:nvPicPr>
          <p:cNvPr id="34822" name="Picture 3"/>
          <p:cNvPicPr>
            <a:picLocks noChangeAspect="1"/>
          </p:cNvPicPr>
          <p:nvPr/>
        </p:nvPicPr>
        <p:blipFill>
          <a:blip r:embed="rId4" cstate="screen"/>
          <a:srcRect/>
          <a:stretch>
            <a:fillRect/>
          </a:stretch>
        </p:blipFill>
        <p:spPr bwMode="auto">
          <a:xfrm>
            <a:off x="4648200" y="3524250"/>
            <a:ext cx="4038600" cy="3028950"/>
          </a:xfrm>
          <a:prstGeom prst="rect">
            <a:avLst/>
          </a:prstGeom>
          <a:noFill/>
          <a:ln w="19050">
            <a:solidFill>
              <a:schemeClr val="tx1"/>
            </a:solidFill>
            <a:miter lim="800000"/>
            <a:headEnd/>
            <a:tailEnd/>
          </a:ln>
        </p:spPr>
      </p:pic>
      <p:cxnSp>
        <p:nvCxnSpPr>
          <p:cNvPr id="34823" name="Straight Connector 21"/>
          <p:cNvCxnSpPr>
            <a:cxnSpLocks noChangeShapeType="1"/>
          </p:cNvCxnSpPr>
          <p:nvPr/>
        </p:nvCxnSpPr>
        <p:spPr bwMode="auto">
          <a:xfrm flipV="1">
            <a:off x="5146675" y="4191000"/>
            <a:ext cx="3082925" cy="452438"/>
          </a:xfrm>
          <a:prstGeom prst="line">
            <a:avLst/>
          </a:prstGeom>
          <a:noFill/>
          <a:ln w="28575">
            <a:solidFill>
              <a:srgbClr val="0000FF"/>
            </a:solidFill>
            <a:round/>
            <a:headEnd/>
            <a:tailEnd/>
          </a:ln>
        </p:spPr>
      </p:cxnSp>
      <p:cxnSp>
        <p:nvCxnSpPr>
          <p:cNvPr id="34824" name="Straight Connector 22"/>
          <p:cNvCxnSpPr>
            <a:cxnSpLocks noChangeShapeType="1"/>
          </p:cNvCxnSpPr>
          <p:nvPr/>
        </p:nvCxnSpPr>
        <p:spPr bwMode="auto">
          <a:xfrm>
            <a:off x="5181600" y="4648200"/>
            <a:ext cx="2997200" cy="242888"/>
          </a:xfrm>
          <a:prstGeom prst="line">
            <a:avLst/>
          </a:prstGeom>
          <a:noFill/>
          <a:ln w="28575">
            <a:solidFill>
              <a:srgbClr val="FF0000"/>
            </a:solidFill>
            <a:round/>
            <a:headEnd/>
            <a:tailEnd/>
          </a:ln>
        </p:spPr>
      </p:cxnSp>
      <p:sp>
        <p:nvSpPr>
          <p:cNvPr id="34825" name="TextBox 30"/>
          <p:cNvSpPr txBox="1">
            <a:spLocks noChangeArrowheads="1"/>
          </p:cNvSpPr>
          <p:nvPr/>
        </p:nvSpPr>
        <p:spPr bwMode="auto">
          <a:xfrm>
            <a:off x="4572000" y="2981325"/>
            <a:ext cx="4114800" cy="519113"/>
          </a:xfrm>
          <a:prstGeom prst="rect">
            <a:avLst/>
          </a:prstGeom>
          <a:noFill/>
          <a:ln w="9525">
            <a:noFill/>
            <a:miter lim="800000"/>
            <a:headEnd/>
            <a:tailEnd/>
          </a:ln>
        </p:spPr>
        <p:txBody>
          <a:bodyPr>
            <a:spAutoFit/>
          </a:bodyPr>
          <a:lstStyle/>
          <a:p>
            <a:pPr algn="ctr"/>
            <a:r>
              <a:rPr lang="en-US"/>
              <a:t>Atmosphere Temperature Prediction</a:t>
            </a:r>
          </a:p>
          <a:p>
            <a:pPr algn="ctr"/>
            <a:r>
              <a:rPr lang="en-US" sz="1200">
                <a:solidFill>
                  <a:srgbClr val="0000FF"/>
                </a:solidFill>
              </a:rPr>
              <a:t>Blue </a:t>
            </a:r>
            <a:r>
              <a:rPr lang="en-US" sz="1200"/>
              <a:t>= prediction slope (low range)  </a:t>
            </a:r>
            <a:r>
              <a:rPr lang="en-US" sz="1200">
                <a:solidFill>
                  <a:srgbClr val="FF0000"/>
                </a:solidFill>
              </a:rPr>
              <a:t>Red </a:t>
            </a:r>
            <a:r>
              <a:rPr lang="en-US" sz="1200"/>
              <a:t>= actual data</a:t>
            </a:r>
          </a:p>
        </p:txBody>
      </p:sp>
      <p:sp>
        <p:nvSpPr>
          <p:cNvPr id="34826" name="Slide Number Placeholder 16"/>
          <p:cNvSpPr>
            <a:spLocks noGrp="1"/>
          </p:cNvSpPr>
          <p:nvPr>
            <p:ph type="sldNum" sz="quarter" idx="12"/>
          </p:nvPr>
        </p:nvSpPr>
        <p:spPr>
          <a:xfrm>
            <a:off x="8763000" y="6473825"/>
            <a:ext cx="381000" cy="307975"/>
          </a:xfrm>
          <a:noFill/>
        </p:spPr>
        <p:txBody>
          <a:bodyPr/>
          <a:lstStyle/>
          <a:p>
            <a:fld id="{78472874-00A8-4A6C-9462-0CC6FE2CA51B}" type="slidenum">
              <a:rPr lang="en-US" sz="1000" smtClean="0">
                <a:ea typeface="ＭＳ Ｐゴシック" pitchFamily="34" charset="-128"/>
              </a:rPr>
              <a:pPr/>
              <a:t>32</a:t>
            </a:fld>
            <a:endParaRPr lang="en-US" sz="1000" smtClean="0">
              <a:ea typeface="ＭＳ Ｐゴシック" pitchFamily="34" charset="-128"/>
            </a:endParaRPr>
          </a:p>
        </p:txBody>
      </p:sp>
      <p:grpSp>
        <p:nvGrpSpPr>
          <p:cNvPr id="34827" name="Group 20"/>
          <p:cNvGrpSpPr>
            <a:grpSpLocks/>
          </p:cNvGrpSpPr>
          <p:nvPr/>
        </p:nvGrpSpPr>
        <p:grpSpPr bwMode="auto">
          <a:xfrm>
            <a:off x="444500" y="685800"/>
            <a:ext cx="3703638" cy="2362200"/>
            <a:chOff x="280" y="432"/>
            <a:chExt cx="2333" cy="1488"/>
          </a:xfrm>
        </p:grpSpPr>
        <p:pic>
          <p:nvPicPr>
            <p:cNvPr id="34828" name="Picture 3"/>
            <p:cNvPicPr>
              <a:picLocks noChangeAspect="1"/>
            </p:cNvPicPr>
            <p:nvPr/>
          </p:nvPicPr>
          <p:blipFill>
            <a:blip r:embed="rId5" cstate="screen"/>
            <a:srcRect/>
            <a:stretch>
              <a:fillRect/>
            </a:stretch>
          </p:blipFill>
          <p:spPr bwMode="auto">
            <a:xfrm>
              <a:off x="280" y="432"/>
              <a:ext cx="2333" cy="1488"/>
            </a:xfrm>
            <a:prstGeom prst="rect">
              <a:avLst/>
            </a:prstGeom>
            <a:noFill/>
            <a:ln w="28575">
              <a:solidFill>
                <a:schemeClr val="tx1"/>
              </a:solidFill>
              <a:miter lim="800000"/>
              <a:headEnd/>
              <a:tailEnd/>
            </a:ln>
          </p:spPr>
        </p:pic>
        <p:cxnSp>
          <p:nvCxnSpPr>
            <p:cNvPr id="34829" name="Straight Connector 18"/>
            <p:cNvCxnSpPr>
              <a:cxnSpLocks noChangeShapeType="1"/>
            </p:cNvCxnSpPr>
            <p:nvPr/>
          </p:nvCxnSpPr>
          <p:spPr bwMode="auto">
            <a:xfrm flipV="1">
              <a:off x="672" y="1140"/>
              <a:ext cx="1395" cy="60"/>
            </a:xfrm>
            <a:prstGeom prst="line">
              <a:avLst/>
            </a:prstGeom>
            <a:noFill/>
            <a:ln w="19050">
              <a:solidFill>
                <a:srgbClr val="FF0000"/>
              </a:solidFill>
              <a:round/>
              <a:headEnd/>
              <a:tailEnd/>
            </a:ln>
          </p:spPr>
        </p:cxnSp>
        <p:cxnSp>
          <p:nvCxnSpPr>
            <p:cNvPr id="34830" name="Straight Connector 20"/>
            <p:cNvCxnSpPr>
              <a:cxnSpLocks noChangeShapeType="1"/>
            </p:cNvCxnSpPr>
            <p:nvPr/>
          </p:nvCxnSpPr>
          <p:spPr bwMode="auto">
            <a:xfrm flipV="1">
              <a:off x="679" y="739"/>
              <a:ext cx="1361" cy="461"/>
            </a:xfrm>
            <a:prstGeom prst="line">
              <a:avLst/>
            </a:prstGeom>
            <a:noFill/>
            <a:ln w="28575">
              <a:solidFill>
                <a:srgbClr val="0000FF"/>
              </a:solidFill>
              <a:round/>
              <a:headEnd/>
              <a:tailEnd/>
            </a:ln>
          </p:spPr>
        </p:cxnSp>
        <p:cxnSp>
          <p:nvCxnSpPr>
            <p:cNvPr id="34831" name="Straight Connector 20"/>
            <p:cNvCxnSpPr>
              <a:cxnSpLocks noChangeShapeType="1"/>
            </p:cNvCxnSpPr>
            <p:nvPr/>
          </p:nvCxnSpPr>
          <p:spPr bwMode="auto">
            <a:xfrm flipV="1">
              <a:off x="685" y="974"/>
              <a:ext cx="1369" cy="215"/>
            </a:xfrm>
            <a:prstGeom prst="line">
              <a:avLst/>
            </a:prstGeom>
            <a:noFill/>
            <a:ln w="28575">
              <a:solidFill>
                <a:srgbClr val="0000FF"/>
              </a:solidFill>
              <a:round/>
              <a:headEnd/>
              <a:tailEnd/>
            </a:ln>
          </p:spPr>
        </p:cxn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p:cNvPicPr>
            <a:picLocks noChangeAspect="1"/>
          </p:cNvPicPr>
          <p:nvPr/>
        </p:nvPicPr>
        <p:blipFill>
          <a:blip r:embed="rId3" cstate="screen"/>
          <a:srcRect/>
          <a:stretch>
            <a:fillRect/>
          </a:stretch>
        </p:blipFill>
        <p:spPr bwMode="auto">
          <a:xfrm>
            <a:off x="6840538" y="685800"/>
            <a:ext cx="1465262" cy="1917700"/>
          </a:xfrm>
          <a:prstGeom prst="rect">
            <a:avLst/>
          </a:prstGeom>
          <a:noFill/>
          <a:ln w="28575">
            <a:solidFill>
              <a:schemeClr val="tx1"/>
            </a:solidFill>
            <a:miter lim="800000"/>
            <a:headEnd/>
            <a:tailEnd/>
          </a:ln>
        </p:spPr>
      </p:pic>
      <p:sp>
        <p:nvSpPr>
          <p:cNvPr id="35843" name="TextBox 18"/>
          <p:cNvSpPr txBox="1">
            <a:spLocks noChangeArrowheads="1"/>
          </p:cNvSpPr>
          <p:nvPr/>
        </p:nvSpPr>
        <p:spPr bwMode="auto">
          <a:xfrm>
            <a:off x="1295400" y="228600"/>
            <a:ext cx="5392738" cy="2595563"/>
          </a:xfrm>
          <a:prstGeom prst="rect">
            <a:avLst/>
          </a:prstGeom>
          <a:noFill/>
          <a:ln w="9525">
            <a:noFill/>
            <a:miter lim="800000"/>
            <a:headEnd/>
            <a:tailEnd/>
          </a:ln>
        </p:spPr>
        <p:txBody>
          <a:bodyPr>
            <a:spAutoFit/>
          </a:bodyPr>
          <a:lstStyle/>
          <a:p>
            <a:pPr algn="ctr"/>
            <a:r>
              <a:rPr lang="en-US" sz="2400">
                <a:solidFill>
                  <a:srgbClr val="0000FF"/>
                </a:solidFill>
              </a:rPr>
              <a:t>NASA’s James Hanson</a:t>
            </a:r>
          </a:p>
          <a:p>
            <a:endParaRPr lang="en-US" sz="1200"/>
          </a:p>
          <a:p>
            <a:r>
              <a:rPr lang="en-US"/>
              <a:t>Calling the computer models “evidence” in Congress in 1988, Hanson predicted a leveling of warming by 2006, </a:t>
            </a:r>
            <a:r>
              <a:rPr lang="en-US" b="1"/>
              <a:t>ONLY</a:t>
            </a:r>
            <a:r>
              <a:rPr lang="en-US"/>
              <a:t> if drastic cuts were made in emissions.</a:t>
            </a:r>
          </a:p>
          <a:p>
            <a:r>
              <a:rPr lang="en-US"/>
              <a:t>Real data - it is cooler, </a:t>
            </a:r>
            <a:r>
              <a:rPr lang="en-US" b="1"/>
              <a:t>WITHOUT</a:t>
            </a:r>
            <a:r>
              <a:rPr lang="en-US"/>
              <a:t> the cuts.  The planet is now the same temperature as when he testified.</a:t>
            </a:r>
          </a:p>
          <a:p>
            <a:endParaRPr lang="en-US"/>
          </a:p>
          <a:p>
            <a:r>
              <a:rPr lang="en-US"/>
              <a:t>Strangest fact - He is </a:t>
            </a:r>
            <a:r>
              <a:rPr lang="en-US" b="1"/>
              <a:t>still </a:t>
            </a:r>
            <a:r>
              <a:rPr lang="en-US"/>
              <a:t>invited to congress to scare the inmates. Maybe he </a:t>
            </a:r>
            <a:r>
              <a:rPr lang="en-US" b="1"/>
              <a:t>should</a:t>
            </a:r>
            <a:r>
              <a:rPr lang="en-US"/>
              <a:t> have been muzzled after all?</a:t>
            </a:r>
            <a:endParaRPr lang="en-US" sz="1200"/>
          </a:p>
        </p:txBody>
      </p:sp>
      <p:sp>
        <p:nvSpPr>
          <p:cNvPr id="35844" name="TextBox 30"/>
          <p:cNvSpPr txBox="1">
            <a:spLocks noChangeArrowheads="1"/>
          </p:cNvSpPr>
          <p:nvPr/>
        </p:nvSpPr>
        <p:spPr bwMode="auto">
          <a:xfrm>
            <a:off x="381000" y="3044825"/>
            <a:ext cx="4343400" cy="307975"/>
          </a:xfrm>
          <a:prstGeom prst="rect">
            <a:avLst/>
          </a:prstGeom>
          <a:noFill/>
          <a:ln w="9525">
            <a:noFill/>
            <a:miter lim="800000"/>
            <a:headEnd/>
            <a:tailEnd/>
          </a:ln>
        </p:spPr>
        <p:txBody>
          <a:bodyPr>
            <a:spAutoFit/>
          </a:bodyPr>
          <a:lstStyle/>
          <a:p>
            <a:pPr algn="ctr"/>
            <a:r>
              <a:rPr lang="en-US" sz="1400">
                <a:solidFill>
                  <a:srgbClr val="0000FF"/>
                </a:solidFill>
              </a:rPr>
              <a:t>Blue </a:t>
            </a:r>
            <a:r>
              <a:rPr lang="en-US" sz="1400"/>
              <a:t>= prediction     </a:t>
            </a:r>
            <a:r>
              <a:rPr lang="en-US" sz="1400">
                <a:solidFill>
                  <a:srgbClr val="FF0000"/>
                </a:solidFill>
              </a:rPr>
              <a:t>Red </a:t>
            </a:r>
            <a:r>
              <a:rPr lang="en-US" sz="1400"/>
              <a:t>= actual data fairing</a:t>
            </a:r>
          </a:p>
        </p:txBody>
      </p:sp>
      <p:grpSp>
        <p:nvGrpSpPr>
          <p:cNvPr id="35845" name="Group 29"/>
          <p:cNvGrpSpPr>
            <a:grpSpLocks/>
          </p:cNvGrpSpPr>
          <p:nvPr/>
        </p:nvGrpSpPr>
        <p:grpSpPr bwMode="auto">
          <a:xfrm>
            <a:off x="381000" y="3387725"/>
            <a:ext cx="4267200" cy="3089275"/>
            <a:chOff x="381000" y="3386959"/>
            <a:chExt cx="4267200" cy="3090041"/>
          </a:xfrm>
        </p:grpSpPr>
        <p:pic>
          <p:nvPicPr>
            <p:cNvPr id="35853" name="Picture 1"/>
            <p:cNvPicPr>
              <a:picLocks noChangeAspect="1"/>
            </p:cNvPicPr>
            <p:nvPr/>
          </p:nvPicPr>
          <p:blipFill>
            <a:blip r:embed="rId4" cstate="screen"/>
            <a:srcRect/>
            <a:stretch>
              <a:fillRect/>
            </a:stretch>
          </p:blipFill>
          <p:spPr bwMode="auto">
            <a:xfrm>
              <a:off x="381000" y="3386959"/>
              <a:ext cx="4267200" cy="3090041"/>
            </a:xfrm>
            <a:prstGeom prst="rect">
              <a:avLst/>
            </a:prstGeom>
            <a:noFill/>
            <a:ln w="28575">
              <a:solidFill>
                <a:schemeClr val="tx1"/>
              </a:solidFill>
              <a:miter lim="800000"/>
              <a:headEnd/>
              <a:tailEnd/>
            </a:ln>
          </p:spPr>
        </p:pic>
        <p:cxnSp>
          <p:nvCxnSpPr>
            <p:cNvPr id="35854" name="Straight Connector 5"/>
            <p:cNvCxnSpPr>
              <a:cxnSpLocks noChangeShapeType="1"/>
            </p:cNvCxnSpPr>
            <p:nvPr/>
          </p:nvCxnSpPr>
          <p:spPr bwMode="auto">
            <a:xfrm flipV="1">
              <a:off x="2286000" y="4229998"/>
              <a:ext cx="1529303" cy="1104002"/>
            </a:xfrm>
            <a:prstGeom prst="line">
              <a:avLst/>
            </a:prstGeom>
            <a:noFill/>
            <a:ln w="38100">
              <a:solidFill>
                <a:srgbClr val="0000FF"/>
              </a:solidFill>
              <a:round/>
              <a:headEnd/>
              <a:tailEnd/>
            </a:ln>
          </p:spPr>
        </p:cxnSp>
        <p:sp>
          <p:nvSpPr>
            <p:cNvPr id="35855" name="Freeform 26"/>
            <p:cNvSpPr>
              <a:spLocks noChangeArrowheads="1"/>
            </p:cNvSpPr>
            <p:nvPr/>
          </p:nvSpPr>
          <p:spPr bwMode="auto">
            <a:xfrm>
              <a:off x="2301265" y="5333999"/>
              <a:ext cx="962997" cy="163797"/>
            </a:xfrm>
            <a:custGeom>
              <a:avLst/>
              <a:gdLst>
                <a:gd name="T0" fmla="*/ 0 w 787202"/>
                <a:gd name="T1" fmla="*/ 3183 h 195930"/>
                <a:gd name="T2" fmla="*/ 24355661 w 787202"/>
                <a:gd name="T3" fmla="*/ 1307 h 195930"/>
                <a:gd name="T4" fmla="*/ 46546112 w 787202"/>
                <a:gd name="T5" fmla="*/ 28 h 195930"/>
                <a:gd name="T6" fmla="*/ 81185093 w 787202"/>
                <a:gd name="T7" fmla="*/ 1136 h 195930"/>
                <a:gd name="T8" fmla="*/ 81185093 w 787202"/>
                <a:gd name="T9" fmla="*/ 1136 h 195930"/>
                <a:gd name="T10" fmla="*/ 0 60000 65536"/>
                <a:gd name="T11" fmla="*/ 0 60000 65536"/>
                <a:gd name="T12" fmla="*/ 0 60000 65536"/>
                <a:gd name="T13" fmla="*/ 0 60000 65536"/>
                <a:gd name="T14" fmla="*/ 0 60000 65536"/>
                <a:gd name="T15" fmla="*/ 0 w 787202"/>
                <a:gd name="T16" fmla="*/ 0 h 195930"/>
                <a:gd name="T17" fmla="*/ 787202 w 787202"/>
                <a:gd name="T18" fmla="*/ 195930 h 195930"/>
              </a:gdLst>
              <a:ahLst/>
              <a:cxnLst>
                <a:cxn ang="T10">
                  <a:pos x="T0" y="T1"/>
                </a:cxn>
                <a:cxn ang="T11">
                  <a:pos x="T2" y="T3"/>
                </a:cxn>
                <a:cxn ang="T12">
                  <a:pos x="T4" y="T5"/>
                </a:cxn>
                <a:cxn ang="T13">
                  <a:pos x="T6" y="T7"/>
                </a:cxn>
                <a:cxn ang="T14">
                  <a:pos x="T8" y="T9"/>
                </a:cxn>
              </a:cxnLst>
              <a:rect l="T15" t="T16" r="T17" b="T18"/>
              <a:pathLst>
                <a:path w="787202" h="195930">
                  <a:moveTo>
                    <a:pt x="0" y="195930"/>
                  </a:moveTo>
                  <a:cubicBezTo>
                    <a:pt x="80469" y="154382"/>
                    <a:pt x="160939" y="112835"/>
                    <a:pt x="236161" y="80471"/>
                  </a:cubicBezTo>
                  <a:cubicBezTo>
                    <a:pt x="311383" y="48107"/>
                    <a:pt x="359489" y="3498"/>
                    <a:pt x="451329" y="1749"/>
                  </a:cubicBezTo>
                  <a:cubicBezTo>
                    <a:pt x="543169" y="0"/>
                    <a:pt x="787202" y="69975"/>
                    <a:pt x="787202" y="69975"/>
                  </a:cubicBezTo>
                </a:path>
              </a:pathLst>
            </a:custGeom>
            <a:noFill/>
            <a:ln w="38100">
              <a:solidFill>
                <a:srgbClr val="FF0000"/>
              </a:solidFill>
              <a:round/>
              <a:headEnd/>
              <a:tailEnd/>
            </a:ln>
          </p:spPr>
          <p:txBody>
            <a:bodyPr/>
            <a:lstStyle/>
            <a:p>
              <a:endParaRPr lang="en-US"/>
            </a:p>
          </p:txBody>
        </p:sp>
      </p:grpSp>
      <p:sp>
        <p:nvSpPr>
          <p:cNvPr id="35846" name="Slide Number Placeholder 14"/>
          <p:cNvSpPr>
            <a:spLocks noGrp="1"/>
          </p:cNvSpPr>
          <p:nvPr>
            <p:ph type="sldNum" sz="quarter" idx="12"/>
          </p:nvPr>
        </p:nvSpPr>
        <p:spPr>
          <a:xfrm>
            <a:off x="8382000" y="6473825"/>
            <a:ext cx="609600" cy="384175"/>
          </a:xfrm>
          <a:noFill/>
        </p:spPr>
        <p:txBody>
          <a:bodyPr/>
          <a:lstStyle/>
          <a:p>
            <a:fld id="{917A59FB-23CF-438A-A2CD-311703E65620}" type="slidenum">
              <a:rPr lang="en-US" sz="1000" smtClean="0">
                <a:ea typeface="ＭＳ Ｐゴシック" pitchFamily="34" charset="-128"/>
              </a:rPr>
              <a:pPr/>
              <a:t>33</a:t>
            </a:fld>
            <a:endParaRPr lang="en-US" sz="1200" smtClean="0">
              <a:ea typeface="ＭＳ Ｐゴシック" pitchFamily="34" charset="-128"/>
            </a:endParaRPr>
          </a:p>
        </p:txBody>
      </p:sp>
      <p:sp>
        <p:nvSpPr>
          <p:cNvPr id="35847" name="TextBox 30"/>
          <p:cNvSpPr txBox="1">
            <a:spLocks noChangeArrowheads="1"/>
          </p:cNvSpPr>
          <p:nvPr/>
        </p:nvSpPr>
        <p:spPr bwMode="auto">
          <a:xfrm>
            <a:off x="4724400" y="3340100"/>
            <a:ext cx="4094163" cy="306388"/>
          </a:xfrm>
          <a:prstGeom prst="rect">
            <a:avLst/>
          </a:prstGeom>
          <a:noFill/>
          <a:ln w="9525">
            <a:noFill/>
            <a:miter lim="800000"/>
            <a:headEnd/>
            <a:tailEnd/>
          </a:ln>
        </p:spPr>
        <p:txBody>
          <a:bodyPr>
            <a:spAutoFit/>
          </a:bodyPr>
          <a:lstStyle/>
          <a:p>
            <a:pPr algn="ctr"/>
            <a:r>
              <a:rPr lang="en-US" sz="1400">
                <a:solidFill>
                  <a:srgbClr val="0000FF"/>
                </a:solidFill>
              </a:rPr>
              <a:t>Blue </a:t>
            </a:r>
            <a:r>
              <a:rPr lang="en-US" sz="1400"/>
              <a:t>= prediction     </a:t>
            </a:r>
            <a:r>
              <a:rPr lang="en-US" sz="1400">
                <a:solidFill>
                  <a:srgbClr val="FF0000"/>
                </a:solidFill>
              </a:rPr>
              <a:t>Red </a:t>
            </a:r>
            <a:r>
              <a:rPr lang="en-US" sz="1400"/>
              <a:t>= actual data fairing</a:t>
            </a:r>
          </a:p>
        </p:txBody>
      </p:sp>
      <p:grpSp>
        <p:nvGrpSpPr>
          <p:cNvPr id="35848" name="Group 17"/>
          <p:cNvGrpSpPr>
            <a:grpSpLocks/>
          </p:cNvGrpSpPr>
          <p:nvPr/>
        </p:nvGrpSpPr>
        <p:grpSpPr bwMode="auto">
          <a:xfrm>
            <a:off x="4953000" y="3657600"/>
            <a:ext cx="3657600" cy="2819400"/>
            <a:chOff x="3120" y="2304"/>
            <a:chExt cx="2304" cy="1776"/>
          </a:xfrm>
        </p:grpSpPr>
        <p:pic>
          <p:nvPicPr>
            <p:cNvPr id="35849" name="Picture 2"/>
            <p:cNvPicPr>
              <a:picLocks noChangeAspect="1"/>
            </p:cNvPicPr>
            <p:nvPr/>
          </p:nvPicPr>
          <p:blipFill>
            <a:blip r:embed="rId5" cstate="screen"/>
            <a:srcRect/>
            <a:stretch>
              <a:fillRect/>
            </a:stretch>
          </p:blipFill>
          <p:spPr bwMode="auto">
            <a:xfrm>
              <a:off x="3120" y="2304"/>
              <a:ext cx="2304" cy="1776"/>
            </a:xfrm>
            <a:prstGeom prst="rect">
              <a:avLst/>
            </a:prstGeom>
            <a:noFill/>
            <a:ln w="28575">
              <a:solidFill>
                <a:schemeClr val="tx1"/>
              </a:solidFill>
              <a:round/>
              <a:headEnd/>
              <a:tailEnd/>
            </a:ln>
          </p:spPr>
        </p:pic>
        <p:cxnSp>
          <p:nvCxnSpPr>
            <p:cNvPr id="35850" name="Straight Connector 5"/>
            <p:cNvCxnSpPr>
              <a:cxnSpLocks noChangeShapeType="1"/>
            </p:cNvCxnSpPr>
            <p:nvPr/>
          </p:nvCxnSpPr>
          <p:spPr bwMode="auto">
            <a:xfrm flipV="1">
              <a:off x="4242" y="2826"/>
              <a:ext cx="938" cy="585"/>
            </a:xfrm>
            <a:prstGeom prst="line">
              <a:avLst/>
            </a:prstGeom>
            <a:noFill/>
            <a:ln w="28575">
              <a:solidFill>
                <a:srgbClr val="0000FF"/>
              </a:solidFill>
              <a:round/>
              <a:headEnd/>
              <a:tailEnd/>
            </a:ln>
          </p:spPr>
        </p:cxnSp>
        <p:sp>
          <p:nvSpPr>
            <p:cNvPr id="35851" name="Freeform 16"/>
            <p:cNvSpPr>
              <a:spLocks/>
            </p:cNvSpPr>
            <p:nvPr/>
          </p:nvSpPr>
          <p:spPr bwMode="auto">
            <a:xfrm>
              <a:off x="4234" y="3332"/>
              <a:ext cx="624" cy="272"/>
            </a:xfrm>
            <a:custGeom>
              <a:avLst/>
              <a:gdLst>
                <a:gd name="T0" fmla="*/ 0 w 576"/>
                <a:gd name="T1" fmla="*/ 72 h 272"/>
                <a:gd name="T2" fmla="*/ 122 w 576"/>
                <a:gd name="T3" fmla="*/ 264 h 272"/>
                <a:gd name="T4" fmla="*/ 366 w 576"/>
                <a:gd name="T5" fmla="*/ 120 h 272"/>
                <a:gd name="T6" fmla="*/ 489 w 576"/>
                <a:gd name="T7" fmla="*/ 24 h 272"/>
                <a:gd name="T8" fmla="*/ 610 w 576"/>
                <a:gd name="T9" fmla="*/ 24 h 272"/>
                <a:gd name="T10" fmla="*/ 732 w 576"/>
                <a:gd name="T11" fmla="*/ 168 h 272"/>
                <a:gd name="T12" fmla="*/ 0 60000 65536"/>
                <a:gd name="T13" fmla="*/ 0 60000 65536"/>
                <a:gd name="T14" fmla="*/ 0 60000 65536"/>
                <a:gd name="T15" fmla="*/ 0 60000 65536"/>
                <a:gd name="T16" fmla="*/ 0 60000 65536"/>
                <a:gd name="T17" fmla="*/ 0 60000 65536"/>
                <a:gd name="T18" fmla="*/ 0 w 576"/>
                <a:gd name="T19" fmla="*/ 0 h 272"/>
                <a:gd name="T20" fmla="*/ 576 w 576"/>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576" h="272">
                  <a:moveTo>
                    <a:pt x="0" y="72"/>
                  </a:moveTo>
                  <a:cubicBezTo>
                    <a:pt x="24" y="164"/>
                    <a:pt x="48" y="256"/>
                    <a:pt x="96" y="264"/>
                  </a:cubicBezTo>
                  <a:cubicBezTo>
                    <a:pt x="144" y="272"/>
                    <a:pt x="240" y="160"/>
                    <a:pt x="288" y="120"/>
                  </a:cubicBezTo>
                  <a:cubicBezTo>
                    <a:pt x="336" y="80"/>
                    <a:pt x="352" y="40"/>
                    <a:pt x="384" y="24"/>
                  </a:cubicBezTo>
                  <a:cubicBezTo>
                    <a:pt x="416" y="8"/>
                    <a:pt x="448" y="0"/>
                    <a:pt x="480" y="24"/>
                  </a:cubicBezTo>
                  <a:cubicBezTo>
                    <a:pt x="512" y="48"/>
                    <a:pt x="544" y="108"/>
                    <a:pt x="576" y="168"/>
                  </a:cubicBezTo>
                </a:path>
              </a:pathLst>
            </a:custGeom>
            <a:noFill/>
            <a:ln w="28575">
              <a:solidFill>
                <a:srgbClr val="FF0000"/>
              </a:solidFill>
              <a:round/>
              <a:headEnd/>
              <a:tailEnd/>
            </a:ln>
          </p:spPr>
          <p:txBody>
            <a:bodyPr/>
            <a:lstStyle/>
            <a:p>
              <a:endParaRPr lang="en-US"/>
            </a:p>
          </p:txBody>
        </p:sp>
        <p:cxnSp>
          <p:nvCxnSpPr>
            <p:cNvPr id="35852" name="Straight Arrow Connector 9"/>
            <p:cNvCxnSpPr>
              <a:cxnSpLocks noChangeShapeType="1"/>
            </p:cNvCxnSpPr>
            <p:nvPr/>
          </p:nvCxnSpPr>
          <p:spPr bwMode="auto">
            <a:xfrm rot="5400000" flipH="1" flipV="1">
              <a:off x="4048" y="3598"/>
              <a:ext cx="379" cy="1"/>
            </a:xfrm>
            <a:prstGeom prst="straightConnector1">
              <a:avLst/>
            </a:prstGeom>
            <a:noFill/>
            <a:ln w="28575">
              <a:solidFill>
                <a:schemeClr val="tx1"/>
              </a:solidFill>
              <a:round/>
              <a:headEnd/>
              <a:tailEnd type="arrow" w="med" len="med"/>
            </a:ln>
          </p:spPr>
        </p:cxn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screen_shot-37834.gif"/>
          <p:cNvPicPr>
            <a:picLocks noChangeAspect="1"/>
          </p:cNvPicPr>
          <p:nvPr/>
        </p:nvPicPr>
        <p:blipFill>
          <a:blip r:embed="rId3" cstate="screen"/>
          <a:srcRect t="10255" b="10255"/>
          <a:stretch>
            <a:fillRect/>
          </a:stretch>
        </p:blipFill>
        <p:spPr bwMode="auto">
          <a:xfrm>
            <a:off x="377825" y="1524000"/>
            <a:ext cx="4346575" cy="2590800"/>
          </a:xfrm>
          <a:prstGeom prst="rect">
            <a:avLst/>
          </a:prstGeom>
          <a:noFill/>
          <a:ln w="9525">
            <a:noFill/>
            <a:miter lim="800000"/>
            <a:headEnd/>
            <a:tailEnd/>
          </a:ln>
        </p:spPr>
      </p:pic>
      <p:sp>
        <p:nvSpPr>
          <p:cNvPr id="36867" name="TextBox 4"/>
          <p:cNvSpPr txBox="1">
            <a:spLocks noChangeArrowheads="1"/>
          </p:cNvSpPr>
          <p:nvPr/>
        </p:nvSpPr>
        <p:spPr bwMode="auto">
          <a:xfrm>
            <a:off x="152400" y="762000"/>
            <a:ext cx="4572000" cy="517525"/>
          </a:xfrm>
          <a:prstGeom prst="rect">
            <a:avLst/>
          </a:prstGeom>
          <a:noFill/>
          <a:ln w="9525">
            <a:noFill/>
            <a:miter lim="800000"/>
            <a:headEnd/>
            <a:tailEnd/>
          </a:ln>
        </p:spPr>
        <p:txBody>
          <a:bodyPr>
            <a:spAutoFit/>
          </a:bodyPr>
          <a:lstStyle/>
          <a:p>
            <a:r>
              <a:rPr lang="en-US" sz="1400"/>
              <a:t>Five computer models predict greenhouse warming.</a:t>
            </a:r>
          </a:p>
          <a:p>
            <a:r>
              <a:rPr lang="en-US" sz="1400"/>
              <a:t>Data show no support for model’s validity</a:t>
            </a:r>
          </a:p>
        </p:txBody>
      </p:sp>
      <p:sp>
        <p:nvSpPr>
          <p:cNvPr id="36868" name="TextBox 30"/>
          <p:cNvSpPr txBox="1">
            <a:spLocks noChangeArrowheads="1"/>
          </p:cNvSpPr>
          <p:nvPr/>
        </p:nvSpPr>
        <p:spPr bwMode="auto">
          <a:xfrm>
            <a:off x="381000" y="1257300"/>
            <a:ext cx="4343400" cy="274638"/>
          </a:xfrm>
          <a:prstGeom prst="rect">
            <a:avLst/>
          </a:prstGeom>
          <a:noFill/>
          <a:ln w="9525">
            <a:noFill/>
            <a:miter lim="800000"/>
            <a:headEnd/>
            <a:tailEnd/>
          </a:ln>
        </p:spPr>
        <p:txBody>
          <a:bodyPr>
            <a:spAutoFit/>
          </a:bodyPr>
          <a:lstStyle/>
          <a:p>
            <a:pPr algn="ctr"/>
            <a:r>
              <a:rPr lang="en-US" sz="1200">
                <a:solidFill>
                  <a:srgbClr val="0000FF"/>
                </a:solidFill>
              </a:rPr>
              <a:t>Blue </a:t>
            </a:r>
            <a:r>
              <a:rPr lang="en-US" sz="1200"/>
              <a:t>= model prediction, 2.2 deg/century     </a:t>
            </a:r>
            <a:r>
              <a:rPr lang="en-US" sz="1200">
                <a:solidFill>
                  <a:srgbClr val="FF0000"/>
                </a:solidFill>
              </a:rPr>
              <a:t>Red </a:t>
            </a:r>
            <a:r>
              <a:rPr lang="en-US" sz="1200"/>
              <a:t>= actual data</a:t>
            </a:r>
          </a:p>
        </p:txBody>
      </p:sp>
      <p:pic>
        <p:nvPicPr>
          <p:cNvPr id="36869" name="Picture 2"/>
          <p:cNvPicPr>
            <a:picLocks noChangeAspect="1"/>
          </p:cNvPicPr>
          <p:nvPr/>
        </p:nvPicPr>
        <p:blipFill>
          <a:blip r:embed="rId4" cstate="screen"/>
          <a:srcRect/>
          <a:stretch>
            <a:fillRect/>
          </a:stretch>
        </p:blipFill>
        <p:spPr bwMode="auto">
          <a:xfrm>
            <a:off x="5029200" y="1371600"/>
            <a:ext cx="3683000" cy="3167063"/>
          </a:xfrm>
          <a:prstGeom prst="rect">
            <a:avLst/>
          </a:prstGeom>
          <a:noFill/>
          <a:ln w="28575">
            <a:solidFill>
              <a:schemeClr val="tx1"/>
            </a:solidFill>
            <a:miter lim="800000"/>
            <a:headEnd/>
            <a:tailEnd/>
          </a:ln>
        </p:spPr>
      </p:pic>
      <p:cxnSp>
        <p:nvCxnSpPr>
          <p:cNvPr id="36870" name="Straight Connector 8"/>
          <p:cNvCxnSpPr>
            <a:cxnSpLocks noChangeShapeType="1"/>
          </p:cNvCxnSpPr>
          <p:nvPr/>
        </p:nvCxnSpPr>
        <p:spPr bwMode="auto">
          <a:xfrm flipV="1">
            <a:off x="1968500" y="1881188"/>
            <a:ext cx="2460625" cy="1065212"/>
          </a:xfrm>
          <a:prstGeom prst="line">
            <a:avLst/>
          </a:prstGeom>
          <a:noFill/>
          <a:ln w="38100">
            <a:solidFill>
              <a:srgbClr val="0000FF"/>
            </a:solidFill>
            <a:round/>
            <a:headEnd/>
            <a:tailEnd/>
          </a:ln>
        </p:spPr>
      </p:cxnSp>
      <p:sp>
        <p:nvSpPr>
          <p:cNvPr id="36871" name="TextBox 9"/>
          <p:cNvSpPr txBox="1">
            <a:spLocks noChangeArrowheads="1"/>
          </p:cNvSpPr>
          <p:nvPr/>
        </p:nvSpPr>
        <p:spPr bwMode="auto">
          <a:xfrm>
            <a:off x="4876800" y="685800"/>
            <a:ext cx="4114800" cy="336550"/>
          </a:xfrm>
          <a:prstGeom prst="rect">
            <a:avLst/>
          </a:prstGeom>
          <a:noFill/>
          <a:ln w="9525">
            <a:noFill/>
            <a:miter lim="800000"/>
            <a:headEnd/>
            <a:tailEnd/>
          </a:ln>
        </p:spPr>
        <p:txBody>
          <a:bodyPr>
            <a:spAutoFit/>
          </a:bodyPr>
          <a:lstStyle/>
          <a:p>
            <a:pPr algn="ctr"/>
            <a:r>
              <a:rPr lang="en-US"/>
              <a:t>Troposphere Temps, a 31 year Trend</a:t>
            </a:r>
          </a:p>
        </p:txBody>
      </p:sp>
      <p:sp>
        <p:nvSpPr>
          <p:cNvPr id="36872" name="TextBox 30"/>
          <p:cNvSpPr txBox="1">
            <a:spLocks noChangeArrowheads="1"/>
          </p:cNvSpPr>
          <p:nvPr/>
        </p:nvSpPr>
        <p:spPr bwMode="auto">
          <a:xfrm>
            <a:off x="5033963" y="1066800"/>
            <a:ext cx="3657600" cy="276225"/>
          </a:xfrm>
          <a:prstGeom prst="rect">
            <a:avLst/>
          </a:prstGeom>
          <a:noFill/>
          <a:ln w="9525">
            <a:noFill/>
            <a:miter lim="800000"/>
            <a:headEnd/>
            <a:tailEnd/>
          </a:ln>
        </p:spPr>
        <p:txBody>
          <a:bodyPr>
            <a:spAutoFit/>
          </a:bodyPr>
          <a:lstStyle/>
          <a:p>
            <a:pPr algn="ctr"/>
            <a:r>
              <a:rPr lang="en-US" sz="1200">
                <a:solidFill>
                  <a:srgbClr val="0000FF"/>
                </a:solidFill>
              </a:rPr>
              <a:t>Blue </a:t>
            </a:r>
            <a:r>
              <a:rPr lang="en-US" sz="1200"/>
              <a:t>= 2.5 deg/century slope     </a:t>
            </a:r>
            <a:r>
              <a:rPr lang="en-US" sz="1200">
                <a:solidFill>
                  <a:srgbClr val="FF0000"/>
                </a:solidFill>
              </a:rPr>
              <a:t>Red </a:t>
            </a:r>
            <a:r>
              <a:rPr lang="en-US" sz="1200"/>
              <a:t>= data trend</a:t>
            </a:r>
          </a:p>
        </p:txBody>
      </p:sp>
      <p:cxnSp>
        <p:nvCxnSpPr>
          <p:cNvPr id="36873" name="Straight Connector 11"/>
          <p:cNvCxnSpPr>
            <a:cxnSpLocks noChangeShapeType="1"/>
          </p:cNvCxnSpPr>
          <p:nvPr/>
        </p:nvCxnSpPr>
        <p:spPr bwMode="auto">
          <a:xfrm flipV="1">
            <a:off x="5530850" y="2767013"/>
            <a:ext cx="2670175" cy="342900"/>
          </a:xfrm>
          <a:prstGeom prst="line">
            <a:avLst/>
          </a:prstGeom>
          <a:noFill/>
          <a:ln w="38100">
            <a:solidFill>
              <a:srgbClr val="FF0000"/>
            </a:solidFill>
            <a:round/>
            <a:headEnd/>
            <a:tailEnd/>
          </a:ln>
        </p:spPr>
      </p:cxnSp>
      <p:cxnSp>
        <p:nvCxnSpPr>
          <p:cNvPr id="36874" name="Straight Connector 12"/>
          <p:cNvCxnSpPr>
            <a:cxnSpLocks noChangeShapeType="1"/>
          </p:cNvCxnSpPr>
          <p:nvPr/>
        </p:nvCxnSpPr>
        <p:spPr bwMode="auto">
          <a:xfrm flipV="1">
            <a:off x="5524500" y="2051050"/>
            <a:ext cx="2687638" cy="1052513"/>
          </a:xfrm>
          <a:prstGeom prst="line">
            <a:avLst/>
          </a:prstGeom>
          <a:noFill/>
          <a:ln w="38100">
            <a:solidFill>
              <a:srgbClr val="0000FF"/>
            </a:solidFill>
            <a:round/>
            <a:headEnd/>
            <a:tailEnd/>
          </a:ln>
        </p:spPr>
      </p:cxnSp>
      <p:sp>
        <p:nvSpPr>
          <p:cNvPr id="36875" name="Freeform 13"/>
          <p:cNvSpPr>
            <a:spLocks noChangeArrowheads="1"/>
          </p:cNvSpPr>
          <p:nvPr/>
        </p:nvSpPr>
        <p:spPr bwMode="auto">
          <a:xfrm>
            <a:off x="1954213" y="2863850"/>
            <a:ext cx="796925" cy="538163"/>
          </a:xfrm>
          <a:custGeom>
            <a:avLst/>
            <a:gdLst>
              <a:gd name="T0" fmla="*/ 0 w 797844"/>
              <a:gd name="T1" fmla="*/ 112460 h 537297"/>
              <a:gd name="T2" fmla="*/ 211666 w 797844"/>
              <a:gd name="T3" fmla="*/ 50606 h 537297"/>
              <a:gd name="T4" fmla="*/ 470956 w 797844"/>
              <a:gd name="T5" fmla="*/ 16869 h 537297"/>
              <a:gd name="T6" fmla="*/ 640287 w 797844"/>
              <a:gd name="T7" fmla="*/ 89968 h 537297"/>
              <a:gd name="T8" fmla="*/ 777869 w 797844"/>
              <a:gd name="T9" fmla="*/ 556674 h 537297"/>
              <a:gd name="T10" fmla="*/ 0 60000 65536"/>
              <a:gd name="T11" fmla="*/ 0 60000 65536"/>
              <a:gd name="T12" fmla="*/ 0 60000 65536"/>
              <a:gd name="T13" fmla="*/ 0 60000 65536"/>
              <a:gd name="T14" fmla="*/ 0 60000 65536"/>
              <a:gd name="T15" fmla="*/ 0 w 797844"/>
              <a:gd name="T16" fmla="*/ 0 h 537297"/>
              <a:gd name="T17" fmla="*/ 797844 w 797844"/>
              <a:gd name="T18" fmla="*/ 537297 h 537297"/>
            </a:gdLst>
            <a:ahLst/>
            <a:cxnLst>
              <a:cxn ang="T10">
                <a:pos x="T0" y="T1"/>
              </a:cxn>
              <a:cxn ang="T11">
                <a:pos x="T2" y="T3"/>
              </a:cxn>
              <a:cxn ang="T12">
                <a:pos x="T4" y="T5"/>
              </a:cxn>
              <a:cxn ang="T13">
                <a:pos x="T6" y="T7"/>
              </a:cxn>
              <a:cxn ang="T14">
                <a:pos x="T8" y="T9"/>
              </a:cxn>
            </a:cxnLst>
            <a:rect l="T15" t="T16" r="T17" b="T18"/>
            <a:pathLst>
              <a:path w="797844" h="537297">
                <a:moveTo>
                  <a:pt x="0" y="108545"/>
                </a:moveTo>
                <a:cubicBezTo>
                  <a:pt x="68296" y="86383"/>
                  <a:pt x="136593" y="64222"/>
                  <a:pt x="217101" y="48845"/>
                </a:cubicBezTo>
                <a:cubicBezTo>
                  <a:pt x="297609" y="33468"/>
                  <a:pt x="409778" y="9950"/>
                  <a:pt x="483049" y="16282"/>
                </a:cubicBezTo>
                <a:cubicBezTo>
                  <a:pt x="556320" y="22614"/>
                  <a:pt x="604263" y="0"/>
                  <a:pt x="656729" y="86836"/>
                </a:cubicBezTo>
                <a:cubicBezTo>
                  <a:pt x="709195" y="173672"/>
                  <a:pt x="797844" y="537297"/>
                  <a:pt x="797844" y="537297"/>
                </a:cubicBezTo>
              </a:path>
            </a:pathLst>
          </a:custGeom>
          <a:noFill/>
          <a:ln w="28575">
            <a:solidFill>
              <a:srgbClr val="FF0000"/>
            </a:solidFill>
            <a:round/>
            <a:headEnd/>
            <a:tailEnd/>
          </a:ln>
        </p:spPr>
        <p:txBody>
          <a:bodyPr/>
          <a:lstStyle/>
          <a:p>
            <a:endParaRPr lang="en-US"/>
          </a:p>
        </p:txBody>
      </p:sp>
      <p:sp>
        <p:nvSpPr>
          <p:cNvPr id="36876" name="TextBox 11"/>
          <p:cNvSpPr txBox="1">
            <a:spLocks noChangeArrowheads="1"/>
          </p:cNvSpPr>
          <p:nvPr/>
        </p:nvSpPr>
        <p:spPr bwMode="auto">
          <a:xfrm>
            <a:off x="609600" y="152400"/>
            <a:ext cx="7772400" cy="457200"/>
          </a:xfrm>
          <a:prstGeom prst="rect">
            <a:avLst/>
          </a:prstGeom>
          <a:noFill/>
          <a:ln w="9525">
            <a:noFill/>
            <a:miter lim="800000"/>
            <a:headEnd/>
            <a:tailEnd/>
          </a:ln>
        </p:spPr>
        <p:txBody>
          <a:bodyPr>
            <a:spAutoFit/>
          </a:bodyPr>
          <a:lstStyle/>
          <a:p>
            <a:pPr algn="ctr"/>
            <a:r>
              <a:rPr lang="en-US" sz="2400">
                <a:solidFill>
                  <a:srgbClr val="0000FF"/>
                </a:solidFill>
              </a:rPr>
              <a:t>More Failed Predictions from the Computer Models</a:t>
            </a:r>
            <a:endParaRPr lang="en-US" sz="1800"/>
          </a:p>
        </p:txBody>
      </p:sp>
      <p:sp>
        <p:nvSpPr>
          <p:cNvPr id="36877" name="Slide Number Placeholder 12"/>
          <p:cNvSpPr>
            <a:spLocks noGrp="1"/>
          </p:cNvSpPr>
          <p:nvPr>
            <p:ph type="sldNum" sz="quarter" idx="12"/>
          </p:nvPr>
        </p:nvSpPr>
        <p:spPr>
          <a:xfrm>
            <a:off x="8305800" y="6457950"/>
            <a:ext cx="609600" cy="323850"/>
          </a:xfrm>
          <a:noFill/>
        </p:spPr>
        <p:txBody>
          <a:bodyPr/>
          <a:lstStyle/>
          <a:p>
            <a:fld id="{10A56656-8C41-43D5-8907-967787973DD8}" type="slidenum">
              <a:rPr lang="en-US" sz="1000" smtClean="0">
                <a:ea typeface="ＭＳ Ｐゴシック" pitchFamily="34" charset="-128"/>
              </a:rPr>
              <a:pPr/>
              <a:t>34</a:t>
            </a:fld>
            <a:endParaRPr lang="en-US" sz="1000" smtClean="0">
              <a:ea typeface="ＭＳ Ｐゴシック" pitchFamily="34" charset="-128"/>
            </a:endParaRPr>
          </a:p>
        </p:txBody>
      </p:sp>
      <p:pic>
        <p:nvPicPr>
          <p:cNvPr id="36878" name="Picture 14" descr="ocean heat"/>
          <p:cNvPicPr>
            <a:picLocks noChangeAspect="1" noChangeArrowheads="1"/>
          </p:cNvPicPr>
          <p:nvPr/>
        </p:nvPicPr>
        <p:blipFill>
          <a:blip r:embed="rId5" cstate="screen"/>
          <a:srcRect/>
          <a:stretch>
            <a:fillRect/>
          </a:stretch>
        </p:blipFill>
        <p:spPr bwMode="auto">
          <a:xfrm>
            <a:off x="381000" y="4191000"/>
            <a:ext cx="2895600" cy="2535238"/>
          </a:xfrm>
          <a:prstGeom prst="rect">
            <a:avLst/>
          </a:prstGeom>
          <a:noFill/>
          <a:ln w="19050">
            <a:solidFill>
              <a:schemeClr val="tx1"/>
            </a:solidFill>
            <a:miter lim="800000"/>
            <a:headEnd/>
            <a:tailEnd/>
          </a:ln>
        </p:spPr>
      </p:pic>
      <p:sp>
        <p:nvSpPr>
          <p:cNvPr id="36879" name="Text Box 15"/>
          <p:cNvSpPr txBox="1">
            <a:spLocks noChangeArrowheads="1"/>
          </p:cNvSpPr>
          <p:nvPr/>
        </p:nvSpPr>
        <p:spPr bwMode="auto">
          <a:xfrm>
            <a:off x="3352800" y="5562600"/>
            <a:ext cx="2743200" cy="703263"/>
          </a:xfrm>
          <a:prstGeom prst="rect">
            <a:avLst/>
          </a:prstGeom>
          <a:noFill/>
          <a:ln w="9525">
            <a:noFill/>
            <a:miter lim="800000"/>
            <a:headEnd/>
            <a:tailEnd/>
          </a:ln>
        </p:spPr>
        <p:txBody>
          <a:bodyPr>
            <a:spAutoFit/>
          </a:bodyPr>
          <a:lstStyle/>
          <a:p>
            <a:pPr>
              <a:spcBef>
                <a:spcPct val="50000"/>
              </a:spcBef>
            </a:pPr>
            <a:r>
              <a:rPr lang="en-US"/>
              <a:t>Ocean heat:</a:t>
            </a:r>
          </a:p>
          <a:p>
            <a:pPr>
              <a:spcBef>
                <a:spcPct val="50000"/>
              </a:spcBef>
            </a:pPr>
            <a:r>
              <a:rPr lang="en-US"/>
              <a:t>Opposite of prediction.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summer warming.% over Dec.120yr.png"/>
          <p:cNvPicPr>
            <a:picLocks noChangeAspect="1"/>
          </p:cNvPicPr>
          <p:nvPr/>
        </p:nvPicPr>
        <p:blipFill>
          <a:blip r:embed="rId3" cstate="screen"/>
          <a:srcRect/>
          <a:stretch>
            <a:fillRect/>
          </a:stretch>
        </p:blipFill>
        <p:spPr bwMode="auto">
          <a:xfrm>
            <a:off x="2057400" y="2911475"/>
            <a:ext cx="4733925" cy="3870325"/>
          </a:xfrm>
          <a:prstGeom prst="rect">
            <a:avLst/>
          </a:prstGeom>
          <a:noFill/>
          <a:ln w="9525">
            <a:noFill/>
            <a:miter lim="800000"/>
            <a:headEnd/>
            <a:tailEnd/>
          </a:ln>
        </p:spPr>
      </p:pic>
      <p:sp>
        <p:nvSpPr>
          <p:cNvPr id="37891" name="TextBox 5"/>
          <p:cNvSpPr txBox="1">
            <a:spLocks noChangeArrowheads="1"/>
          </p:cNvSpPr>
          <p:nvPr/>
        </p:nvSpPr>
        <p:spPr bwMode="auto">
          <a:xfrm>
            <a:off x="1143000" y="152400"/>
            <a:ext cx="6781800" cy="2708275"/>
          </a:xfrm>
          <a:prstGeom prst="rect">
            <a:avLst/>
          </a:prstGeom>
          <a:noFill/>
          <a:ln w="9525">
            <a:noFill/>
            <a:miter lim="800000"/>
            <a:headEnd/>
            <a:tailEnd/>
          </a:ln>
        </p:spPr>
        <p:txBody>
          <a:bodyPr>
            <a:spAutoFit/>
          </a:bodyPr>
          <a:lstStyle/>
          <a:p>
            <a:pPr algn="ctr"/>
            <a:r>
              <a:rPr lang="en-US" sz="2000">
                <a:solidFill>
                  <a:srgbClr val="0000FF"/>
                </a:solidFill>
              </a:rPr>
              <a:t>Effective Propaganda:  A News Headline from June, 2010</a:t>
            </a:r>
          </a:p>
          <a:p>
            <a:pPr algn="ctr"/>
            <a:r>
              <a:rPr lang="en-US" sz="2000">
                <a:solidFill>
                  <a:srgbClr val="0000FF"/>
                </a:solidFill>
              </a:rPr>
              <a:t>“May, 2010 was the hottest May on record”</a:t>
            </a:r>
          </a:p>
          <a:p>
            <a:endParaRPr lang="en-US" sz="1800"/>
          </a:p>
          <a:p>
            <a:r>
              <a:rPr lang="en-US"/>
              <a:t>The intended result - you now think that dangerous Global Warming is back, after the cold winter of 2009.</a:t>
            </a:r>
          </a:p>
          <a:p>
            <a:r>
              <a:rPr lang="en-US"/>
              <a:t>The truth - summer heat recovery is not exceptional in the human-emissions era.</a:t>
            </a:r>
          </a:p>
          <a:p>
            <a:endParaRPr lang="en-US"/>
          </a:p>
          <a:p>
            <a:r>
              <a:rPr lang="en-US"/>
              <a:t>Graph is for the last 130 years.  Summer heat recovery extent has declined and is unchanged by human emissions.</a:t>
            </a:r>
          </a:p>
        </p:txBody>
      </p:sp>
      <p:sp>
        <p:nvSpPr>
          <p:cNvPr id="37892" name="Slide Number Placeholder 6"/>
          <p:cNvSpPr>
            <a:spLocks noGrp="1"/>
          </p:cNvSpPr>
          <p:nvPr>
            <p:ph type="sldNum" sz="quarter" idx="12"/>
          </p:nvPr>
        </p:nvSpPr>
        <p:spPr>
          <a:noFill/>
        </p:spPr>
        <p:txBody>
          <a:bodyPr/>
          <a:lstStyle/>
          <a:p>
            <a:fld id="{4E407746-ECED-4FAD-856B-EF46AE0D34FA}" type="slidenum">
              <a:rPr lang="en-US" smtClean="0">
                <a:ea typeface="ＭＳ Ｐゴシック" pitchFamily="34" charset="-128"/>
              </a:rPr>
              <a:pPr/>
              <a:t>35</a:t>
            </a:fld>
            <a:endParaRPr lang="en-US" smtClean="0">
              <a:ea typeface="ＭＳ Ｐゴシック" pitchFamily="34"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4"/>
          <p:cNvSpPr txBox="1">
            <a:spLocks noChangeArrowheads="1"/>
          </p:cNvSpPr>
          <p:nvPr/>
        </p:nvSpPr>
        <p:spPr bwMode="auto">
          <a:xfrm>
            <a:off x="533400" y="304800"/>
            <a:ext cx="8153400" cy="1981200"/>
          </a:xfrm>
          <a:prstGeom prst="rect">
            <a:avLst/>
          </a:prstGeom>
          <a:noFill/>
          <a:ln w="9525">
            <a:noFill/>
            <a:miter lim="800000"/>
            <a:headEnd/>
            <a:tailEnd/>
          </a:ln>
        </p:spPr>
        <p:txBody>
          <a:bodyPr>
            <a:spAutoFit/>
          </a:bodyPr>
          <a:lstStyle/>
          <a:p>
            <a:pPr algn="ctr"/>
            <a:r>
              <a:rPr lang="en-US" sz="2400">
                <a:solidFill>
                  <a:srgbClr val="0000FF"/>
                </a:solidFill>
              </a:rPr>
              <a:t>A Generic Problem With Greenhouse Warming Models</a:t>
            </a:r>
          </a:p>
          <a:p>
            <a:r>
              <a:rPr lang="en-US" sz="2000"/>
              <a:t>The character and distribution of the warming in the atmosphere (as measured) is dramatically different than predicted by the climate computer models.  This brings the model’s assumptions into question.</a:t>
            </a:r>
          </a:p>
          <a:p>
            <a:r>
              <a:rPr lang="en-US" sz="2000"/>
              <a:t>How can we rely on the warming predictions, if the models </a:t>
            </a:r>
            <a:r>
              <a:rPr lang="en-US" sz="2000" b="1"/>
              <a:t>incorrectly</a:t>
            </a:r>
            <a:r>
              <a:rPr lang="en-US" sz="2000"/>
              <a:t> predict atmosphere warming?</a:t>
            </a:r>
          </a:p>
        </p:txBody>
      </p:sp>
      <p:pic>
        <p:nvPicPr>
          <p:cNvPr id="38915" name="Picture 4"/>
          <p:cNvPicPr>
            <a:picLocks noChangeAspect="1"/>
          </p:cNvPicPr>
          <p:nvPr/>
        </p:nvPicPr>
        <p:blipFill>
          <a:blip r:embed="rId3" cstate="screen"/>
          <a:srcRect/>
          <a:stretch>
            <a:fillRect/>
          </a:stretch>
        </p:blipFill>
        <p:spPr bwMode="auto">
          <a:xfrm>
            <a:off x="609600" y="3810000"/>
            <a:ext cx="3811588" cy="2667000"/>
          </a:xfrm>
          <a:prstGeom prst="rect">
            <a:avLst/>
          </a:prstGeom>
          <a:noFill/>
          <a:ln w="28575">
            <a:solidFill>
              <a:schemeClr val="tx1"/>
            </a:solidFill>
            <a:miter lim="800000"/>
            <a:headEnd/>
            <a:tailEnd/>
          </a:ln>
        </p:spPr>
      </p:pic>
      <p:pic>
        <p:nvPicPr>
          <p:cNvPr id="38916" name="Picture 5" descr="Screen shot 2010-03-22 at 11.37.58 PM.png"/>
          <p:cNvPicPr>
            <a:picLocks noChangeAspect="1"/>
          </p:cNvPicPr>
          <p:nvPr/>
        </p:nvPicPr>
        <p:blipFill>
          <a:blip r:embed="rId4" cstate="screen"/>
          <a:srcRect/>
          <a:stretch>
            <a:fillRect/>
          </a:stretch>
        </p:blipFill>
        <p:spPr bwMode="auto">
          <a:xfrm>
            <a:off x="5715000" y="2667000"/>
            <a:ext cx="2667000" cy="1600200"/>
          </a:xfrm>
          <a:prstGeom prst="rect">
            <a:avLst/>
          </a:prstGeom>
          <a:noFill/>
          <a:ln w="28575">
            <a:solidFill>
              <a:schemeClr val="tx1"/>
            </a:solidFill>
            <a:miter lim="800000"/>
            <a:headEnd/>
            <a:tailEnd/>
          </a:ln>
        </p:spPr>
      </p:pic>
      <p:pic>
        <p:nvPicPr>
          <p:cNvPr id="38917" name="Picture 6" descr="Screen shot 2010-03-22 at 11.37.02 PM.png"/>
          <p:cNvPicPr>
            <a:picLocks noChangeAspect="1"/>
          </p:cNvPicPr>
          <p:nvPr/>
        </p:nvPicPr>
        <p:blipFill>
          <a:blip r:embed="rId5" cstate="screen"/>
          <a:srcRect/>
          <a:stretch>
            <a:fillRect/>
          </a:stretch>
        </p:blipFill>
        <p:spPr bwMode="auto">
          <a:xfrm>
            <a:off x="5715000" y="4797425"/>
            <a:ext cx="2667000" cy="1984375"/>
          </a:xfrm>
          <a:prstGeom prst="rect">
            <a:avLst/>
          </a:prstGeom>
          <a:noFill/>
          <a:ln w="28575">
            <a:solidFill>
              <a:schemeClr val="tx1"/>
            </a:solidFill>
            <a:miter lim="800000"/>
            <a:headEnd/>
            <a:tailEnd/>
          </a:ln>
        </p:spPr>
      </p:pic>
      <p:sp>
        <p:nvSpPr>
          <p:cNvPr id="38918" name="TextBox 7"/>
          <p:cNvSpPr txBox="1">
            <a:spLocks noChangeArrowheads="1"/>
          </p:cNvSpPr>
          <p:nvPr/>
        </p:nvSpPr>
        <p:spPr bwMode="auto">
          <a:xfrm>
            <a:off x="685800" y="2590800"/>
            <a:ext cx="3581400" cy="1069975"/>
          </a:xfrm>
          <a:prstGeom prst="rect">
            <a:avLst/>
          </a:prstGeom>
          <a:noFill/>
          <a:ln w="9525">
            <a:noFill/>
            <a:miter lim="800000"/>
            <a:headEnd/>
            <a:tailEnd/>
          </a:ln>
        </p:spPr>
        <p:txBody>
          <a:bodyPr>
            <a:spAutoFit/>
          </a:bodyPr>
          <a:lstStyle/>
          <a:p>
            <a:r>
              <a:rPr lang="en-US"/>
              <a:t>Models show warming rate (deg C per decade) at 4 to 14 km altitude, while measurements show rate is flat to 10km, then cool above.</a:t>
            </a:r>
          </a:p>
        </p:txBody>
      </p:sp>
      <p:sp>
        <p:nvSpPr>
          <p:cNvPr id="38919" name="TextBox 8"/>
          <p:cNvSpPr txBox="1">
            <a:spLocks noChangeArrowheads="1"/>
          </p:cNvSpPr>
          <p:nvPr/>
        </p:nvSpPr>
        <p:spPr bwMode="auto">
          <a:xfrm>
            <a:off x="5715000" y="2133600"/>
            <a:ext cx="2667000" cy="523875"/>
          </a:xfrm>
          <a:prstGeom prst="rect">
            <a:avLst/>
          </a:prstGeom>
          <a:noFill/>
          <a:ln w="9525">
            <a:noFill/>
            <a:miter lim="800000"/>
            <a:headEnd/>
            <a:tailEnd/>
          </a:ln>
        </p:spPr>
        <p:txBody>
          <a:bodyPr>
            <a:spAutoFit/>
          </a:bodyPr>
          <a:lstStyle/>
          <a:p>
            <a:r>
              <a:rPr lang="en-US" sz="1400"/>
              <a:t>Model predicts hot spot at 8 to 13 km for mid latitudes</a:t>
            </a:r>
          </a:p>
        </p:txBody>
      </p:sp>
      <p:sp>
        <p:nvSpPr>
          <p:cNvPr id="38920" name="TextBox 9"/>
          <p:cNvSpPr txBox="1">
            <a:spLocks noChangeArrowheads="1"/>
          </p:cNvSpPr>
          <p:nvPr/>
        </p:nvSpPr>
        <p:spPr bwMode="auto">
          <a:xfrm>
            <a:off x="5715000" y="4267200"/>
            <a:ext cx="2667000" cy="523875"/>
          </a:xfrm>
          <a:prstGeom prst="rect">
            <a:avLst/>
          </a:prstGeom>
          <a:noFill/>
          <a:ln w="9525">
            <a:noFill/>
            <a:miter lim="800000"/>
            <a:headEnd/>
            <a:tailEnd/>
          </a:ln>
        </p:spPr>
        <p:txBody>
          <a:bodyPr>
            <a:spAutoFit/>
          </a:bodyPr>
          <a:lstStyle/>
          <a:p>
            <a:r>
              <a:rPr lang="en-US" sz="1400"/>
              <a:t>But, the atmosphere does </a:t>
            </a:r>
            <a:r>
              <a:rPr lang="en-US" sz="1400" b="1"/>
              <a:t>not </a:t>
            </a:r>
            <a:r>
              <a:rPr lang="en-US" sz="1400"/>
              <a:t>warm at 8 to 13 km altitude</a:t>
            </a:r>
          </a:p>
        </p:txBody>
      </p:sp>
      <p:sp>
        <p:nvSpPr>
          <p:cNvPr id="38921" name="Slide Number Placeholder 8"/>
          <p:cNvSpPr>
            <a:spLocks noGrp="1"/>
          </p:cNvSpPr>
          <p:nvPr>
            <p:ph type="sldNum" sz="quarter" idx="12"/>
          </p:nvPr>
        </p:nvSpPr>
        <p:spPr>
          <a:xfrm>
            <a:off x="6934200" y="6381750"/>
            <a:ext cx="2133600" cy="476250"/>
          </a:xfrm>
          <a:noFill/>
        </p:spPr>
        <p:txBody>
          <a:bodyPr/>
          <a:lstStyle/>
          <a:p>
            <a:fld id="{A597B672-44DF-455B-A9CB-3307F34607E5}" type="slidenum">
              <a:rPr lang="en-US" sz="1100" smtClean="0">
                <a:ea typeface="ＭＳ Ｐゴシック" pitchFamily="34" charset="-128"/>
              </a:rPr>
              <a:pPr/>
              <a:t>36</a:t>
            </a:fld>
            <a:endParaRPr lang="en-US" sz="1100" smtClean="0">
              <a:ea typeface="ＭＳ Ｐゴシック" pitchFamily="34" charset="-128"/>
            </a:endParaRPr>
          </a:p>
        </p:txBody>
      </p:sp>
      <p:sp>
        <p:nvSpPr>
          <p:cNvPr id="38922" name="Oval 9"/>
          <p:cNvSpPr>
            <a:spLocks noChangeArrowheads="1"/>
          </p:cNvSpPr>
          <p:nvPr/>
        </p:nvSpPr>
        <p:spPr bwMode="auto">
          <a:xfrm>
            <a:off x="2209800" y="4114800"/>
            <a:ext cx="685800" cy="609600"/>
          </a:xfrm>
          <a:prstGeom prst="ellipse">
            <a:avLst/>
          </a:prstGeom>
          <a:noFill/>
          <a:ln w="28575" algn="ctr">
            <a:solidFill>
              <a:srgbClr val="0000FF"/>
            </a:solidFill>
            <a:round/>
            <a:headEnd/>
            <a:tailEnd/>
          </a:ln>
        </p:spPr>
        <p:txBody>
          <a:bodyPr/>
          <a:lstStyle/>
          <a:p>
            <a:pPr algn="ctr"/>
            <a:endParaRPr lang="en-US" sz="1800"/>
          </a:p>
        </p:txBody>
      </p:sp>
      <p:cxnSp>
        <p:nvCxnSpPr>
          <p:cNvPr id="38923" name="Straight Arrow Connector 11"/>
          <p:cNvCxnSpPr>
            <a:cxnSpLocks noChangeShapeType="1"/>
          </p:cNvCxnSpPr>
          <p:nvPr/>
        </p:nvCxnSpPr>
        <p:spPr bwMode="auto">
          <a:xfrm flipV="1">
            <a:off x="2900363" y="3703638"/>
            <a:ext cx="4119562" cy="655637"/>
          </a:xfrm>
          <a:prstGeom prst="straightConnector1">
            <a:avLst/>
          </a:prstGeom>
          <a:noFill/>
          <a:ln w="31750" algn="ctr">
            <a:solidFill>
              <a:srgbClr val="0000FF"/>
            </a:solidFill>
            <a:round/>
            <a:headEnd/>
            <a:tailEnd type="arrow" w="med" len="med"/>
          </a:ln>
        </p:spPr>
      </p:cxnSp>
      <p:sp>
        <p:nvSpPr>
          <p:cNvPr id="38924" name="Oval 12"/>
          <p:cNvSpPr>
            <a:spLocks noChangeArrowheads="1"/>
          </p:cNvSpPr>
          <p:nvPr/>
        </p:nvSpPr>
        <p:spPr bwMode="auto">
          <a:xfrm>
            <a:off x="2174875" y="4740275"/>
            <a:ext cx="685800" cy="609600"/>
          </a:xfrm>
          <a:prstGeom prst="ellipse">
            <a:avLst/>
          </a:prstGeom>
          <a:noFill/>
          <a:ln w="28575" algn="ctr">
            <a:solidFill>
              <a:srgbClr val="0000FF"/>
            </a:solidFill>
            <a:round/>
            <a:headEnd/>
            <a:tailEnd/>
          </a:ln>
        </p:spPr>
        <p:txBody>
          <a:bodyPr/>
          <a:lstStyle/>
          <a:p>
            <a:pPr algn="ctr"/>
            <a:endParaRPr lang="en-US" sz="1800"/>
          </a:p>
        </p:txBody>
      </p:sp>
      <p:cxnSp>
        <p:nvCxnSpPr>
          <p:cNvPr id="38925" name="Straight Arrow Connector 13"/>
          <p:cNvCxnSpPr>
            <a:cxnSpLocks noChangeShapeType="1"/>
            <a:stCxn id="38924" idx="6"/>
          </p:cNvCxnSpPr>
          <p:nvPr/>
        </p:nvCxnSpPr>
        <p:spPr bwMode="auto">
          <a:xfrm>
            <a:off x="2860675" y="5045075"/>
            <a:ext cx="4225925" cy="822325"/>
          </a:xfrm>
          <a:prstGeom prst="straightConnector1">
            <a:avLst/>
          </a:prstGeom>
          <a:noFill/>
          <a:ln w="31750" algn="ctr">
            <a:solidFill>
              <a:srgbClr val="0000FF"/>
            </a:solidFill>
            <a:round/>
            <a:headEnd/>
            <a:tailEnd type="arrow" w="med" len="med"/>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3"/>
          <p:cNvPicPr>
            <a:picLocks noChangeAspect="1"/>
          </p:cNvPicPr>
          <p:nvPr/>
        </p:nvPicPr>
        <p:blipFill>
          <a:blip r:embed="rId3" cstate="screen"/>
          <a:srcRect/>
          <a:stretch>
            <a:fillRect/>
          </a:stretch>
        </p:blipFill>
        <p:spPr bwMode="auto">
          <a:xfrm>
            <a:off x="4305300" y="1752600"/>
            <a:ext cx="3848100" cy="3581400"/>
          </a:xfrm>
          <a:prstGeom prst="rect">
            <a:avLst/>
          </a:prstGeom>
          <a:noFill/>
          <a:ln w="28575">
            <a:solidFill>
              <a:schemeClr val="tx1"/>
            </a:solidFill>
            <a:miter lim="800000"/>
            <a:headEnd/>
            <a:tailEnd/>
          </a:ln>
        </p:spPr>
      </p:pic>
      <p:sp>
        <p:nvSpPr>
          <p:cNvPr id="39939" name="TextBox 3"/>
          <p:cNvSpPr txBox="1">
            <a:spLocks noChangeArrowheads="1"/>
          </p:cNvSpPr>
          <p:nvPr/>
        </p:nvSpPr>
        <p:spPr bwMode="auto">
          <a:xfrm>
            <a:off x="685800" y="152400"/>
            <a:ext cx="7620000" cy="1495425"/>
          </a:xfrm>
          <a:prstGeom prst="rect">
            <a:avLst/>
          </a:prstGeom>
          <a:noFill/>
          <a:ln w="9525">
            <a:noFill/>
            <a:miter lim="800000"/>
            <a:headEnd/>
            <a:tailEnd/>
          </a:ln>
        </p:spPr>
        <p:txBody>
          <a:bodyPr>
            <a:spAutoFit/>
          </a:bodyPr>
          <a:lstStyle/>
          <a:p>
            <a:pPr algn="ctr"/>
            <a:r>
              <a:rPr lang="en-US" sz="2800">
                <a:solidFill>
                  <a:srgbClr val="0000FF"/>
                </a:solidFill>
              </a:rPr>
              <a:t>Are the Greenhouse-Gas-Warming</a:t>
            </a:r>
          </a:p>
          <a:p>
            <a:pPr algn="ctr"/>
            <a:r>
              <a:rPr lang="en-US" sz="2800">
                <a:solidFill>
                  <a:srgbClr val="0000FF"/>
                </a:solidFill>
              </a:rPr>
              <a:t>Computer Models Wrong?</a:t>
            </a:r>
            <a:endParaRPr lang="en-US" sz="2400"/>
          </a:p>
          <a:p>
            <a:r>
              <a:rPr lang="en-US" sz="1800"/>
              <a:t>Climate models generally assume positive feedback Greenhouse gas warming, while some actual measurements indicate negative feedback.</a:t>
            </a:r>
            <a:endParaRPr lang="en-US"/>
          </a:p>
        </p:txBody>
      </p:sp>
      <p:sp>
        <p:nvSpPr>
          <p:cNvPr id="39940" name="TextBox 4"/>
          <p:cNvSpPr txBox="1">
            <a:spLocks noChangeArrowheads="1"/>
          </p:cNvSpPr>
          <p:nvPr/>
        </p:nvSpPr>
        <p:spPr bwMode="auto">
          <a:xfrm>
            <a:off x="1228725" y="5508625"/>
            <a:ext cx="6705600" cy="1212850"/>
          </a:xfrm>
          <a:prstGeom prst="rect">
            <a:avLst/>
          </a:prstGeom>
          <a:noFill/>
          <a:ln w="22225">
            <a:solidFill>
              <a:srgbClr val="000000"/>
            </a:solidFill>
            <a:miter lim="800000"/>
            <a:headEnd/>
            <a:tailEnd/>
          </a:ln>
        </p:spPr>
        <p:txBody>
          <a:bodyPr>
            <a:spAutoFit/>
          </a:bodyPr>
          <a:lstStyle/>
          <a:p>
            <a:r>
              <a:rPr lang="en-US" sz="1800"/>
              <a:t>Bottom line: we really do not know for sure what the feedbacks are.  The real world climate may operate opposite from the model assumptions.  Thus, warming caused by emissions may be only a small fraction of the IPCC model prediction.</a:t>
            </a:r>
          </a:p>
        </p:txBody>
      </p:sp>
      <p:sp>
        <p:nvSpPr>
          <p:cNvPr id="39941" name="TextBox 4"/>
          <p:cNvSpPr txBox="1">
            <a:spLocks noChangeArrowheads="1"/>
          </p:cNvSpPr>
          <p:nvPr/>
        </p:nvSpPr>
        <p:spPr bwMode="auto">
          <a:xfrm>
            <a:off x="533400" y="2743200"/>
            <a:ext cx="2819400" cy="1758950"/>
          </a:xfrm>
          <a:prstGeom prst="rect">
            <a:avLst/>
          </a:prstGeom>
          <a:noFill/>
          <a:ln w="19050">
            <a:solidFill>
              <a:schemeClr val="tx1"/>
            </a:solidFill>
            <a:round/>
            <a:headEnd/>
            <a:tailEnd/>
          </a:ln>
        </p:spPr>
        <p:txBody>
          <a:bodyPr>
            <a:spAutoFit/>
          </a:bodyPr>
          <a:lstStyle/>
          <a:p>
            <a:r>
              <a:rPr lang="en-US" sz="1800"/>
              <a:t>The measured data show</a:t>
            </a:r>
          </a:p>
          <a:p>
            <a:r>
              <a:rPr lang="en-US" sz="1800"/>
              <a:t>negative feedback.</a:t>
            </a:r>
          </a:p>
          <a:p>
            <a:endParaRPr lang="en-US" sz="1800"/>
          </a:p>
          <a:p>
            <a:r>
              <a:rPr lang="en-US" sz="1800"/>
              <a:t>The eleven computer models assume positive feedback.</a:t>
            </a:r>
          </a:p>
        </p:txBody>
      </p:sp>
      <p:cxnSp>
        <p:nvCxnSpPr>
          <p:cNvPr id="39942" name="Straight Arrow Connector 6"/>
          <p:cNvCxnSpPr>
            <a:cxnSpLocks noChangeShapeType="1"/>
          </p:cNvCxnSpPr>
          <p:nvPr/>
        </p:nvCxnSpPr>
        <p:spPr bwMode="auto">
          <a:xfrm flipV="1">
            <a:off x="3352800" y="2800350"/>
            <a:ext cx="1066800" cy="152400"/>
          </a:xfrm>
          <a:prstGeom prst="straightConnector1">
            <a:avLst/>
          </a:prstGeom>
          <a:noFill/>
          <a:ln w="44450">
            <a:solidFill>
              <a:srgbClr val="FF0000"/>
            </a:solidFill>
            <a:round/>
            <a:headEnd/>
            <a:tailEnd type="arrow" w="med" len="med"/>
          </a:ln>
        </p:spPr>
      </p:cxnSp>
      <p:sp>
        <p:nvSpPr>
          <p:cNvPr id="39943" name="Slide Number Placeholder 11"/>
          <p:cNvSpPr>
            <a:spLocks noGrp="1"/>
          </p:cNvSpPr>
          <p:nvPr>
            <p:ph type="sldNum" sz="quarter" idx="12"/>
          </p:nvPr>
        </p:nvSpPr>
        <p:spPr>
          <a:xfrm>
            <a:off x="6781800" y="6381750"/>
            <a:ext cx="2133600" cy="476250"/>
          </a:xfrm>
          <a:noFill/>
        </p:spPr>
        <p:txBody>
          <a:bodyPr/>
          <a:lstStyle/>
          <a:p>
            <a:fld id="{718E934C-F06B-41DE-9B43-BCB506467C07}" type="slidenum">
              <a:rPr lang="en-US" sz="1200" smtClean="0">
                <a:ea typeface="ＭＳ Ｐゴシック" pitchFamily="34" charset="-128"/>
              </a:rPr>
              <a:pPr/>
              <a:t>37</a:t>
            </a:fld>
            <a:endParaRPr lang="en-US" sz="1200" smtClean="0">
              <a:ea typeface="ＭＳ Ｐゴシック" pitchFamily="34" charset="-128"/>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p:cNvPicPr>
          <p:nvPr/>
        </p:nvPicPr>
        <p:blipFill>
          <a:blip r:embed="rId3" cstate="screen"/>
          <a:srcRect/>
          <a:stretch>
            <a:fillRect/>
          </a:stretch>
        </p:blipFill>
        <p:spPr bwMode="auto">
          <a:xfrm>
            <a:off x="3313113" y="2743200"/>
            <a:ext cx="2478087" cy="1876425"/>
          </a:xfrm>
          <a:prstGeom prst="rect">
            <a:avLst/>
          </a:prstGeom>
          <a:noFill/>
          <a:ln w="9525">
            <a:noFill/>
            <a:miter lim="800000"/>
            <a:headEnd/>
            <a:tailEnd/>
          </a:ln>
        </p:spPr>
      </p:pic>
      <p:pic>
        <p:nvPicPr>
          <p:cNvPr id="40963" name="Picture 6"/>
          <p:cNvPicPr>
            <a:picLocks noChangeAspect="1"/>
          </p:cNvPicPr>
          <p:nvPr/>
        </p:nvPicPr>
        <p:blipFill>
          <a:blip r:embed="rId4" cstate="screen"/>
          <a:srcRect/>
          <a:stretch>
            <a:fillRect/>
          </a:stretch>
        </p:blipFill>
        <p:spPr bwMode="auto">
          <a:xfrm>
            <a:off x="5867400" y="2743200"/>
            <a:ext cx="2674938" cy="2057400"/>
          </a:xfrm>
          <a:prstGeom prst="rect">
            <a:avLst/>
          </a:prstGeom>
          <a:noFill/>
          <a:ln w="9525">
            <a:noFill/>
            <a:miter lim="800000"/>
            <a:headEnd/>
            <a:tailEnd/>
          </a:ln>
        </p:spPr>
      </p:pic>
      <p:pic>
        <p:nvPicPr>
          <p:cNvPr id="40964" name="Picture 7"/>
          <p:cNvPicPr>
            <a:picLocks noChangeAspect="1"/>
          </p:cNvPicPr>
          <p:nvPr/>
        </p:nvPicPr>
        <p:blipFill>
          <a:blip r:embed="rId5" cstate="screen"/>
          <a:srcRect/>
          <a:stretch>
            <a:fillRect/>
          </a:stretch>
        </p:blipFill>
        <p:spPr bwMode="auto">
          <a:xfrm>
            <a:off x="381000" y="4876800"/>
            <a:ext cx="3886200" cy="1820863"/>
          </a:xfrm>
          <a:prstGeom prst="rect">
            <a:avLst/>
          </a:prstGeom>
          <a:noFill/>
          <a:ln w="9525">
            <a:noFill/>
            <a:miter lim="800000"/>
            <a:headEnd/>
            <a:tailEnd/>
          </a:ln>
        </p:spPr>
      </p:pic>
      <p:pic>
        <p:nvPicPr>
          <p:cNvPr id="40965" name="Picture 8"/>
          <p:cNvPicPr>
            <a:picLocks noChangeAspect="1"/>
          </p:cNvPicPr>
          <p:nvPr/>
        </p:nvPicPr>
        <p:blipFill>
          <a:blip r:embed="rId6" cstate="screen"/>
          <a:srcRect/>
          <a:stretch>
            <a:fillRect/>
          </a:stretch>
        </p:blipFill>
        <p:spPr bwMode="auto">
          <a:xfrm>
            <a:off x="457200" y="2819400"/>
            <a:ext cx="2819400" cy="1557338"/>
          </a:xfrm>
          <a:prstGeom prst="rect">
            <a:avLst/>
          </a:prstGeom>
          <a:noFill/>
          <a:ln w="9525">
            <a:noFill/>
            <a:miter lim="800000"/>
            <a:headEnd/>
            <a:tailEnd/>
          </a:ln>
        </p:spPr>
      </p:pic>
      <p:pic>
        <p:nvPicPr>
          <p:cNvPr id="40966" name="Picture 9"/>
          <p:cNvPicPr>
            <a:picLocks noChangeAspect="1"/>
          </p:cNvPicPr>
          <p:nvPr/>
        </p:nvPicPr>
        <p:blipFill>
          <a:blip r:embed="rId7" cstate="screen"/>
          <a:srcRect/>
          <a:stretch>
            <a:fillRect/>
          </a:stretch>
        </p:blipFill>
        <p:spPr bwMode="auto">
          <a:xfrm>
            <a:off x="4343400" y="4895850"/>
            <a:ext cx="3738563" cy="1752600"/>
          </a:xfrm>
          <a:prstGeom prst="rect">
            <a:avLst/>
          </a:prstGeom>
          <a:noFill/>
          <a:ln w="9525">
            <a:noFill/>
            <a:miter lim="800000"/>
            <a:headEnd/>
            <a:tailEnd/>
          </a:ln>
        </p:spPr>
      </p:pic>
      <p:sp>
        <p:nvSpPr>
          <p:cNvPr id="40967" name="Rectangle 12"/>
          <p:cNvSpPr>
            <a:spLocks noChangeArrowheads="1"/>
          </p:cNvSpPr>
          <p:nvPr/>
        </p:nvSpPr>
        <p:spPr bwMode="auto">
          <a:xfrm>
            <a:off x="533400" y="268288"/>
            <a:ext cx="8001000" cy="2224087"/>
          </a:xfrm>
          <a:prstGeom prst="rect">
            <a:avLst/>
          </a:prstGeom>
          <a:noFill/>
          <a:ln w="9525">
            <a:noFill/>
            <a:miter lim="800000"/>
            <a:headEnd/>
            <a:tailEnd/>
          </a:ln>
        </p:spPr>
        <p:txBody>
          <a:bodyPr>
            <a:spAutoFit/>
          </a:bodyPr>
          <a:lstStyle/>
          <a:p>
            <a:pPr algn="ctr"/>
            <a:r>
              <a:rPr lang="en-US" sz="2400">
                <a:solidFill>
                  <a:srgbClr val="0000FF"/>
                </a:solidFill>
              </a:rPr>
              <a:t>Greenhouse Models Cannot Predict Future Warming</a:t>
            </a:r>
          </a:p>
          <a:p>
            <a:pPr algn="ctr"/>
            <a:r>
              <a:rPr lang="en-US" sz="2400">
                <a:solidFill>
                  <a:srgbClr val="0000FF"/>
                </a:solidFill>
              </a:rPr>
              <a:t>But, what </a:t>
            </a:r>
            <a:r>
              <a:rPr lang="en-US" sz="2400" b="1">
                <a:solidFill>
                  <a:srgbClr val="0000FF"/>
                </a:solidFill>
              </a:rPr>
              <a:t>can </a:t>
            </a:r>
            <a:r>
              <a:rPr lang="en-US" sz="2400">
                <a:solidFill>
                  <a:srgbClr val="0000FF"/>
                </a:solidFill>
              </a:rPr>
              <a:t>be used for prediction?</a:t>
            </a:r>
            <a:endParaRPr lang="en-US" sz="1400">
              <a:solidFill>
                <a:srgbClr val="0000FF"/>
              </a:solidFill>
            </a:endParaRPr>
          </a:p>
          <a:p>
            <a:pPr algn="ctr"/>
            <a:endParaRPr lang="en-US" sz="1200">
              <a:solidFill>
                <a:srgbClr val="0000FF"/>
              </a:solidFill>
            </a:endParaRPr>
          </a:p>
          <a:p>
            <a:r>
              <a:rPr lang="en-US" sz="2000"/>
              <a:t>If the engineer can find consistent, accurate, redundant data, he often extrapolates it to predict the near future.</a:t>
            </a:r>
          </a:p>
          <a:p>
            <a:r>
              <a:rPr lang="en-US" sz="2000"/>
              <a:t>One climate data set that qualifies is the modern measurement (last 50 years) of atmospheric CO</a:t>
            </a:r>
            <a:r>
              <a:rPr lang="en-US" sz="1800"/>
              <a:t>2</a:t>
            </a:r>
            <a:r>
              <a:rPr lang="en-US" sz="2000"/>
              <a:t>.  Data fairings on the next slide.</a:t>
            </a:r>
          </a:p>
        </p:txBody>
      </p:sp>
      <p:sp>
        <p:nvSpPr>
          <p:cNvPr id="40968" name="Slide Number Placeholder 7"/>
          <p:cNvSpPr>
            <a:spLocks noGrp="1"/>
          </p:cNvSpPr>
          <p:nvPr>
            <p:ph type="sldNum" sz="quarter" idx="12"/>
          </p:nvPr>
        </p:nvSpPr>
        <p:spPr>
          <a:xfrm>
            <a:off x="6781800" y="6381750"/>
            <a:ext cx="2133600" cy="476250"/>
          </a:xfrm>
          <a:noFill/>
        </p:spPr>
        <p:txBody>
          <a:bodyPr/>
          <a:lstStyle/>
          <a:p>
            <a:fld id="{EE71E223-6768-4C04-A464-9AB5EC5DA560}" type="slidenum">
              <a:rPr lang="en-US" sz="1100" smtClean="0">
                <a:ea typeface="ＭＳ Ｐゴシック" pitchFamily="34" charset="-128"/>
              </a:rPr>
              <a:pPr/>
              <a:t>38</a:t>
            </a:fld>
            <a:endParaRPr lang="en-US" sz="1100" smtClean="0">
              <a:ea typeface="ＭＳ Ｐゴシック" pitchFamily="34" charset="-128"/>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51"/>
          <p:cNvSpPr txBox="1">
            <a:spLocks noChangeArrowheads="1"/>
          </p:cNvSpPr>
          <p:nvPr/>
        </p:nvSpPr>
        <p:spPr bwMode="auto">
          <a:xfrm>
            <a:off x="304800" y="381000"/>
            <a:ext cx="7391400" cy="2633663"/>
          </a:xfrm>
          <a:prstGeom prst="rect">
            <a:avLst/>
          </a:prstGeom>
          <a:noFill/>
          <a:ln w="9525">
            <a:noFill/>
            <a:miter lim="800000"/>
            <a:headEnd/>
            <a:tailEnd/>
          </a:ln>
        </p:spPr>
        <p:txBody>
          <a:bodyPr>
            <a:spAutoFit/>
          </a:bodyPr>
          <a:lstStyle/>
          <a:p>
            <a:pPr algn="ctr"/>
            <a:r>
              <a:rPr lang="en-US" sz="2400">
                <a:solidFill>
                  <a:srgbClr val="0000FF"/>
                </a:solidFill>
              </a:rPr>
              <a:t>A Close look at Modern CO</a:t>
            </a:r>
            <a:r>
              <a:rPr lang="en-US" sz="2000">
                <a:solidFill>
                  <a:srgbClr val="0000FF"/>
                </a:solidFill>
              </a:rPr>
              <a:t>2</a:t>
            </a:r>
            <a:r>
              <a:rPr lang="en-US" sz="2400">
                <a:solidFill>
                  <a:srgbClr val="0000FF"/>
                </a:solidFill>
              </a:rPr>
              <a:t> Measurements</a:t>
            </a:r>
          </a:p>
          <a:p>
            <a:pPr algn="ctr"/>
            <a:r>
              <a:rPr lang="en-US" sz="2000"/>
              <a:t>Accurate enough for prediction?  </a:t>
            </a:r>
            <a:r>
              <a:rPr lang="en-US" sz="2000" b="1"/>
              <a:t>Yes</a:t>
            </a:r>
            <a:r>
              <a:rPr lang="en-US" sz="2000"/>
              <a:t>, at least on a short term.</a:t>
            </a:r>
          </a:p>
          <a:p>
            <a:endParaRPr lang="en-US" sz="900"/>
          </a:p>
          <a:p>
            <a:r>
              <a:rPr lang="en-US" sz="1400">
                <a:solidFill>
                  <a:srgbClr val="FF0000"/>
                </a:solidFill>
              </a:rPr>
              <a:t>Red </a:t>
            </a:r>
            <a:r>
              <a:rPr lang="en-US" sz="1400"/>
              <a:t>= South Pole</a:t>
            </a:r>
          </a:p>
          <a:p>
            <a:r>
              <a:rPr lang="en-US" sz="1400"/>
              <a:t>Black = Mauna Loa</a:t>
            </a:r>
          </a:p>
          <a:p>
            <a:r>
              <a:rPr lang="en-US" sz="1400">
                <a:solidFill>
                  <a:srgbClr val="0000FF"/>
                </a:solidFill>
              </a:rPr>
              <a:t>Blue </a:t>
            </a:r>
            <a:r>
              <a:rPr lang="en-US" sz="1400"/>
              <a:t>= Tutuila, American Samoa</a:t>
            </a:r>
          </a:p>
          <a:p>
            <a:r>
              <a:rPr lang="en-US" sz="1400">
                <a:solidFill>
                  <a:srgbClr val="008000"/>
                </a:solidFill>
              </a:rPr>
              <a:t>Green </a:t>
            </a:r>
            <a:r>
              <a:rPr lang="en-US" sz="1400"/>
              <a:t>- Baring Head, New Zealand</a:t>
            </a:r>
          </a:p>
          <a:p>
            <a:r>
              <a:rPr lang="en-US" sz="1400">
                <a:solidFill>
                  <a:srgbClr val="FF6600"/>
                </a:solidFill>
              </a:rPr>
              <a:t>Orange </a:t>
            </a:r>
            <a:r>
              <a:rPr lang="en-US" sz="1400"/>
              <a:t>= Alert, Canada</a:t>
            </a:r>
          </a:p>
          <a:p>
            <a:endParaRPr lang="en-US" sz="800"/>
          </a:p>
          <a:p>
            <a:r>
              <a:rPr lang="en-US" sz="1800"/>
              <a:t> Slope for extrapolation</a:t>
            </a:r>
            <a:endParaRPr lang="en-US" sz="1400"/>
          </a:p>
          <a:p>
            <a:r>
              <a:rPr lang="en-US" sz="1800"/>
              <a:t>1.78 ppm per year</a:t>
            </a:r>
            <a:r>
              <a:rPr lang="en-US" sz="1400"/>
              <a:t> = </a:t>
            </a:r>
            <a:r>
              <a:rPr lang="en-US" sz="1800"/>
              <a:t>only  0.000178% per year.</a:t>
            </a:r>
            <a:endParaRPr lang="en-US" sz="1400"/>
          </a:p>
        </p:txBody>
      </p:sp>
      <p:grpSp>
        <p:nvGrpSpPr>
          <p:cNvPr id="41987" name="Group 44"/>
          <p:cNvGrpSpPr>
            <a:grpSpLocks/>
          </p:cNvGrpSpPr>
          <p:nvPr/>
        </p:nvGrpSpPr>
        <p:grpSpPr bwMode="auto">
          <a:xfrm>
            <a:off x="609600" y="228600"/>
            <a:ext cx="8229600" cy="6248400"/>
            <a:chOff x="457200" y="228600"/>
            <a:chExt cx="8229600" cy="6248400"/>
          </a:xfrm>
        </p:grpSpPr>
        <p:cxnSp>
          <p:nvCxnSpPr>
            <p:cNvPr id="41990" name="Straight Connector 32"/>
            <p:cNvCxnSpPr>
              <a:cxnSpLocks noChangeShapeType="1"/>
              <a:stCxn id="41994" idx="10"/>
            </p:cNvCxnSpPr>
            <p:nvPr/>
          </p:nvCxnSpPr>
          <p:spPr bwMode="auto">
            <a:xfrm flipH="1">
              <a:off x="2819400" y="4646823"/>
              <a:ext cx="749224" cy="1830177"/>
            </a:xfrm>
            <a:prstGeom prst="line">
              <a:avLst/>
            </a:prstGeom>
            <a:noFill/>
            <a:ln w="9525">
              <a:noFill/>
              <a:round/>
              <a:headEnd/>
              <a:tailEnd/>
            </a:ln>
          </p:spPr>
        </p:cxnSp>
        <p:sp>
          <p:nvSpPr>
            <p:cNvPr id="41991" name="Rectangle 5"/>
            <p:cNvSpPr>
              <a:spLocks noChangeArrowheads="1"/>
            </p:cNvSpPr>
            <p:nvPr/>
          </p:nvSpPr>
          <p:spPr bwMode="auto">
            <a:xfrm>
              <a:off x="2371725" y="3783983"/>
              <a:ext cx="1634839" cy="2361867"/>
            </a:xfrm>
            <a:prstGeom prst="rect">
              <a:avLst/>
            </a:prstGeom>
            <a:noFill/>
            <a:ln w="12700">
              <a:solidFill>
                <a:srgbClr val="FF0000"/>
              </a:solidFill>
              <a:round/>
              <a:headEnd/>
              <a:tailEnd/>
            </a:ln>
          </p:spPr>
          <p:txBody>
            <a:bodyPr/>
            <a:lstStyle/>
            <a:p>
              <a:pPr algn="ctr"/>
              <a:endParaRPr lang="en-US" sz="1800"/>
            </a:p>
          </p:txBody>
        </p:sp>
        <p:sp>
          <p:nvSpPr>
            <p:cNvPr id="41992" name="Freeform 8"/>
            <p:cNvSpPr>
              <a:spLocks noChangeArrowheads="1"/>
            </p:cNvSpPr>
            <p:nvPr/>
          </p:nvSpPr>
          <p:spPr bwMode="auto">
            <a:xfrm>
              <a:off x="457200" y="3719071"/>
              <a:ext cx="4137589" cy="2673243"/>
            </a:xfrm>
            <a:custGeom>
              <a:avLst/>
              <a:gdLst>
                <a:gd name="T0" fmla="*/ 540438 w 4428066"/>
                <a:gd name="T1" fmla="*/ 0 h 1917700"/>
                <a:gd name="T2" fmla="*/ 488255 w 4428066"/>
                <a:gd name="T3" fmla="*/ 2147483647 h 1917700"/>
                <a:gd name="T4" fmla="*/ 391637 w 4428066"/>
                <a:gd name="T5" fmla="*/ 2147483647 h 1917700"/>
                <a:gd name="T6" fmla="*/ 341003 w 4428066"/>
                <a:gd name="T7" fmla="*/ 2147483647 h 1917700"/>
                <a:gd name="T8" fmla="*/ 276420 w 4428066"/>
                <a:gd name="T9" fmla="*/ 2147483647 h 1917700"/>
                <a:gd name="T10" fmla="*/ 208734 w 4428066"/>
                <a:gd name="T11" fmla="*/ 2147483647 h 1917700"/>
                <a:gd name="T12" fmla="*/ 122967 w 4428066"/>
                <a:gd name="T13" fmla="*/ 2147483647 h 1917700"/>
                <a:gd name="T14" fmla="*/ 80601 w 4428066"/>
                <a:gd name="T15" fmla="*/ 2147483647 h 1917700"/>
                <a:gd name="T16" fmla="*/ 42366 w 4428066"/>
                <a:gd name="T17" fmla="*/ 2147483647 h 1917700"/>
                <a:gd name="T18" fmla="*/ 0 w 4428066"/>
                <a:gd name="T19" fmla="*/ 2147483647 h 19177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28066"/>
                <a:gd name="T31" fmla="*/ 0 h 1917700"/>
                <a:gd name="T32" fmla="*/ 4428066 w 4428066"/>
                <a:gd name="T33" fmla="*/ 1917700 h 19177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28066" h="1917700">
                  <a:moveTo>
                    <a:pt x="4428066" y="0"/>
                  </a:moveTo>
                  <a:cubicBezTo>
                    <a:pt x="4315883" y="75142"/>
                    <a:pt x="4203700" y="150284"/>
                    <a:pt x="4000500" y="270934"/>
                  </a:cubicBezTo>
                  <a:cubicBezTo>
                    <a:pt x="3797300" y="391584"/>
                    <a:pt x="3409949" y="620889"/>
                    <a:pt x="3208866" y="723900"/>
                  </a:cubicBezTo>
                  <a:cubicBezTo>
                    <a:pt x="3007783" y="826911"/>
                    <a:pt x="2951339" y="816328"/>
                    <a:pt x="2794000" y="889000"/>
                  </a:cubicBezTo>
                  <a:cubicBezTo>
                    <a:pt x="2636661" y="961672"/>
                    <a:pt x="2264833" y="1159934"/>
                    <a:pt x="2264833" y="1159934"/>
                  </a:cubicBezTo>
                  <a:cubicBezTo>
                    <a:pt x="2084211" y="1250951"/>
                    <a:pt x="1919816" y="1348317"/>
                    <a:pt x="1710266" y="1435100"/>
                  </a:cubicBezTo>
                  <a:cubicBezTo>
                    <a:pt x="1500716" y="1521883"/>
                    <a:pt x="1182511" y="1622778"/>
                    <a:pt x="1007533" y="1680634"/>
                  </a:cubicBezTo>
                  <a:cubicBezTo>
                    <a:pt x="832555" y="1738490"/>
                    <a:pt x="770466" y="1763184"/>
                    <a:pt x="660400" y="1782234"/>
                  </a:cubicBezTo>
                  <a:cubicBezTo>
                    <a:pt x="550334" y="1801284"/>
                    <a:pt x="457200" y="1772356"/>
                    <a:pt x="347133" y="1794934"/>
                  </a:cubicBezTo>
                  <a:cubicBezTo>
                    <a:pt x="237066" y="1817512"/>
                    <a:pt x="0" y="1917700"/>
                    <a:pt x="0" y="1917700"/>
                  </a:cubicBezTo>
                </a:path>
              </a:pathLst>
            </a:custGeom>
            <a:noFill/>
            <a:ln w="12700">
              <a:solidFill>
                <a:srgbClr val="FF0000"/>
              </a:solidFill>
              <a:round/>
              <a:headEnd/>
              <a:tailEnd/>
            </a:ln>
          </p:spPr>
          <p:txBody>
            <a:bodyPr/>
            <a:lstStyle/>
            <a:p>
              <a:endParaRPr lang="en-US"/>
            </a:p>
          </p:txBody>
        </p:sp>
        <p:sp>
          <p:nvSpPr>
            <p:cNvPr id="41993" name="Freeform 11"/>
            <p:cNvSpPr>
              <a:spLocks noChangeArrowheads="1"/>
            </p:cNvSpPr>
            <p:nvPr/>
          </p:nvSpPr>
          <p:spPr bwMode="auto">
            <a:xfrm>
              <a:off x="491652" y="3475557"/>
              <a:ext cx="4400982" cy="2868054"/>
            </a:xfrm>
            <a:custGeom>
              <a:avLst/>
              <a:gdLst>
                <a:gd name="T0" fmla="*/ 613 w 5916706"/>
                <a:gd name="T1" fmla="*/ 0 h 3959412"/>
                <a:gd name="T2" fmla="*/ 566 w 5916706"/>
                <a:gd name="T3" fmla="*/ 17 h 3959412"/>
                <a:gd name="T4" fmla="*/ 528 w 5916706"/>
                <a:gd name="T5" fmla="*/ 35 h 3959412"/>
                <a:gd name="T6" fmla="*/ 500 w 5916706"/>
                <a:gd name="T7" fmla="*/ 46 h 3959412"/>
                <a:gd name="T8" fmla="*/ 481 w 5916706"/>
                <a:gd name="T9" fmla="*/ 51 h 3959412"/>
                <a:gd name="T10" fmla="*/ 469 w 5916706"/>
                <a:gd name="T11" fmla="*/ 59 h 3959412"/>
                <a:gd name="T12" fmla="*/ 451 w 5916706"/>
                <a:gd name="T13" fmla="*/ 64 h 3959412"/>
                <a:gd name="T14" fmla="*/ 416 w 5916706"/>
                <a:gd name="T15" fmla="*/ 78 h 3959412"/>
                <a:gd name="T16" fmla="*/ 405 w 5916706"/>
                <a:gd name="T17" fmla="*/ 78 h 3959412"/>
                <a:gd name="T18" fmla="*/ 364 w 5916706"/>
                <a:gd name="T19" fmla="*/ 88 h 3959412"/>
                <a:gd name="T20" fmla="*/ 353 w 5916706"/>
                <a:gd name="T21" fmla="*/ 94 h 3959412"/>
                <a:gd name="T22" fmla="*/ 308 w 5916706"/>
                <a:gd name="T23" fmla="*/ 109 h 3959412"/>
                <a:gd name="T24" fmla="*/ 295 w 5916706"/>
                <a:gd name="T25" fmla="*/ 114 h 3959412"/>
                <a:gd name="T26" fmla="*/ 277 w 5916706"/>
                <a:gd name="T27" fmla="*/ 117 h 3959412"/>
                <a:gd name="T28" fmla="*/ 262 w 5916706"/>
                <a:gd name="T29" fmla="*/ 122 h 3959412"/>
                <a:gd name="T30" fmla="*/ 231 w 5916706"/>
                <a:gd name="T31" fmla="*/ 133 h 3959412"/>
                <a:gd name="T32" fmla="*/ 222 w 5916706"/>
                <a:gd name="T33" fmla="*/ 137 h 3959412"/>
                <a:gd name="T34" fmla="*/ 213 w 5916706"/>
                <a:gd name="T35" fmla="*/ 137 h 3959412"/>
                <a:gd name="T36" fmla="*/ 196 w 5916706"/>
                <a:gd name="T37" fmla="*/ 142 h 3959412"/>
                <a:gd name="T38" fmla="*/ 184 w 5916706"/>
                <a:gd name="T39" fmla="*/ 142 h 3959412"/>
                <a:gd name="T40" fmla="*/ 170 w 5916706"/>
                <a:gd name="T41" fmla="*/ 149 h 3959412"/>
                <a:gd name="T42" fmla="*/ 147 w 5916706"/>
                <a:gd name="T43" fmla="*/ 154 h 3959412"/>
                <a:gd name="T44" fmla="*/ 115 w 5916706"/>
                <a:gd name="T45" fmla="*/ 161 h 3959412"/>
                <a:gd name="T46" fmla="*/ 92 w 5916706"/>
                <a:gd name="T47" fmla="*/ 165 h 3959412"/>
                <a:gd name="T48" fmla="*/ 85 w 5916706"/>
                <a:gd name="T49" fmla="*/ 169 h 3959412"/>
                <a:gd name="T50" fmla="*/ 77 w 5916706"/>
                <a:gd name="T51" fmla="*/ 169 h 3959412"/>
                <a:gd name="T52" fmla="*/ 57 w 5916706"/>
                <a:gd name="T53" fmla="*/ 171 h 3959412"/>
                <a:gd name="T54" fmla="*/ 18 w 5916706"/>
                <a:gd name="T55" fmla="*/ 176 h 3959412"/>
                <a:gd name="T56" fmla="*/ 0 w 5916706"/>
                <a:gd name="T57" fmla="*/ 180 h 39594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16706"/>
                <a:gd name="T88" fmla="*/ 0 h 3959412"/>
                <a:gd name="T89" fmla="*/ 5916706 w 5916706"/>
                <a:gd name="T90" fmla="*/ 3959412 h 39594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16706" h="3959412">
                  <a:moveTo>
                    <a:pt x="5916706" y="0"/>
                  </a:moveTo>
                  <a:cubicBezTo>
                    <a:pt x="5757956" y="122019"/>
                    <a:pt x="5599206" y="244039"/>
                    <a:pt x="5461000" y="373529"/>
                  </a:cubicBezTo>
                  <a:cubicBezTo>
                    <a:pt x="5322794" y="503019"/>
                    <a:pt x="5193303" y="667372"/>
                    <a:pt x="5087470" y="776941"/>
                  </a:cubicBezTo>
                  <a:cubicBezTo>
                    <a:pt x="4981637" y="886510"/>
                    <a:pt x="4900706" y="976157"/>
                    <a:pt x="4826000" y="1030941"/>
                  </a:cubicBezTo>
                  <a:cubicBezTo>
                    <a:pt x="4751294" y="1085725"/>
                    <a:pt x="4689039" y="1059578"/>
                    <a:pt x="4639235" y="1105647"/>
                  </a:cubicBezTo>
                  <a:cubicBezTo>
                    <a:pt x="4589431" y="1151716"/>
                    <a:pt x="4574490" y="1260039"/>
                    <a:pt x="4527176" y="1307353"/>
                  </a:cubicBezTo>
                  <a:cubicBezTo>
                    <a:pt x="4479862" y="1354667"/>
                    <a:pt x="4441265" y="1322294"/>
                    <a:pt x="4355353" y="1389529"/>
                  </a:cubicBezTo>
                  <a:cubicBezTo>
                    <a:pt x="4269441" y="1456764"/>
                    <a:pt x="4085167" y="1657226"/>
                    <a:pt x="4011706" y="1710765"/>
                  </a:cubicBezTo>
                  <a:cubicBezTo>
                    <a:pt x="3938245" y="1764304"/>
                    <a:pt x="3998010" y="1672167"/>
                    <a:pt x="3914588" y="1710765"/>
                  </a:cubicBezTo>
                  <a:cubicBezTo>
                    <a:pt x="3831166" y="1749363"/>
                    <a:pt x="3595843" y="1882588"/>
                    <a:pt x="3511176" y="1942353"/>
                  </a:cubicBezTo>
                  <a:cubicBezTo>
                    <a:pt x="3426509" y="2002118"/>
                    <a:pt x="3497480" y="1992157"/>
                    <a:pt x="3406588" y="2069353"/>
                  </a:cubicBezTo>
                  <a:cubicBezTo>
                    <a:pt x="3315696" y="2146549"/>
                    <a:pt x="3059205" y="2333313"/>
                    <a:pt x="2965823" y="2405529"/>
                  </a:cubicBezTo>
                  <a:cubicBezTo>
                    <a:pt x="2872441" y="2477745"/>
                    <a:pt x="2893608" y="2475255"/>
                    <a:pt x="2846294" y="2502647"/>
                  </a:cubicBezTo>
                  <a:cubicBezTo>
                    <a:pt x="2798980" y="2530039"/>
                    <a:pt x="2735480" y="2538755"/>
                    <a:pt x="2681941" y="2569882"/>
                  </a:cubicBezTo>
                  <a:cubicBezTo>
                    <a:pt x="2628402" y="2601010"/>
                    <a:pt x="2525058" y="2689412"/>
                    <a:pt x="2525058" y="2689412"/>
                  </a:cubicBezTo>
                  <a:cubicBezTo>
                    <a:pt x="2450352" y="2746686"/>
                    <a:pt x="2297206" y="2859990"/>
                    <a:pt x="2233706" y="2913529"/>
                  </a:cubicBezTo>
                  <a:cubicBezTo>
                    <a:pt x="2170206" y="2967068"/>
                    <a:pt x="2173941" y="2994461"/>
                    <a:pt x="2144058" y="3010647"/>
                  </a:cubicBezTo>
                  <a:cubicBezTo>
                    <a:pt x="2114175" y="3026833"/>
                    <a:pt x="2096744" y="2993216"/>
                    <a:pt x="2054411" y="3010647"/>
                  </a:cubicBezTo>
                  <a:cubicBezTo>
                    <a:pt x="2012078" y="3028078"/>
                    <a:pt x="1937372" y="3097804"/>
                    <a:pt x="1890058" y="3115235"/>
                  </a:cubicBezTo>
                  <a:cubicBezTo>
                    <a:pt x="1842744" y="3132666"/>
                    <a:pt x="1811617" y="3086598"/>
                    <a:pt x="1770529" y="3115235"/>
                  </a:cubicBezTo>
                  <a:cubicBezTo>
                    <a:pt x="1729441" y="3143872"/>
                    <a:pt x="1703294" y="3242235"/>
                    <a:pt x="1643529" y="3287059"/>
                  </a:cubicBezTo>
                  <a:cubicBezTo>
                    <a:pt x="1583764" y="3331883"/>
                    <a:pt x="1501588" y="3341844"/>
                    <a:pt x="1411941" y="3384177"/>
                  </a:cubicBezTo>
                  <a:cubicBezTo>
                    <a:pt x="1322294" y="3426510"/>
                    <a:pt x="1192804" y="3499971"/>
                    <a:pt x="1105647" y="3541059"/>
                  </a:cubicBezTo>
                  <a:cubicBezTo>
                    <a:pt x="1018490" y="3582147"/>
                    <a:pt x="936314" y="3605804"/>
                    <a:pt x="889000" y="3630706"/>
                  </a:cubicBezTo>
                  <a:cubicBezTo>
                    <a:pt x="841686" y="3655608"/>
                    <a:pt x="845421" y="3680510"/>
                    <a:pt x="821764" y="3690471"/>
                  </a:cubicBezTo>
                  <a:cubicBezTo>
                    <a:pt x="798107" y="3700432"/>
                    <a:pt x="793126" y="3680510"/>
                    <a:pt x="747058" y="3690471"/>
                  </a:cubicBezTo>
                  <a:cubicBezTo>
                    <a:pt x="700990" y="3700432"/>
                    <a:pt x="545353" y="3750235"/>
                    <a:pt x="545353" y="3750235"/>
                  </a:cubicBezTo>
                  <a:cubicBezTo>
                    <a:pt x="449480" y="3778872"/>
                    <a:pt x="262715" y="3827431"/>
                    <a:pt x="171823" y="3862294"/>
                  </a:cubicBezTo>
                  <a:cubicBezTo>
                    <a:pt x="80931" y="3897157"/>
                    <a:pt x="0" y="3959412"/>
                    <a:pt x="0" y="3959412"/>
                  </a:cubicBezTo>
                </a:path>
              </a:pathLst>
            </a:custGeom>
            <a:noFill/>
            <a:ln w="12700">
              <a:solidFill>
                <a:srgbClr val="323232"/>
              </a:solidFill>
              <a:round/>
              <a:headEnd/>
              <a:tailEnd/>
            </a:ln>
          </p:spPr>
          <p:txBody>
            <a:bodyPr/>
            <a:lstStyle/>
            <a:p>
              <a:endParaRPr lang="en-US"/>
            </a:p>
          </p:txBody>
        </p:sp>
        <p:sp>
          <p:nvSpPr>
            <p:cNvPr id="41994" name="Freeform 15"/>
            <p:cNvSpPr>
              <a:spLocks noChangeArrowheads="1"/>
            </p:cNvSpPr>
            <p:nvPr/>
          </p:nvSpPr>
          <p:spPr bwMode="auto">
            <a:xfrm>
              <a:off x="2065483" y="3528796"/>
              <a:ext cx="2764845" cy="2167603"/>
            </a:xfrm>
            <a:custGeom>
              <a:avLst/>
              <a:gdLst>
                <a:gd name="T0" fmla="*/ 0 w 6440714"/>
                <a:gd name="T1" fmla="*/ 0 h 5170715"/>
                <a:gd name="T2" fmla="*/ 0 w 6440714"/>
                <a:gd name="T3" fmla="*/ 0 h 5170715"/>
                <a:gd name="T4" fmla="*/ 0 w 6440714"/>
                <a:gd name="T5" fmla="*/ 0 h 5170715"/>
                <a:gd name="T6" fmla="*/ 0 w 6440714"/>
                <a:gd name="T7" fmla="*/ 0 h 5170715"/>
                <a:gd name="T8" fmla="*/ 0 w 6440714"/>
                <a:gd name="T9" fmla="*/ 0 h 5170715"/>
                <a:gd name="T10" fmla="*/ 0 w 6440714"/>
                <a:gd name="T11" fmla="*/ 0 h 5170715"/>
                <a:gd name="T12" fmla="*/ 0 w 6440714"/>
                <a:gd name="T13" fmla="*/ 0 h 5170715"/>
                <a:gd name="T14" fmla="*/ 0 w 6440714"/>
                <a:gd name="T15" fmla="*/ 0 h 5170715"/>
                <a:gd name="T16" fmla="*/ 0 w 6440714"/>
                <a:gd name="T17" fmla="*/ 0 h 5170715"/>
                <a:gd name="T18" fmla="*/ 0 w 6440714"/>
                <a:gd name="T19" fmla="*/ 0 h 5170715"/>
                <a:gd name="T20" fmla="*/ 0 w 6440714"/>
                <a:gd name="T21" fmla="*/ 0 h 5170715"/>
                <a:gd name="T22" fmla="*/ 0 w 6440714"/>
                <a:gd name="T23" fmla="*/ 0 h 5170715"/>
                <a:gd name="T24" fmla="*/ 0 w 6440714"/>
                <a:gd name="T25" fmla="*/ 0 h 5170715"/>
                <a:gd name="T26" fmla="*/ 0 w 6440714"/>
                <a:gd name="T27" fmla="*/ 0 h 5170715"/>
                <a:gd name="T28" fmla="*/ 0 w 6440714"/>
                <a:gd name="T29" fmla="*/ 0 h 5170715"/>
                <a:gd name="T30" fmla="*/ 0 w 6440714"/>
                <a:gd name="T31" fmla="*/ 0 h 5170715"/>
                <a:gd name="T32" fmla="*/ 0 w 6440714"/>
                <a:gd name="T33" fmla="*/ 0 h 5170715"/>
                <a:gd name="T34" fmla="*/ 0 w 6440714"/>
                <a:gd name="T35" fmla="*/ 0 h 5170715"/>
                <a:gd name="T36" fmla="*/ 0 w 6440714"/>
                <a:gd name="T37" fmla="*/ 0 h 5170715"/>
                <a:gd name="T38" fmla="*/ 0 w 6440714"/>
                <a:gd name="T39" fmla="*/ 0 h 5170715"/>
                <a:gd name="T40" fmla="*/ 0 w 6440714"/>
                <a:gd name="T41" fmla="*/ 0 h 5170715"/>
                <a:gd name="T42" fmla="*/ 0 w 6440714"/>
                <a:gd name="T43" fmla="*/ 0 h 5170715"/>
                <a:gd name="T44" fmla="*/ 0 w 6440714"/>
                <a:gd name="T45" fmla="*/ 0 h 5170715"/>
                <a:gd name="T46" fmla="*/ 0 w 6440714"/>
                <a:gd name="T47" fmla="*/ 0 h 5170715"/>
                <a:gd name="T48" fmla="*/ 0 w 6440714"/>
                <a:gd name="T49" fmla="*/ 0 h 5170715"/>
                <a:gd name="T50" fmla="*/ 0 w 6440714"/>
                <a:gd name="T51" fmla="*/ 0 h 5170715"/>
                <a:gd name="T52" fmla="*/ 0 w 6440714"/>
                <a:gd name="T53" fmla="*/ 0 h 5170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440714"/>
                <a:gd name="T82" fmla="*/ 0 h 5170715"/>
                <a:gd name="T83" fmla="*/ 6440714 w 6440714"/>
                <a:gd name="T84" fmla="*/ 5170715 h 51707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440714" h="5170715">
                  <a:moveTo>
                    <a:pt x="6440714" y="0"/>
                  </a:moveTo>
                  <a:cubicBezTo>
                    <a:pt x="6348488" y="64256"/>
                    <a:pt x="6256262" y="128512"/>
                    <a:pt x="6141357" y="226786"/>
                  </a:cubicBezTo>
                  <a:cubicBezTo>
                    <a:pt x="6026452" y="325060"/>
                    <a:pt x="5751286" y="589643"/>
                    <a:pt x="5751286" y="589643"/>
                  </a:cubicBezTo>
                  <a:cubicBezTo>
                    <a:pt x="5616727" y="715131"/>
                    <a:pt x="5453440" y="861786"/>
                    <a:pt x="5334000" y="979715"/>
                  </a:cubicBezTo>
                  <a:cubicBezTo>
                    <a:pt x="5214560" y="1097644"/>
                    <a:pt x="5132917" y="1188358"/>
                    <a:pt x="5034643" y="1297215"/>
                  </a:cubicBezTo>
                  <a:cubicBezTo>
                    <a:pt x="4936369" y="1406072"/>
                    <a:pt x="4833559" y="1548191"/>
                    <a:pt x="4744357" y="1632858"/>
                  </a:cubicBezTo>
                  <a:cubicBezTo>
                    <a:pt x="4655155" y="1717525"/>
                    <a:pt x="4579560" y="1738691"/>
                    <a:pt x="4499429" y="1805215"/>
                  </a:cubicBezTo>
                  <a:cubicBezTo>
                    <a:pt x="4419298" y="1871739"/>
                    <a:pt x="4324048" y="1960941"/>
                    <a:pt x="4263572" y="2032000"/>
                  </a:cubicBezTo>
                  <a:cubicBezTo>
                    <a:pt x="4203096" y="2103059"/>
                    <a:pt x="4209144" y="2169584"/>
                    <a:pt x="4136572" y="2231572"/>
                  </a:cubicBezTo>
                  <a:cubicBezTo>
                    <a:pt x="4064001" y="2293560"/>
                    <a:pt x="3933976" y="2331358"/>
                    <a:pt x="3828143" y="2403929"/>
                  </a:cubicBezTo>
                  <a:cubicBezTo>
                    <a:pt x="3722310" y="2476500"/>
                    <a:pt x="3611941" y="2576286"/>
                    <a:pt x="3501572" y="2667000"/>
                  </a:cubicBezTo>
                  <a:cubicBezTo>
                    <a:pt x="3391203" y="2757714"/>
                    <a:pt x="3265715" y="2884715"/>
                    <a:pt x="3165929" y="2948215"/>
                  </a:cubicBezTo>
                  <a:cubicBezTo>
                    <a:pt x="3066143" y="3011715"/>
                    <a:pt x="3017762" y="2990548"/>
                    <a:pt x="2902857" y="3048000"/>
                  </a:cubicBezTo>
                  <a:cubicBezTo>
                    <a:pt x="2787952" y="3105452"/>
                    <a:pt x="2580821" y="3232453"/>
                    <a:pt x="2476500" y="3292929"/>
                  </a:cubicBezTo>
                  <a:cubicBezTo>
                    <a:pt x="2372179" y="3353405"/>
                    <a:pt x="2334381" y="3351894"/>
                    <a:pt x="2276929" y="3410858"/>
                  </a:cubicBezTo>
                  <a:cubicBezTo>
                    <a:pt x="2219477" y="3469822"/>
                    <a:pt x="2171096" y="3592287"/>
                    <a:pt x="2131786" y="3646715"/>
                  </a:cubicBezTo>
                  <a:cubicBezTo>
                    <a:pt x="2092477" y="3701144"/>
                    <a:pt x="2090965" y="3698120"/>
                    <a:pt x="2041072" y="3737429"/>
                  </a:cubicBezTo>
                  <a:cubicBezTo>
                    <a:pt x="1991179" y="3776738"/>
                    <a:pt x="1908024" y="3831167"/>
                    <a:pt x="1832429" y="3882572"/>
                  </a:cubicBezTo>
                  <a:cubicBezTo>
                    <a:pt x="1756834" y="3933977"/>
                    <a:pt x="1655536" y="3998989"/>
                    <a:pt x="1587500" y="4045858"/>
                  </a:cubicBezTo>
                  <a:cubicBezTo>
                    <a:pt x="1519464" y="4092727"/>
                    <a:pt x="1466547" y="4121453"/>
                    <a:pt x="1424214" y="4163786"/>
                  </a:cubicBezTo>
                  <a:cubicBezTo>
                    <a:pt x="1381881" y="4206119"/>
                    <a:pt x="1381881" y="4271132"/>
                    <a:pt x="1333500" y="4299858"/>
                  </a:cubicBezTo>
                  <a:cubicBezTo>
                    <a:pt x="1285119" y="4328584"/>
                    <a:pt x="1197429" y="4310441"/>
                    <a:pt x="1133929" y="4336143"/>
                  </a:cubicBezTo>
                  <a:cubicBezTo>
                    <a:pt x="1070429" y="4361845"/>
                    <a:pt x="952500" y="4454072"/>
                    <a:pt x="952500" y="4454072"/>
                  </a:cubicBezTo>
                  <a:lnTo>
                    <a:pt x="635000" y="4653643"/>
                  </a:lnTo>
                  <a:cubicBezTo>
                    <a:pt x="542774" y="4711095"/>
                    <a:pt x="462643" y="4741334"/>
                    <a:pt x="399143" y="4798786"/>
                  </a:cubicBezTo>
                  <a:cubicBezTo>
                    <a:pt x="335643" y="4856238"/>
                    <a:pt x="320524" y="4936370"/>
                    <a:pt x="254000" y="4998358"/>
                  </a:cubicBezTo>
                  <a:cubicBezTo>
                    <a:pt x="187476" y="5060346"/>
                    <a:pt x="0" y="5170715"/>
                    <a:pt x="0" y="5170715"/>
                  </a:cubicBezTo>
                </a:path>
              </a:pathLst>
            </a:custGeom>
            <a:noFill/>
            <a:ln w="12700">
              <a:solidFill>
                <a:srgbClr val="0000FF"/>
              </a:solidFill>
              <a:round/>
              <a:headEnd/>
              <a:tailEnd/>
            </a:ln>
          </p:spPr>
          <p:txBody>
            <a:bodyPr/>
            <a:lstStyle/>
            <a:p>
              <a:endParaRPr lang="en-US"/>
            </a:p>
          </p:txBody>
        </p:sp>
        <p:sp>
          <p:nvSpPr>
            <p:cNvPr id="41995" name="Freeform 18"/>
            <p:cNvSpPr>
              <a:spLocks noChangeArrowheads="1"/>
            </p:cNvSpPr>
            <p:nvPr/>
          </p:nvSpPr>
          <p:spPr bwMode="auto">
            <a:xfrm>
              <a:off x="2186457" y="3726639"/>
              <a:ext cx="2467252" cy="1933327"/>
            </a:xfrm>
            <a:custGeom>
              <a:avLst/>
              <a:gdLst>
                <a:gd name="T0" fmla="*/ 0 w 5566823"/>
                <a:gd name="T1" fmla="*/ 0 h 1756804"/>
                <a:gd name="T2" fmla="*/ 0 w 5566823"/>
                <a:gd name="T3" fmla="*/ 2663344 h 1756804"/>
                <a:gd name="T4" fmla="*/ 0 w 5566823"/>
                <a:gd name="T5" fmla="*/ 5326665 h 1756804"/>
                <a:gd name="T6" fmla="*/ 0 w 5566823"/>
                <a:gd name="T7" fmla="*/ 7250211 h 1756804"/>
                <a:gd name="T8" fmla="*/ 0 w 5566823"/>
                <a:gd name="T9" fmla="*/ 8729818 h 1756804"/>
                <a:gd name="T10" fmla="*/ 0 w 5566823"/>
                <a:gd name="T11" fmla="*/ 10061519 h 1756804"/>
                <a:gd name="T12" fmla="*/ 0 w 5566823"/>
                <a:gd name="T13" fmla="*/ 11097238 h 1756804"/>
                <a:gd name="T14" fmla="*/ 0 w 5566823"/>
                <a:gd name="T15" fmla="*/ 10505382 h 1756804"/>
                <a:gd name="T16" fmla="*/ 0 w 5566823"/>
                <a:gd name="T17" fmla="*/ 12428888 h 1756804"/>
                <a:gd name="T18" fmla="*/ 0 w 5566823"/>
                <a:gd name="T19" fmla="*/ 11984999 h 1756804"/>
                <a:gd name="T20" fmla="*/ 0 w 5566823"/>
                <a:gd name="T21" fmla="*/ 14204419 h 1756804"/>
                <a:gd name="T22" fmla="*/ 0 w 5566823"/>
                <a:gd name="T23" fmla="*/ 15240146 h 1756804"/>
                <a:gd name="T24" fmla="*/ 0 w 5566823"/>
                <a:gd name="T25" fmla="*/ 16867781 h 1756804"/>
                <a:gd name="T26" fmla="*/ 0 w 5566823"/>
                <a:gd name="T27" fmla="*/ 17903500 h 1756804"/>
                <a:gd name="T28" fmla="*/ 0 w 5566823"/>
                <a:gd name="T29" fmla="*/ 17607568 h 1756804"/>
                <a:gd name="T30" fmla="*/ 0 w 5566823"/>
                <a:gd name="T31" fmla="*/ 18643308 h 1756804"/>
                <a:gd name="T32" fmla="*/ 0 w 5566823"/>
                <a:gd name="T33" fmla="*/ 19974994 h 1756804"/>
                <a:gd name="T34" fmla="*/ 0 w 5566823"/>
                <a:gd name="T35" fmla="*/ 21602594 h 1756804"/>
                <a:gd name="T36" fmla="*/ 0 w 5566823"/>
                <a:gd name="T37" fmla="*/ 22934262 h 1756804"/>
                <a:gd name="T38" fmla="*/ 0 w 5566823"/>
                <a:gd name="T39" fmla="*/ 24857776 h 1756804"/>
                <a:gd name="T40" fmla="*/ 0 w 5566823"/>
                <a:gd name="T41" fmla="*/ 27077170 h 1756804"/>
                <a:gd name="T42" fmla="*/ 0 w 5566823"/>
                <a:gd name="T43" fmla="*/ 27373102 h 1756804"/>
                <a:gd name="T44" fmla="*/ 0 w 5566823"/>
                <a:gd name="T45" fmla="*/ 28556831 h 1756804"/>
                <a:gd name="T46" fmla="*/ 0 w 5566823"/>
                <a:gd name="T47" fmla="*/ 28260916 h 1756804"/>
                <a:gd name="T48" fmla="*/ 0 w 5566823"/>
                <a:gd name="T49" fmla="*/ 29888446 h 1756804"/>
                <a:gd name="T50" fmla="*/ 0 w 5566823"/>
                <a:gd name="T51" fmla="*/ 30776277 h 1756804"/>
                <a:gd name="T52" fmla="*/ 0 w 5566823"/>
                <a:gd name="T53" fmla="*/ 32255885 h 1756804"/>
                <a:gd name="T54" fmla="*/ 0 w 5566823"/>
                <a:gd name="T55" fmla="*/ 32995706 h 1756804"/>
                <a:gd name="T56" fmla="*/ 0 w 5566823"/>
                <a:gd name="T57" fmla="*/ 34179382 h 175680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566823"/>
                <a:gd name="T88" fmla="*/ 0 h 1756804"/>
                <a:gd name="T89" fmla="*/ 5566823 w 5566823"/>
                <a:gd name="T90" fmla="*/ 1756804 h 175680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566823" h="1756804">
                  <a:moveTo>
                    <a:pt x="5566823" y="0"/>
                  </a:moveTo>
                  <a:cubicBezTo>
                    <a:pt x="5438172" y="45631"/>
                    <a:pt x="5309522" y="91263"/>
                    <a:pt x="5194180" y="136894"/>
                  </a:cubicBezTo>
                  <a:cubicBezTo>
                    <a:pt x="5078838" y="182525"/>
                    <a:pt x="4971101" y="234494"/>
                    <a:pt x="4874772" y="273788"/>
                  </a:cubicBezTo>
                  <a:cubicBezTo>
                    <a:pt x="4778443" y="313082"/>
                    <a:pt x="4696056" y="343503"/>
                    <a:pt x="4616204" y="372656"/>
                  </a:cubicBezTo>
                  <a:cubicBezTo>
                    <a:pt x="4536352" y="401809"/>
                    <a:pt x="4446361" y="424625"/>
                    <a:pt x="4395661" y="448708"/>
                  </a:cubicBezTo>
                  <a:cubicBezTo>
                    <a:pt x="4344961" y="472791"/>
                    <a:pt x="4361438" y="496875"/>
                    <a:pt x="4312006" y="517155"/>
                  </a:cubicBezTo>
                  <a:cubicBezTo>
                    <a:pt x="4262574" y="537436"/>
                    <a:pt x="4147233" y="566588"/>
                    <a:pt x="4099068" y="570391"/>
                  </a:cubicBezTo>
                  <a:cubicBezTo>
                    <a:pt x="4050903" y="574194"/>
                    <a:pt x="4048368" y="528562"/>
                    <a:pt x="4023018" y="539970"/>
                  </a:cubicBezTo>
                  <a:cubicBezTo>
                    <a:pt x="3997668" y="551378"/>
                    <a:pt x="3974854" y="626163"/>
                    <a:pt x="3946969" y="638838"/>
                  </a:cubicBezTo>
                  <a:cubicBezTo>
                    <a:pt x="3919084" y="651513"/>
                    <a:pt x="3898804" y="600812"/>
                    <a:pt x="3855709" y="616022"/>
                  </a:cubicBezTo>
                  <a:cubicBezTo>
                    <a:pt x="3812614" y="631232"/>
                    <a:pt x="3744170" y="702215"/>
                    <a:pt x="3688400" y="730101"/>
                  </a:cubicBezTo>
                  <a:cubicBezTo>
                    <a:pt x="3632630" y="757987"/>
                    <a:pt x="3587000" y="760522"/>
                    <a:pt x="3521091" y="783337"/>
                  </a:cubicBezTo>
                  <a:cubicBezTo>
                    <a:pt x="3455182" y="806152"/>
                    <a:pt x="3347445" y="844178"/>
                    <a:pt x="3292943" y="866994"/>
                  </a:cubicBezTo>
                  <a:cubicBezTo>
                    <a:pt x="3238441" y="889810"/>
                    <a:pt x="3224499" y="913893"/>
                    <a:pt x="3194079" y="920231"/>
                  </a:cubicBezTo>
                  <a:cubicBezTo>
                    <a:pt x="3163659" y="926569"/>
                    <a:pt x="3147181" y="898682"/>
                    <a:pt x="3110424" y="905020"/>
                  </a:cubicBezTo>
                  <a:cubicBezTo>
                    <a:pt x="3073667" y="911358"/>
                    <a:pt x="3058457" y="937976"/>
                    <a:pt x="2973535" y="958257"/>
                  </a:cubicBezTo>
                  <a:cubicBezTo>
                    <a:pt x="2888613" y="978538"/>
                    <a:pt x="2716235" y="1001353"/>
                    <a:pt x="2600893" y="1026704"/>
                  </a:cubicBezTo>
                  <a:cubicBezTo>
                    <a:pt x="2485551" y="1052055"/>
                    <a:pt x="2390489" y="1085010"/>
                    <a:pt x="2281485" y="1110361"/>
                  </a:cubicBezTo>
                  <a:cubicBezTo>
                    <a:pt x="2172481" y="1135712"/>
                    <a:pt x="2039394" y="1150922"/>
                    <a:pt x="1946867" y="1178808"/>
                  </a:cubicBezTo>
                  <a:cubicBezTo>
                    <a:pt x="1854340" y="1206694"/>
                    <a:pt x="1820118" y="1242185"/>
                    <a:pt x="1726324" y="1277676"/>
                  </a:cubicBezTo>
                  <a:cubicBezTo>
                    <a:pt x="1632530" y="1313167"/>
                    <a:pt x="1462685" y="1370206"/>
                    <a:pt x="1384101" y="1391754"/>
                  </a:cubicBezTo>
                  <a:cubicBezTo>
                    <a:pt x="1305517" y="1413302"/>
                    <a:pt x="1282702" y="1394289"/>
                    <a:pt x="1254817" y="1406964"/>
                  </a:cubicBezTo>
                  <a:cubicBezTo>
                    <a:pt x="1226932" y="1419639"/>
                    <a:pt x="1238339" y="1460201"/>
                    <a:pt x="1216792" y="1467806"/>
                  </a:cubicBezTo>
                  <a:cubicBezTo>
                    <a:pt x="1195245" y="1475411"/>
                    <a:pt x="1186372" y="1441188"/>
                    <a:pt x="1125533" y="1452596"/>
                  </a:cubicBezTo>
                  <a:cubicBezTo>
                    <a:pt x="1064694" y="1464004"/>
                    <a:pt x="934142" y="1514705"/>
                    <a:pt x="851755" y="1536253"/>
                  </a:cubicBezTo>
                  <a:cubicBezTo>
                    <a:pt x="769368" y="1557801"/>
                    <a:pt x="699656" y="1561604"/>
                    <a:pt x="631211" y="1581884"/>
                  </a:cubicBezTo>
                  <a:cubicBezTo>
                    <a:pt x="562766" y="1602164"/>
                    <a:pt x="509532" y="1638923"/>
                    <a:pt x="441087" y="1657936"/>
                  </a:cubicBezTo>
                  <a:cubicBezTo>
                    <a:pt x="372643" y="1676949"/>
                    <a:pt x="294058" y="1679484"/>
                    <a:pt x="220544" y="1695962"/>
                  </a:cubicBezTo>
                  <a:cubicBezTo>
                    <a:pt x="147030" y="1712440"/>
                    <a:pt x="0" y="1756804"/>
                    <a:pt x="0" y="1756804"/>
                  </a:cubicBezTo>
                </a:path>
              </a:pathLst>
            </a:custGeom>
            <a:noFill/>
            <a:ln w="12700">
              <a:solidFill>
                <a:srgbClr val="008000"/>
              </a:solidFill>
              <a:round/>
              <a:headEnd/>
              <a:tailEnd/>
            </a:ln>
          </p:spPr>
          <p:txBody>
            <a:bodyPr/>
            <a:lstStyle/>
            <a:p>
              <a:endParaRPr lang="en-US"/>
            </a:p>
          </p:txBody>
        </p:sp>
        <p:sp>
          <p:nvSpPr>
            <p:cNvPr id="41996" name="Freeform 22"/>
            <p:cNvSpPr>
              <a:spLocks noChangeArrowheads="1"/>
            </p:cNvSpPr>
            <p:nvPr/>
          </p:nvSpPr>
          <p:spPr bwMode="auto">
            <a:xfrm>
              <a:off x="2827470" y="3652900"/>
              <a:ext cx="1803542" cy="1469322"/>
            </a:xfrm>
            <a:custGeom>
              <a:avLst/>
              <a:gdLst>
                <a:gd name="T0" fmla="*/ 0 w 3884706"/>
                <a:gd name="T1" fmla="*/ 0 h 881529"/>
                <a:gd name="T2" fmla="*/ 0 w 3884706"/>
                <a:gd name="T3" fmla="*/ 2147483647 h 881529"/>
                <a:gd name="T4" fmla="*/ 0 w 3884706"/>
                <a:gd name="T5" fmla="*/ 2147483647 h 881529"/>
                <a:gd name="T6" fmla="*/ 0 w 3884706"/>
                <a:gd name="T7" fmla="*/ 2147483647 h 881529"/>
                <a:gd name="T8" fmla="*/ 0 w 3884706"/>
                <a:gd name="T9" fmla="*/ 2147483647 h 881529"/>
                <a:gd name="T10" fmla="*/ 0 w 3884706"/>
                <a:gd name="T11" fmla="*/ 2147483647 h 881529"/>
                <a:gd name="T12" fmla="*/ 0 w 3884706"/>
                <a:gd name="T13" fmla="*/ 2147483647 h 881529"/>
                <a:gd name="T14" fmla="*/ 0 w 3884706"/>
                <a:gd name="T15" fmla="*/ 2147483647 h 881529"/>
                <a:gd name="T16" fmla="*/ 0 w 3884706"/>
                <a:gd name="T17" fmla="*/ 2147483647 h 881529"/>
                <a:gd name="T18" fmla="*/ 0 w 3884706"/>
                <a:gd name="T19" fmla="*/ 2147483647 h 881529"/>
                <a:gd name="T20" fmla="*/ 0 w 3884706"/>
                <a:gd name="T21" fmla="*/ 2147483647 h 881529"/>
                <a:gd name="T22" fmla="*/ 0 w 3884706"/>
                <a:gd name="T23" fmla="*/ 2147483647 h 8815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84706"/>
                <a:gd name="T37" fmla="*/ 0 h 881529"/>
                <a:gd name="T38" fmla="*/ 3884706 w 3884706"/>
                <a:gd name="T39" fmla="*/ 881529 h 8815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84706" h="881529">
                  <a:moveTo>
                    <a:pt x="3884706" y="0"/>
                  </a:moveTo>
                  <a:cubicBezTo>
                    <a:pt x="3648760" y="59764"/>
                    <a:pt x="3412814" y="119529"/>
                    <a:pt x="3249706" y="171823"/>
                  </a:cubicBezTo>
                  <a:cubicBezTo>
                    <a:pt x="3086598" y="224117"/>
                    <a:pt x="3010647" y="280147"/>
                    <a:pt x="2906059" y="313765"/>
                  </a:cubicBezTo>
                  <a:cubicBezTo>
                    <a:pt x="2801471" y="347383"/>
                    <a:pt x="2718048" y="356098"/>
                    <a:pt x="2622176" y="373529"/>
                  </a:cubicBezTo>
                  <a:cubicBezTo>
                    <a:pt x="2526304" y="390960"/>
                    <a:pt x="2441638" y="392206"/>
                    <a:pt x="2330824" y="418353"/>
                  </a:cubicBezTo>
                  <a:cubicBezTo>
                    <a:pt x="2220010" y="444500"/>
                    <a:pt x="2075578" y="496794"/>
                    <a:pt x="1957294" y="530412"/>
                  </a:cubicBezTo>
                  <a:cubicBezTo>
                    <a:pt x="1839010" y="564030"/>
                    <a:pt x="1730687" y="595157"/>
                    <a:pt x="1621118" y="620059"/>
                  </a:cubicBezTo>
                  <a:cubicBezTo>
                    <a:pt x="1511549" y="644961"/>
                    <a:pt x="1411941" y="667372"/>
                    <a:pt x="1299882" y="679823"/>
                  </a:cubicBezTo>
                  <a:cubicBezTo>
                    <a:pt x="1187823" y="692274"/>
                    <a:pt x="1048373" y="689785"/>
                    <a:pt x="948765" y="694765"/>
                  </a:cubicBezTo>
                  <a:cubicBezTo>
                    <a:pt x="849157" y="699745"/>
                    <a:pt x="791882" y="688539"/>
                    <a:pt x="702235" y="709706"/>
                  </a:cubicBezTo>
                  <a:cubicBezTo>
                    <a:pt x="612588" y="730873"/>
                    <a:pt x="527921" y="793128"/>
                    <a:pt x="410882" y="821765"/>
                  </a:cubicBezTo>
                  <a:cubicBezTo>
                    <a:pt x="293843" y="850402"/>
                    <a:pt x="0" y="881529"/>
                    <a:pt x="0" y="881529"/>
                  </a:cubicBezTo>
                </a:path>
              </a:pathLst>
            </a:custGeom>
            <a:noFill/>
            <a:ln w="12700">
              <a:solidFill>
                <a:srgbClr val="FF6600"/>
              </a:solidFill>
              <a:round/>
              <a:headEnd/>
              <a:tailEnd/>
            </a:ln>
          </p:spPr>
          <p:txBody>
            <a:bodyPr/>
            <a:lstStyle/>
            <a:p>
              <a:endParaRPr lang="en-US"/>
            </a:p>
          </p:txBody>
        </p:sp>
        <p:sp>
          <p:nvSpPr>
            <p:cNvPr id="41997" name="TextBox 24"/>
            <p:cNvSpPr txBox="1">
              <a:spLocks noChangeArrowheads="1"/>
            </p:cNvSpPr>
            <p:nvPr/>
          </p:nvSpPr>
          <p:spPr bwMode="auto">
            <a:xfrm>
              <a:off x="1632856" y="6001687"/>
              <a:ext cx="801583" cy="276999"/>
            </a:xfrm>
            <a:prstGeom prst="rect">
              <a:avLst/>
            </a:prstGeom>
            <a:noFill/>
            <a:ln w="9525">
              <a:noFill/>
              <a:miter lim="800000"/>
              <a:headEnd/>
              <a:tailEnd/>
            </a:ln>
          </p:spPr>
          <p:txBody>
            <a:bodyPr>
              <a:spAutoFit/>
            </a:bodyPr>
            <a:lstStyle/>
            <a:p>
              <a:pPr algn="ctr"/>
              <a:r>
                <a:rPr lang="en-US" sz="1200"/>
                <a:t>320 ppm</a:t>
              </a:r>
            </a:p>
          </p:txBody>
        </p:sp>
        <p:sp>
          <p:nvSpPr>
            <p:cNvPr id="41998" name="TextBox 25"/>
            <p:cNvSpPr txBox="1">
              <a:spLocks noChangeArrowheads="1"/>
            </p:cNvSpPr>
            <p:nvPr/>
          </p:nvSpPr>
          <p:spPr bwMode="auto">
            <a:xfrm>
              <a:off x="1606661" y="3652523"/>
              <a:ext cx="801583" cy="276999"/>
            </a:xfrm>
            <a:prstGeom prst="rect">
              <a:avLst/>
            </a:prstGeom>
            <a:noFill/>
            <a:ln w="9525">
              <a:noFill/>
              <a:miter lim="800000"/>
              <a:headEnd/>
              <a:tailEnd/>
            </a:ln>
          </p:spPr>
          <p:txBody>
            <a:bodyPr>
              <a:spAutoFit/>
            </a:bodyPr>
            <a:lstStyle/>
            <a:p>
              <a:pPr algn="ctr"/>
              <a:r>
                <a:rPr lang="en-US" sz="1200"/>
                <a:t>380 ppm</a:t>
              </a:r>
            </a:p>
          </p:txBody>
        </p:sp>
        <p:sp>
          <p:nvSpPr>
            <p:cNvPr id="41999" name="TextBox 26"/>
            <p:cNvSpPr txBox="1">
              <a:spLocks noChangeArrowheads="1"/>
            </p:cNvSpPr>
            <p:nvPr/>
          </p:nvSpPr>
          <p:spPr bwMode="auto">
            <a:xfrm>
              <a:off x="3675062" y="3513328"/>
              <a:ext cx="641269" cy="276999"/>
            </a:xfrm>
            <a:prstGeom prst="rect">
              <a:avLst/>
            </a:prstGeom>
            <a:noFill/>
            <a:ln w="9525">
              <a:noFill/>
              <a:miter lim="800000"/>
              <a:headEnd/>
              <a:tailEnd/>
            </a:ln>
          </p:spPr>
          <p:txBody>
            <a:bodyPr>
              <a:spAutoFit/>
            </a:bodyPr>
            <a:lstStyle/>
            <a:p>
              <a:pPr algn="ctr"/>
              <a:r>
                <a:rPr lang="en-US" sz="1200"/>
                <a:t>2000</a:t>
              </a:r>
            </a:p>
          </p:txBody>
        </p:sp>
        <p:sp>
          <p:nvSpPr>
            <p:cNvPr id="42000" name="TextBox 27"/>
            <p:cNvSpPr txBox="1">
              <a:spLocks noChangeArrowheads="1"/>
            </p:cNvSpPr>
            <p:nvPr/>
          </p:nvSpPr>
          <p:spPr bwMode="auto">
            <a:xfrm>
              <a:off x="2048846" y="3490670"/>
              <a:ext cx="641269" cy="276999"/>
            </a:xfrm>
            <a:prstGeom prst="rect">
              <a:avLst/>
            </a:prstGeom>
            <a:noFill/>
            <a:ln w="9525">
              <a:noFill/>
              <a:miter lim="800000"/>
              <a:headEnd/>
              <a:tailEnd/>
            </a:ln>
          </p:spPr>
          <p:txBody>
            <a:bodyPr>
              <a:spAutoFit/>
            </a:bodyPr>
            <a:lstStyle/>
            <a:p>
              <a:pPr algn="ctr"/>
              <a:r>
                <a:rPr lang="en-US" sz="1200"/>
                <a:t>1980</a:t>
              </a:r>
            </a:p>
          </p:txBody>
        </p:sp>
        <p:cxnSp>
          <p:nvCxnSpPr>
            <p:cNvPr id="42001" name="Straight Connector 39"/>
            <p:cNvCxnSpPr>
              <a:cxnSpLocks noChangeShapeType="1"/>
            </p:cNvCxnSpPr>
            <p:nvPr/>
          </p:nvCxnSpPr>
          <p:spPr bwMode="auto">
            <a:xfrm flipV="1">
              <a:off x="4917127" y="228600"/>
              <a:ext cx="3769673" cy="3244664"/>
            </a:xfrm>
            <a:prstGeom prst="line">
              <a:avLst/>
            </a:prstGeom>
            <a:noFill/>
            <a:ln w="12700">
              <a:solidFill>
                <a:srgbClr val="000090"/>
              </a:solidFill>
              <a:round/>
              <a:headEnd/>
              <a:tailEnd/>
            </a:ln>
          </p:spPr>
        </p:cxnSp>
      </p:grpSp>
      <p:sp>
        <p:nvSpPr>
          <p:cNvPr id="41988" name="TextBox 15"/>
          <p:cNvSpPr txBox="1">
            <a:spLocks noChangeArrowheads="1"/>
          </p:cNvSpPr>
          <p:nvPr/>
        </p:nvSpPr>
        <p:spPr bwMode="auto">
          <a:xfrm>
            <a:off x="4800600" y="4419600"/>
            <a:ext cx="3962400" cy="1323975"/>
          </a:xfrm>
          <a:prstGeom prst="rect">
            <a:avLst/>
          </a:prstGeom>
          <a:noFill/>
          <a:ln w="9525">
            <a:noFill/>
            <a:miter lim="800000"/>
            <a:headEnd/>
            <a:tailEnd/>
          </a:ln>
        </p:spPr>
        <p:txBody>
          <a:bodyPr>
            <a:spAutoFit/>
          </a:bodyPr>
          <a:lstStyle/>
          <a:p>
            <a:r>
              <a:rPr lang="en-US" sz="2000"/>
              <a:t>Note:  This is NOT a climate computer model, just an extrapolation of accurate, scatter-free, measured CO</a:t>
            </a:r>
            <a:r>
              <a:rPr lang="en-US" sz="1800"/>
              <a:t>2</a:t>
            </a:r>
            <a:r>
              <a:rPr lang="en-US" sz="2000"/>
              <a:t> data.</a:t>
            </a:r>
          </a:p>
        </p:txBody>
      </p:sp>
      <p:sp>
        <p:nvSpPr>
          <p:cNvPr id="41989" name="Slide Number Placeholder 16"/>
          <p:cNvSpPr>
            <a:spLocks noGrp="1"/>
          </p:cNvSpPr>
          <p:nvPr>
            <p:ph type="sldNum" sz="quarter" idx="12"/>
          </p:nvPr>
        </p:nvSpPr>
        <p:spPr>
          <a:xfrm>
            <a:off x="6858000" y="6534150"/>
            <a:ext cx="2133600" cy="476250"/>
          </a:xfrm>
          <a:noFill/>
        </p:spPr>
        <p:txBody>
          <a:bodyPr/>
          <a:lstStyle/>
          <a:p>
            <a:fld id="{9DDB4705-89FE-4981-B5AF-E1129EE0467C}" type="slidenum">
              <a:rPr lang="en-US" sz="1100" smtClean="0">
                <a:ea typeface="ＭＳ Ｐゴシック" pitchFamily="34" charset="-128"/>
              </a:rPr>
              <a:pPr/>
              <a:t>39</a:t>
            </a:fld>
            <a:endParaRPr lang="en-US" sz="1100" smtClean="0">
              <a:ea typeface="ＭＳ Ｐゴシック" pitchFamily="3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p:cNvPicPr>
            <a:picLocks noChangeAspect="1"/>
          </p:cNvPicPr>
          <p:nvPr/>
        </p:nvPicPr>
        <p:blipFill>
          <a:blip r:embed="rId3" cstate="screen"/>
          <a:srcRect/>
          <a:stretch>
            <a:fillRect/>
          </a:stretch>
        </p:blipFill>
        <p:spPr bwMode="auto">
          <a:xfrm>
            <a:off x="3230563" y="877888"/>
            <a:ext cx="5573712" cy="3932237"/>
          </a:xfrm>
          <a:prstGeom prst="rect">
            <a:avLst/>
          </a:prstGeom>
          <a:noFill/>
          <a:ln w="28575">
            <a:solidFill>
              <a:schemeClr val="tx1"/>
            </a:solidFill>
            <a:miter lim="800000"/>
            <a:headEnd/>
            <a:tailEnd/>
          </a:ln>
        </p:spPr>
      </p:pic>
      <p:sp>
        <p:nvSpPr>
          <p:cNvPr id="4099" name="Oval 5"/>
          <p:cNvSpPr>
            <a:spLocks noChangeArrowheads="1"/>
          </p:cNvSpPr>
          <p:nvPr/>
        </p:nvSpPr>
        <p:spPr bwMode="auto">
          <a:xfrm>
            <a:off x="6797675" y="3482975"/>
            <a:ext cx="223838" cy="215900"/>
          </a:xfrm>
          <a:prstGeom prst="ellipse">
            <a:avLst/>
          </a:prstGeom>
          <a:noFill/>
          <a:ln w="12700">
            <a:solidFill>
              <a:srgbClr val="FF0000"/>
            </a:solidFill>
            <a:round/>
            <a:headEnd/>
            <a:tailEnd/>
          </a:ln>
        </p:spPr>
        <p:txBody>
          <a:bodyPr wrap="none" anchor="ctr"/>
          <a:lstStyle/>
          <a:p>
            <a:pPr defTabSz="457200"/>
            <a:endParaRPr lang="en-US" sz="1800"/>
          </a:p>
        </p:txBody>
      </p:sp>
      <p:sp>
        <p:nvSpPr>
          <p:cNvPr id="4100" name="Text Box 7"/>
          <p:cNvSpPr txBox="1">
            <a:spLocks noChangeArrowheads="1"/>
          </p:cNvSpPr>
          <p:nvPr/>
        </p:nvSpPr>
        <p:spPr bwMode="auto">
          <a:xfrm>
            <a:off x="5172075" y="2955925"/>
            <a:ext cx="1625600" cy="469900"/>
          </a:xfrm>
          <a:prstGeom prst="rect">
            <a:avLst/>
          </a:prstGeom>
          <a:solidFill>
            <a:schemeClr val="bg1"/>
          </a:solidFill>
          <a:ln w="12700">
            <a:solidFill>
              <a:srgbClr val="000000"/>
            </a:solidFill>
            <a:miter lim="800000"/>
            <a:headEnd/>
            <a:tailEnd/>
          </a:ln>
        </p:spPr>
        <p:txBody>
          <a:bodyPr>
            <a:spAutoFit/>
          </a:bodyPr>
          <a:lstStyle/>
          <a:p>
            <a:pPr algn="ctr">
              <a:spcBef>
                <a:spcPct val="50000"/>
              </a:spcBef>
            </a:pPr>
            <a:r>
              <a:rPr lang="en-US" sz="1200"/>
              <a:t>Red Circle is the claimed AGW scare</a:t>
            </a:r>
          </a:p>
        </p:txBody>
      </p:sp>
      <p:pic>
        <p:nvPicPr>
          <p:cNvPr id="4101" name="Picture 6" descr="IPCC mediaevalWarm.png"/>
          <p:cNvPicPr>
            <a:picLocks noChangeAspect="1"/>
          </p:cNvPicPr>
          <p:nvPr/>
        </p:nvPicPr>
        <p:blipFill>
          <a:blip r:embed="rId4" cstate="screen"/>
          <a:srcRect/>
          <a:stretch>
            <a:fillRect/>
          </a:stretch>
        </p:blipFill>
        <p:spPr bwMode="auto">
          <a:xfrm>
            <a:off x="4241800" y="4900613"/>
            <a:ext cx="2779713" cy="1404937"/>
          </a:xfrm>
          <a:prstGeom prst="rect">
            <a:avLst/>
          </a:prstGeom>
          <a:noFill/>
          <a:ln w="9525">
            <a:noFill/>
            <a:miter lim="800000"/>
            <a:headEnd/>
            <a:tailEnd/>
          </a:ln>
        </p:spPr>
      </p:pic>
      <p:sp>
        <p:nvSpPr>
          <p:cNvPr id="4102" name="Line 6"/>
          <p:cNvSpPr>
            <a:spLocks noChangeShapeType="1"/>
          </p:cNvSpPr>
          <p:nvPr/>
        </p:nvSpPr>
        <p:spPr bwMode="auto">
          <a:xfrm flipH="1">
            <a:off x="7008813" y="5505450"/>
            <a:ext cx="225425" cy="0"/>
          </a:xfrm>
          <a:prstGeom prst="line">
            <a:avLst/>
          </a:prstGeom>
          <a:noFill/>
          <a:ln w="28575">
            <a:solidFill>
              <a:srgbClr val="FF0000"/>
            </a:solidFill>
            <a:round/>
            <a:headEnd/>
            <a:tailEnd type="triangle" w="med" len="med"/>
          </a:ln>
        </p:spPr>
        <p:txBody>
          <a:bodyPr/>
          <a:lstStyle/>
          <a:p>
            <a:endParaRPr lang="en-US"/>
          </a:p>
        </p:txBody>
      </p:sp>
      <p:sp>
        <p:nvSpPr>
          <p:cNvPr id="4103" name="Text Box 7"/>
          <p:cNvSpPr txBox="1">
            <a:spLocks noChangeArrowheads="1"/>
          </p:cNvSpPr>
          <p:nvPr/>
        </p:nvSpPr>
        <p:spPr bwMode="auto">
          <a:xfrm>
            <a:off x="7189788" y="5337175"/>
            <a:ext cx="1855787" cy="304800"/>
          </a:xfrm>
          <a:prstGeom prst="rect">
            <a:avLst/>
          </a:prstGeom>
          <a:noFill/>
          <a:ln w="9525">
            <a:noFill/>
            <a:miter lim="800000"/>
            <a:headEnd/>
            <a:tailEnd/>
          </a:ln>
        </p:spPr>
        <p:txBody>
          <a:bodyPr>
            <a:spAutoFit/>
          </a:bodyPr>
          <a:lstStyle/>
          <a:p>
            <a:pPr>
              <a:spcBef>
                <a:spcPct val="50000"/>
              </a:spcBef>
            </a:pPr>
            <a:r>
              <a:rPr lang="en-US" sz="1400"/>
              <a:t>Current temperature</a:t>
            </a:r>
          </a:p>
        </p:txBody>
      </p:sp>
      <p:sp>
        <p:nvSpPr>
          <p:cNvPr id="4104" name="Text Box 8"/>
          <p:cNvSpPr txBox="1">
            <a:spLocks noChangeArrowheads="1"/>
          </p:cNvSpPr>
          <p:nvPr/>
        </p:nvSpPr>
        <p:spPr bwMode="auto">
          <a:xfrm>
            <a:off x="487363" y="220663"/>
            <a:ext cx="8316912" cy="457200"/>
          </a:xfrm>
          <a:prstGeom prst="rect">
            <a:avLst/>
          </a:prstGeom>
          <a:noFill/>
          <a:ln w="9525">
            <a:noFill/>
            <a:miter lim="800000"/>
            <a:headEnd/>
            <a:tailEnd/>
          </a:ln>
        </p:spPr>
        <p:txBody>
          <a:bodyPr>
            <a:spAutoFit/>
          </a:bodyPr>
          <a:lstStyle/>
          <a:p>
            <a:pPr algn="ctr">
              <a:spcBef>
                <a:spcPct val="50000"/>
              </a:spcBef>
            </a:pPr>
            <a:r>
              <a:rPr lang="en-US" sz="2400">
                <a:solidFill>
                  <a:srgbClr val="0000FF"/>
                </a:solidFill>
              </a:rPr>
              <a:t>What Happened between 1990 and 2001?</a:t>
            </a:r>
          </a:p>
        </p:txBody>
      </p:sp>
      <p:sp>
        <p:nvSpPr>
          <p:cNvPr id="4105" name="Text Box 9"/>
          <p:cNvSpPr txBox="1">
            <a:spLocks noChangeArrowheads="1"/>
          </p:cNvSpPr>
          <p:nvPr/>
        </p:nvSpPr>
        <p:spPr bwMode="auto">
          <a:xfrm>
            <a:off x="5032375" y="1625600"/>
            <a:ext cx="1350963" cy="617538"/>
          </a:xfrm>
          <a:prstGeom prst="rect">
            <a:avLst/>
          </a:prstGeom>
          <a:solidFill>
            <a:schemeClr val="bg1"/>
          </a:solidFill>
          <a:ln w="12700">
            <a:solidFill>
              <a:srgbClr val="000000"/>
            </a:solidFill>
            <a:miter lim="800000"/>
            <a:headEnd/>
            <a:tailEnd/>
          </a:ln>
        </p:spPr>
        <p:txBody>
          <a:bodyPr>
            <a:spAutoFit/>
          </a:bodyPr>
          <a:lstStyle/>
          <a:p>
            <a:pPr algn="ctr">
              <a:lnSpc>
                <a:spcPct val="80000"/>
              </a:lnSpc>
              <a:spcBef>
                <a:spcPct val="50000"/>
              </a:spcBef>
            </a:pPr>
            <a:r>
              <a:rPr lang="en-US"/>
              <a:t>IPCC</a:t>
            </a:r>
          </a:p>
          <a:p>
            <a:pPr algn="ctr">
              <a:lnSpc>
                <a:spcPct val="80000"/>
              </a:lnSpc>
              <a:spcBef>
                <a:spcPct val="50000"/>
              </a:spcBef>
            </a:pPr>
            <a:r>
              <a:rPr lang="en-US"/>
              <a:t>2001 report</a:t>
            </a:r>
          </a:p>
        </p:txBody>
      </p:sp>
      <p:sp>
        <p:nvSpPr>
          <p:cNvPr id="4106" name="Text Box 10"/>
          <p:cNvSpPr txBox="1">
            <a:spLocks noChangeArrowheads="1"/>
          </p:cNvSpPr>
          <p:nvPr/>
        </p:nvSpPr>
        <p:spPr bwMode="auto">
          <a:xfrm>
            <a:off x="320675" y="3200400"/>
            <a:ext cx="2879725" cy="2554288"/>
          </a:xfrm>
          <a:prstGeom prst="rect">
            <a:avLst/>
          </a:prstGeom>
          <a:noFill/>
          <a:ln w="9525">
            <a:noFill/>
            <a:miter lim="800000"/>
            <a:headEnd/>
            <a:tailEnd/>
          </a:ln>
        </p:spPr>
        <p:txBody>
          <a:bodyPr>
            <a:spAutoFit/>
          </a:bodyPr>
          <a:lstStyle/>
          <a:p>
            <a:pPr>
              <a:spcBef>
                <a:spcPct val="50000"/>
              </a:spcBef>
            </a:pPr>
            <a:r>
              <a:rPr lang="en-US"/>
              <a:t>Players in the CAGW issue:</a:t>
            </a:r>
          </a:p>
          <a:p>
            <a:pPr>
              <a:spcBef>
                <a:spcPct val="50000"/>
              </a:spcBef>
            </a:pPr>
            <a:r>
              <a:rPr lang="en-US"/>
              <a:t>Government Scientists, Universities, Politicians, Top Leadership, Science Media, etc.</a:t>
            </a:r>
          </a:p>
          <a:p>
            <a:pPr>
              <a:spcBef>
                <a:spcPct val="50000"/>
              </a:spcBef>
            </a:pPr>
            <a:r>
              <a:rPr lang="en-US"/>
              <a:t>But…. No engineers or engineering studies/programs are being evaluated for the IPCC Reports.</a:t>
            </a:r>
          </a:p>
        </p:txBody>
      </p:sp>
      <p:sp>
        <p:nvSpPr>
          <p:cNvPr id="4107" name="Text Box 11"/>
          <p:cNvSpPr txBox="1">
            <a:spLocks noChangeArrowheads="1"/>
          </p:cNvSpPr>
          <p:nvPr/>
        </p:nvSpPr>
        <p:spPr bwMode="auto">
          <a:xfrm>
            <a:off x="3230563" y="2808288"/>
            <a:ext cx="1087437" cy="1476375"/>
          </a:xfrm>
          <a:prstGeom prst="rect">
            <a:avLst/>
          </a:prstGeom>
          <a:solidFill>
            <a:schemeClr val="bg1"/>
          </a:solidFill>
          <a:ln w="12700">
            <a:solidFill>
              <a:srgbClr val="000000"/>
            </a:solidFill>
            <a:miter lim="800000"/>
            <a:headEnd/>
            <a:tailEnd/>
          </a:ln>
        </p:spPr>
        <p:txBody>
          <a:bodyPr>
            <a:spAutoFit/>
          </a:bodyPr>
          <a:lstStyle/>
          <a:p>
            <a:pPr>
              <a:spcBef>
                <a:spcPct val="50000"/>
              </a:spcBef>
            </a:pPr>
            <a:r>
              <a:rPr lang="en-US" sz="1000"/>
              <a:t>The ‘hockey stick’ data presentation shown here is no longer used, even by the UN, since it has been shown to be fraudulent.</a:t>
            </a:r>
          </a:p>
        </p:txBody>
      </p:sp>
      <p:sp>
        <p:nvSpPr>
          <p:cNvPr id="4108" name="Line 12"/>
          <p:cNvSpPr>
            <a:spLocks noChangeShapeType="1"/>
          </p:cNvSpPr>
          <p:nvPr/>
        </p:nvSpPr>
        <p:spPr bwMode="auto">
          <a:xfrm flipV="1">
            <a:off x="4511675" y="4168775"/>
            <a:ext cx="0" cy="1901825"/>
          </a:xfrm>
          <a:prstGeom prst="line">
            <a:avLst/>
          </a:prstGeom>
          <a:noFill/>
          <a:ln w="22225">
            <a:solidFill>
              <a:schemeClr val="tx1"/>
            </a:solidFill>
            <a:prstDash val="dash"/>
            <a:round/>
            <a:headEnd/>
            <a:tailEnd/>
          </a:ln>
        </p:spPr>
        <p:txBody>
          <a:bodyPr/>
          <a:lstStyle/>
          <a:p>
            <a:endParaRPr lang="en-US"/>
          </a:p>
        </p:txBody>
      </p:sp>
      <p:sp>
        <p:nvSpPr>
          <p:cNvPr id="4109" name="Line 13"/>
          <p:cNvSpPr>
            <a:spLocks noChangeShapeType="1"/>
          </p:cNvSpPr>
          <p:nvPr/>
        </p:nvSpPr>
        <p:spPr bwMode="auto">
          <a:xfrm flipV="1">
            <a:off x="6738938" y="4168775"/>
            <a:ext cx="0" cy="1901825"/>
          </a:xfrm>
          <a:prstGeom prst="line">
            <a:avLst/>
          </a:prstGeom>
          <a:noFill/>
          <a:ln w="22225">
            <a:solidFill>
              <a:schemeClr val="tx1"/>
            </a:solidFill>
            <a:prstDash val="dash"/>
            <a:round/>
            <a:headEnd/>
            <a:tailEnd/>
          </a:ln>
        </p:spPr>
        <p:txBody>
          <a:bodyPr/>
          <a:lstStyle/>
          <a:p>
            <a:endParaRPr lang="en-US"/>
          </a:p>
        </p:txBody>
      </p:sp>
      <p:sp>
        <p:nvSpPr>
          <p:cNvPr id="4110" name="Text Box 14"/>
          <p:cNvSpPr txBox="1">
            <a:spLocks noChangeArrowheads="1"/>
          </p:cNvSpPr>
          <p:nvPr/>
        </p:nvSpPr>
        <p:spPr bwMode="auto">
          <a:xfrm>
            <a:off x="5241925" y="4926013"/>
            <a:ext cx="1836738" cy="349250"/>
          </a:xfrm>
          <a:prstGeom prst="rect">
            <a:avLst/>
          </a:prstGeom>
          <a:solidFill>
            <a:schemeClr val="bg1"/>
          </a:solidFill>
          <a:ln w="12700">
            <a:solidFill>
              <a:srgbClr val="000000"/>
            </a:solidFill>
            <a:miter lim="800000"/>
            <a:headEnd/>
            <a:tailEnd/>
          </a:ln>
        </p:spPr>
        <p:txBody>
          <a:bodyPr>
            <a:spAutoFit/>
          </a:bodyPr>
          <a:lstStyle/>
          <a:p>
            <a:pPr algn="ctr">
              <a:spcBef>
                <a:spcPct val="50000"/>
              </a:spcBef>
            </a:pPr>
            <a:r>
              <a:rPr lang="en-US"/>
              <a:t>IPCC 1990 report</a:t>
            </a:r>
          </a:p>
        </p:txBody>
      </p:sp>
      <p:sp>
        <p:nvSpPr>
          <p:cNvPr id="4111" name="Slide Number Placeholder 14"/>
          <p:cNvSpPr>
            <a:spLocks noGrp="1"/>
          </p:cNvSpPr>
          <p:nvPr>
            <p:ph type="sldNum" sz="quarter" idx="12"/>
          </p:nvPr>
        </p:nvSpPr>
        <p:spPr>
          <a:noFill/>
        </p:spPr>
        <p:txBody>
          <a:bodyPr/>
          <a:lstStyle/>
          <a:p>
            <a:fld id="{3242B189-3DFF-48FF-ABE1-3DA5E6F02555}" type="slidenum">
              <a:rPr lang="en-US" smtClean="0">
                <a:ea typeface="ＭＳ Ｐゴシック" pitchFamily="34" charset="-128"/>
              </a:rPr>
              <a:pPr/>
              <a:t>4</a:t>
            </a:fld>
            <a:endParaRPr lang="en-US" smtClean="0">
              <a:ea typeface="ＭＳ Ｐゴシック" pitchFamily="34"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6"/>
          <p:cNvGrpSpPr>
            <a:grpSpLocks/>
          </p:cNvGrpSpPr>
          <p:nvPr/>
        </p:nvGrpSpPr>
        <p:grpSpPr bwMode="auto">
          <a:xfrm>
            <a:off x="2590800" y="76200"/>
            <a:ext cx="3505200" cy="2895600"/>
            <a:chOff x="609600" y="228600"/>
            <a:chExt cx="8229600" cy="6248400"/>
          </a:xfrm>
        </p:grpSpPr>
        <p:cxnSp>
          <p:nvCxnSpPr>
            <p:cNvPr id="43034" name="Straight Connector 32"/>
            <p:cNvCxnSpPr>
              <a:cxnSpLocks noChangeShapeType="1"/>
              <a:stCxn id="43038" idx="10"/>
            </p:cNvCxnSpPr>
            <p:nvPr/>
          </p:nvCxnSpPr>
          <p:spPr bwMode="auto">
            <a:xfrm flipH="1">
              <a:off x="2971800" y="4646823"/>
              <a:ext cx="749224" cy="1830177"/>
            </a:xfrm>
            <a:prstGeom prst="line">
              <a:avLst/>
            </a:prstGeom>
            <a:noFill/>
            <a:ln w="9525">
              <a:noFill/>
              <a:round/>
              <a:headEnd/>
              <a:tailEnd/>
            </a:ln>
          </p:spPr>
        </p:cxnSp>
        <p:sp>
          <p:nvSpPr>
            <p:cNvPr id="43035" name="Rectangle 5"/>
            <p:cNvSpPr>
              <a:spLocks noChangeArrowheads="1"/>
            </p:cNvSpPr>
            <p:nvPr/>
          </p:nvSpPr>
          <p:spPr bwMode="auto">
            <a:xfrm>
              <a:off x="2524125" y="3783983"/>
              <a:ext cx="1634839" cy="2361867"/>
            </a:xfrm>
            <a:prstGeom prst="rect">
              <a:avLst/>
            </a:prstGeom>
            <a:noFill/>
            <a:ln w="12700">
              <a:solidFill>
                <a:srgbClr val="FF0000"/>
              </a:solidFill>
              <a:round/>
              <a:headEnd/>
              <a:tailEnd/>
            </a:ln>
          </p:spPr>
          <p:txBody>
            <a:bodyPr/>
            <a:lstStyle/>
            <a:p>
              <a:pPr algn="ctr"/>
              <a:endParaRPr lang="en-US" sz="1800"/>
            </a:p>
          </p:txBody>
        </p:sp>
        <p:sp>
          <p:nvSpPr>
            <p:cNvPr id="43036" name="Freeform 8"/>
            <p:cNvSpPr>
              <a:spLocks noChangeArrowheads="1"/>
            </p:cNvSpPr>
            <p:nvPr/>
          </p:nvSpPr>
          <p:spPr bwMode="auto">
            <a:xfrm>
              <a:off x="609600" y="3719071"/>
              <a:ext cx="4137589" cy="2673243"/>
            </a:xfrm>
            <a:custGeom>
              <a:avLst/>
              <a:gdLst>
                <a:gd name="T0" fmla="*/ 540438 w 4428066"/>
                <a:gd name="T1" fmla="*/ 0 h 1917700"/>
                <a:gd name="T2" fmla="*/ 488255 w 4428066"/>
                <a:gd name="T3" fmla="*/ 2147483647 h 1917700"/>
                <a:gd name="T4" fmla="*/ 391637 w 4428066"/>
                <a:gd name="T5" fmla="*/ 2147483647 h 1917700"/>
                <a:gd name="T6" fmla="*/ 341003 w 4428066"/>
                <a:gd name="T7" fmla="*/ 2147483647 h 1917700"/>
                <a:gd name="T8" fmla="*/ 276420 w 4428066"/>
                <a:gd name="T9" fmla="*/ 2147483647 h 1917700"/>
                <a:gd name="T10" fmla="*/ 208734 w 4428066"/>
                <a:gd name="T11" fmla="*/ 2147483647 h 1917700"/>
                <a:gd name="T12" fmla="*/ 122967 w 4428066"/>
                <a:gd name="T13" fmla="*/ 2147483647 h 1917700"/>
                <a:gd name="T14" fmla="*/ 80601 w 4428066"/>
                <a:gd name="T15" fmla="*/ 2147483647 h 1917700"/>
                <a:gd name="T16" fmla="*/ 42366 w 4428066"/>
                <a:gd name="T17" fmla="*/ 2147483647 h 1917700"/>
                <a:gd name="T18" fmla="*/ 0 w 4428066"/>
                <a:gd name="T19" fmla="*/ 2147483647 h 19177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28066"/>
                <a:gd name="T31" fmla="*/ 0 h 1917700"/>
                <a:gd name="T32" fmla="*/ 4428066 w 4428066"/>
                <a:gd name="T33" fmla="*/ 1917700 h 19177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28066" h="1917700">
                  <a:moveTo>
                    <a:pt x="4428066" y="0"/>
                  </a:moveTo>
                  <a:cubicBezTo>
                    <a:pt x="4315883" y="75142"/>
                    <a:pt x="4203700" y="150284"/>
                    <a:pt x="4000500" y="270934"/>
                  </a:cubicBezTo>
                  <a:cubicBezTo>
                    <a:pt x="3797300" y="391584"/>
                    <a:pt x="3409949" y="620889"/>
                    <a:pt x="3208866" y="723900"/>
                  </a:cubicBezTo>
                  <a:cubicBezTo>
                    <a:pt x="3007783" y="826911"/>
                    <a:pt x="2951339" y="816328"/>
                    <a:pt x="2794000" y="889000"/>
                  </a:cubicBezTo>
                  <a:cubicBezTo>
                    <a:pt x="2636661" y="961672"/>
                    <a:pt x="2264833" y="1159934"/>
                    <a:pt x="2264833" y="1159934"/>
                  </a:cubicBezTo>
                  <a:cubicBezTo>
                    <a:pt x="2084211" y="1250951"/>
                    <a:pt x="1919816" y="1348317"/>
                    <a:pt x="1710266" y="1435100"/>
                  </a:cubicBezTo>
                  <a:cubicBezTo>
                    <a:pt x="1500716" y="1521883"/>
                    <a:pt x="1182511" y="1622778"/>
                    <a:pt x="1007533" y="1680634"/>
                  </a:cubicBezTo>
                  <a:cubicBezTo>
                    <a:pt x="832555" y="1738490"/>
                    <a:pt x="770466" y="1763184"/>
                    <a:pt x="660400" y="1782234"/>
                  </a:cubicBezTo>
                  <a:cubicBezTo>
                    <a:pt x="550334" y="1801284"/>
                    <a:pt x="457200" y="1772356"/>
                    <a:pt x="347133" y="1794934"/>
                  </a:cubicBezTo>
                  <a:cubicBezTo>
                    <a:pt x="237066" y="1817512"/>
                    <a:pt x="0" y="1917700"/>
                    <a:pt x="0" y="1917700"/>
                  </a:cubicBezTo>
                </a:path>
              </a:pathLst>
            </a:custGeom>
            <a:noFill/>
            <a:ln w="12700">
              <a:solidFill>
                <a:srgbClr val="FF0000"/>
              </a:solidFill>
              <a:round/>
              <a:headEnd/>
              <a:tailEnd/>
            </a:ln>
          </p:spPr>
          <p:txBody>
            <a:bodyPr/>
            <a:lstStyle/>
            <a:p>
              <a:endParaRPr lang="en-US"/>
            </a:p>
          </p:txBody>
        </p:sp>
        <p:sp>
          <p:nvSpPr>
            <p:cNvPr id="43037" name="Freeform 11"/>
            <p:cNvSpPr>
              <a:spLocks noChangeArrowheads="1"/>
            </p:cNvSpPr>
            <p:nvPr/>
          </p:nvSpPr>
          <p:spPr bwMode="auto">
            <a:xfrm>
              <a:off x="644052" y="3475557"/>
              <a:ext cx="4400982" cy="2868054"/>
            </a:xfrm>
            <a:custGeom>
              <a:avLst/>
              <a:gdLst>
                <a:gd name="T0" fmla="*/ 613 w 5916706"/>
                <a:gd name="T1" fmla="*/ 0 h 3959412"/>
                <a:gd name="T2" fmla="*/ 566 w 5916706"/>
                <a:gd name="T3" fmla="*/ 17 h 3959412"/>
                <a:gd name="T4" fmla="*/ 528 w 5916706"/>
                <a:gd name="T5" fmla="*/ 35 h 3959412"/>
                <a:gd name="T6" fmla="*/ 500 w 5916706"/>
                <a:gd name="T7" fmla="*/ 46 h 3959412"/>
                <a:gd name="T8" fmla="*/ 481 w 5916706"/>
                <a:gd name="T9" fmla="*/ 51 h 3959412"/>
                <a:gd name="T10" fmla="*/ 469 w 5916706"/>
                <a:gd name="T11" fmla="*/ 59 h 3959412"/>
                <a:gd name="T12" fmla="*/ 451 w 5916706"/>
                <a:gd name="T13" fmla="*/ 64 h 3959412"/>
                <a:gd name="T14" fmla="*/ 416 w 5916706"/>
                <a:gd name="T15" fmla="*/ 78 h 3959412"/>
                <a:gd name="T16" fmla="*/ 405 w 5916706"/>
                <a:gd name="T17" fmla="*/ 78 h 3959412"/>
                <a:gd name="T18" fmla="*/ 364 w 5916706"/>
                <a:gd name="T19" fmla="*/ 88 h 3959412"/>
                <a:gd name="T20" fmla="*/ 353 w 5916706"/>
                <a:gd name="T21" fmla="*/ 94 h 3959412"/>
                <a:gd name="T22" fmla="*/ 308 w 5916706"/>
                <a:gd name="T23" fmla="*/ 109 h 3959412"/>
                <a:gd name="T24" fmla="*/ 295 w 5916706"/>
                <a:gd name="T25" fmla="*/ 114 h 3959412"/>
                <a:gd name="T26" fmla="*/ 277 w 5916706"/>
                <a:gd name="T27" fmla="*/ 117 h 3959412"/>
                <a:gd name="T28" fmla="*/ 262 w 5916706"/>
                <a:gd name="T29" fmla="*/ 122 h 3959412"/>
                <a:gd name="T30" fmla="*/ 231 w 5916706"/>
                <a:gd name="T31" fmla="*/ 133 h 3959412"/>
                <a:gd name="T32" fmla="*/ 222 w 5916706"/>
                <a:gd name="T33" fmla="*/ 137 h 3959412"/>
                <a:gd name="T34" fmla="*/ 213 w 5916706"/>
                <a:gd name="T35" fmla="*/ 137 h 3959412"/>
                <a:gd name="T36" fmla="*/ 196 w 5916706"/>
                <a:gd name="T37" fmla="*/ 142 h 3959412"/>
                <a:gd name="T38" fmla="*/ 184 w 5916706"/>
                <a:gd name="T39" fmla="*/ 142 h 3959412"/>
                <a:gd name="T40" fmla="*/ 170 w 5916706"/>
                <a:gd name="T41" fmla="*/ 149 h 3959412"/>
                <a:gd name="T42" fmla="*/ 147 w 5916706"/>
                <a:gd name="T43" fmla="*/ 154 h 3959412"/>
                <a:gd name="T44" fmla="*/ 115 w 5916706"/>
                <a:gd name="T45" fmla="*/ 161 h 3959412"/>
                <a:gd name="T46" fmla="*/ 92 w 5916706"/>
                <a:gd name="T47" fmla="*/ 165 h 3959412"/>
                <a:gd name="T48" fmla="*/ 85 w 5916706"/>
                <a:gd name="T49" fmla="*/ 169 h 3959412"/>
                <a:gd name="T50" fmla="*/ 77 w 5916706"/>
                <a:gd name="T51" fmla="*/ 169 h 3959412"/>
                <a:gd name="T52" fmla="*/ 57 w 5916706"/>
                <a:gd name="T53" fmla="*/ 171 h 3959412"/>
                <a:gd name="T54" fmla="*/ 18 w 5916706"/>
                <a:gd name="T55" fmla="*/ 176 h 3959412"/>
                <a:gd name="T56" fmla="*/ 0 w 5916706"/>
                <a:gd name="T57" fmla="*/ 180 h 39594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16706"/>
                <a:gd name="T88" fmla="*/ 0 h 3959412"/>
                <a:gd name="T89" fmla="*/ 5916706 w 5916706"/>
                <a:gd name="T90" fmla="*/ 3959412 h 39594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16706" h="3959412">
                  <a:moveTo>
                    <a:pt x="5916706" y="0"/>
                  </a:moveTo>
                  <a:cubicBezTo>
                    <a:pt x="5757956" y="122019"/>
                    <a:pt x="5599206" y="244039"/>
                    <a:pt x="5461000" y="373529"/>
                  </a:cubicBezTo>
                  <a:cubicBezTo>
                    <a:pt x="5322794" y="503019"/>
                    <a:pt x="5193303" y="667372"/>
                    <a:pt x="5087470" y="776941"/>
                  </a:cubicBezTo>
                  <a:cubicBezTo>
                    <a:pt x="4981637" y="886510"/>
                    <a:pt x="4900706" y="976157"/>
                    <a:pt x="4826000" y="1030941"/>
                  </a:cubicBezTo>
                  <a:cubicBezTo>
                    <a:pt x="4751294" y="1085725"/>
                    <a:pt x="4689039" y="1059578"/>
                    <a:pt x="4639235" y="1105647"/>
                  </a:cubicBezTo>
                  <a:cubicBezTo>
                    <a:pt x="4589431" y="1151716"/>
                    <a:pt x="4574490" y="1260039"/>
                    <a:pt x="4527176" y="1307353"/>
                  </a:cubicBezTo>
                  <a:cubicBezTo>
                    <a:pt x="4479862" y="1354667"/>
                    <a:pt x="4441265" y="1322294"/>
                    <a:pt x="4355353" y="1389529"/>
                  </a:cubicBezTo>
                  <a:cubicBezTo>
                    <a:pt x="4269441" y="1456764"/>
                    <a:pt x="4085167" y="1657226"/>
                    <a:pt x="4011706" y="1710765"/>
                  </a:cubicBezTo>
                  <a:cubicBezTo>
                    <a:pt x="3938245" y="1764304"/>
                    <a:pt x="3998010" y="1672167"/>
                    <a:pt x="3914588" y="1710765"/>
                  </a:cubicBezTo>
                  <a:cubicBezTo>
                    <a:pt x="3831166" y="1749363"/>
                    <a:pt x="3595843" y="1882588"/>
                    <a:pt x="3511176" y="1942353"/>
                  </a:cubicBezTo>
                  <a:cubicBezTo>
                    <a:pt x="3426509" y="2002118"/>
                    <a:pt x="3497480" y="1992157"/>
                    <a:pt x="3406588" y="2069353"/>
                  </a:cubicBezTo>
                  <a:cubicBezTo>
                    <a:pt x="3315696" y="2146549"/>
                    <a:pt x="3059205" y="2333313"/>
                    <a:pt x="2965823" y="2405529"/>
                  </a:cubicBezTo>
                  <a:cubicBezTo>
                    <a:pt x="2872441" y="2477745"/>
                    <a:pt x="2893608" y="2475255"/>
                    <a:pt x="2846294" y="2502647"/>
                  </a:cubicBezTo>
                  <a:cubicBezTo>
                    <a:pt x="2798980" y="2530039"/>
                    <a:pt x="2735480" y="2538755"/>
                    <a:pt x="2681941" y="2569882"/>
                  </a:cubicBezTo>
                  <a:cubicBezTo>
                    <a:pt x="2628402" y="2601010"/>
                    <a:pt x="2525058" y="2689412"/>
                    <a:pt x="2525058" y="2689412"/>
                  </a:cubicBezTo>
                  <a:cubicBezTo>
                    <a:pt x="2450352" y="2746686"/>
                    <a:pt x="2297206" y="2859990"/>
                    <a:pt x="2233706" y="2913529"/>
                  </a:cubicBezTo>
                  <a:cubicBezTo>
                    <a:pt x="2170206" y="2967068"/>
                    <a:pt x="2173941" y="2994461"/>
                    <a:pt x="2144058" y="3010647"/>
                  </a:cubicBezTo>
                  <a:cubicBezTo>
                    <a:pt x="2114175" y="3026833"/>
                    <a:pt x="2096744" y="2993216"/>
                    <a:pt x="2054411" y="3010647"/>
                  </a:cubicBezTo>
                  <a:cubicBezTo>
                    <a:pt x="2012078" y="3028078"/>
                    <a:pt x="1937372" y="3097804"/>
                    <a:pt x="1890058" y="3115235"/>
                  </a:cubicBezTo>
                  <a:cubicBezTo>
                    <a:pt x="1842744" y="3132666"/>
                    <a:pt x="1811617" y="3086598"/>
                    <a:pt x="1770529" y="3115235"/>
                  </a:cubicBezTo>
                  <a:cubicBezTo>
                    <a:pt x="1729441" y="3143872"/>
                    <a:pt x="1703294" y="3242235"/>
                    <a:pt x="1643529" y="3287059"/>
                  </a:cubicBezTo>
                  <a:cubicBezTo>
                    <a:pt x="1583764" y="3331883"/>
                    <a:pt x="1501588" y="3341844"/>
                    <a:pt x="1411941" y="3384177"/>
                  </a:cubicBezTo>
                  <a:cubicBezTo>
                    <a:pt x="1322294" y="3426510"/>
                    <a:pt x="1192804" y="3499971"/>
                    <a:pt x="1105647" y="3541059"/>
                  </a:cubicBezTo>
                  <a:cubicBezTo>
                    <a:pt x="1018490" y="3582147"/>
                    <a:pt x="936314" y="3605804"/>
                    <a:pt x="889000" y="3630706"/>
                  </a:cubicBezTo>
                  <a:cubicBezTo>
                    <a:pt x="841686" y="3655608"/>
                    <a:pt x="845421" y="3680510"/>
                    <a:pt x="821764" y="3690471"/>
                  </a:cubicBezTo>
                  <a:cubicBezTo>
                    <a:pt x="798107" y="3700432"/>
                    <a:pt x="793126" y="3680510"/>
                    <a:pt x="747058" y="3690471"/>
                  </a:cubicBezTo>
                  <a:cubicBezTo>
                    <a:pt x="700990" y="3700432"/>
                    <a:pt x="545353" y="3750235"/>
                    <a:pt x="545353" y="3750235"/>
                  </a:cubicBezTo>
                  <a:cubicBezTo>
                    <a:pt x="449480" y="3778872"/>
                    <a:pt x="262715" y="3827431"/>
                    <a:pt x="171823" y="3862294"/>
                  </a:cubicBezTo>
                  <a:cubicBezTo>
                    <a:pt x="80931" y="3897157"/>
                    <a:pt x="0" y="3959412"/>
                    <a:pt x="0" y="3959412"/>
                  </a:cubicBezTo>
                </a:path>
              </a:pathLst>
            </a:custGeom>
            <a:noFill/>
            <a:ln w="12700">
              <a:solidFill>
                <a:srgbClr val="323232"/>
              </a:solidFill>
              <a:round/>
              <a:headEnd/>
              <a:tailEnd/>
            </a:ln>
          </p:spPr>
          <p:txBody>
            <a:bodyPr/>
            <a:lstStyle/>
            <a:p>
              <a:endParaRPr lang="en-US"/>
            </a:p>
          </p:txBody>
        </p:sp>
        <p:sp>
          <p:nvSpPr>
            <p:cNvPr id="43038" name="Freeform 15"/>
            <p:cNvSpPr>
              <a:spLocks noChangeArrowheads="1"/>
            </p:cNvSpPr>
            <p:nvPr/>
          </p:nvSpPr>
          <p:spPr bwMode="auto">
            <a:xfrm>
              <a:off x="2217883" y="3528796"/>
              <a:ext cx="2764845" cy="2167603"/>
            </a:xfrm>
            <a:custGeom>
              <a:avLst/>
              <a:gdLst>
                <a:gd name="T0" fmla="*/ 0 w 6440714"/>
                <a:gd name="T1" fmla="*/ 0 h 5170715"/>
                <a:gd name="T2" fmla="*/ 0 w 6440714"/>
                <a:gd name="T3" fmla="*/ 0 h 5170715"/>
                <a:gd name="T4" fmla="*/ 0 w 6440714"/>
                <a:gd name="T5" fmla="*/ 0 h 5170715"/>
                <a:gd name="T6" fmla="*/ 0 w 6440714"/>
                <a:gd name="T7" fmla="*/ 0 h 5170715"/>
                <a:gd name="T8" fmla="*/ 0 w 6440714"/>
                <a:gd name="T9" fmla="*/ 0 h 5170715"/>
                <a:gd name="T10" fmla="*/ 0 w 6440714"/>
                <a:gd name="T11" fmla="*/ 0 h 5170715"/>
                <a:gd name="T12" fmla="*/ 0 w 6440714"/>
                <a:gd name="T13" fmla="*/ 0 h 5170715"/>
                <a:gd name="T14" fmla="*/ 0 w 6440714"/>
                <a:gd name="T15" fmla="*/ 0 h 5170715"/>
                <a:gd name="T16" fmla="*/ 0 w 6440714"/>
                <a:gd name="T17" fmla="*/ 0 h 5170715"/>
                <a:gd name="T18" fmla="*/ 0 w 6440714"/>
                <a:gd name="T19" fmla="*/ 0 h 5170715"/>
                <a:gd name="T20" fmla="*/ 0 w 6440714"/>
                <a:gd name="T21" fmla="*/ 0 h 5170715"/>
                <a:gd name="T22" fmla="*/ 0 w 6440714"/>
                <a:gd name="T23" fmla="*/ 0 h 5170715"/>
                <a:gd name="T24" fmla="*/ 0 w 6440714"/>
                <a:gd name="T25" fmla="*/ 0 h 5170715"/>
                <a:gd name="T26" fmla="*/ 0 w 6440714"/>
                <a:gd name="T27" fmla="*/ 0 h 5170715"/>
                <a:gd name="T28" fmla="*/ 0 w 6440714"/>
                <a:gd name="T29" fmla="*/ 0 h 5170715"/>
                <a:gd name="T30" fmla="*/ 0 w 6440714"/>
                <a:gd name="T31" fmla="*/ 0 h 5170715"/>
                <a:gd name="T32" fmla="*/ 0 w 6440714"/>
                <a:gd name="T33" fmla="*/ 0 h 5170715"/>
                <a:gd name="T34" fmla="*/ 0 w 6440714"/>
                <a:gd name="T35" fmla="*/ 0 h 5170715"/>
                <a:gd name="T36" fmla="*/ 0 w 6440714"/>
                <a:gd name="T37" fmla="*/ 0 h 5170715"/>
                <a:gd name="T38" fmla="*/ 0 w 6440714"/>
                <a:gd name="T39" fmla="*/ 0 h 5170715"/>
                <a:gd name="T40" fmla="*/ 0 w 6440714"/>
                <a:gd name="T41" fmla="*/ 0 h 5170715"/>
                <a:gd name="T42" fmla="*/ 0 w 6440714"/>
                <a:gd name="T43" fmla="*/ 0 h 5170715"/>
                <a:gd name="T44" fmla="*/ 0 w 6440714"/>
                <a:gd name="T45" fmla="*/ 0 h 5170715"/>
                <a:gd name="T46" fmla="*/ 0 w 6440714"/>
                <a:gd name="T47" fmla="*/ 0 h 5170715"/>
                <a:gd name="T48" fmla="*/ 0 w 6440714"/>
                <a:gd name="T49" fmla="*/ 0 h 5170715"/>
                <a:gd name="T50" fmla="*/ 0 w 6440714"/>
                <a:gd name="T51" fmla="*/ 0 h 5170715"/>
                <a:gd name="T52" fmla="*/ 0 w 6440714"/>
                <a:gd name="T53" fmla="*/ 0 h 5170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440714"/>
                <a:gd name="T82" fmla="*/ 0 h 5170715"/>
                <a:gd name="T83" fmla="*/ 6440714 w 6440714"/>
                <a:gd name="T84" fmla="*/ 5170715 h 51707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440714" h="5170715">
                  <a:moveTo>
                    <a:pt x="6440714" y="0"/>
                  </a:moveTo>
                  <a:cubicBezTo>
                    <a:pt x="6348488" y="64256"/>
                    <a:pt x="6256262" y="128512"/>
                    <a:pt x="6141357" y="226786"/>
                  </a:cubicBezTo>
                  <a:cubicBezTo>
                    <a:pt x="6026452" y="325060"/>
                    <a:pt x="5751286" y="589643"/>
                    <a:pt x="5751286" y="589643"/>
                  </a:cubicBezTo>
                  <a:cubicBezTo>
                    <a:pt x="5616727" y="715131"/>
                    <a:pt x="5453440" y="861786"/>
                    <a:pt x="5334000" y="979715"/>
                  </a:cubicBezTo>
                  <a:cubicBezTo>
                    <a:pt x="5214560" y="1097644"/>
                    <a:pt x="5132917" y="1188358"/>
                    <a:pt x="5034643" y="1297215"/>
                  </a:cubicBezTo>
                  <a:cubicBezTo>
                    <a:pt x="4936369" y="1406072"/>
                    <a:pt x="4833559" y="1548191"/>
                    <a:pt x="4744357" y="1632858"/>
                  </a:cubicBezTo>
                  <a:cubicBezTo>
                    <a:pt x="4655155" y="1717525"/>
                    <a:pt x="4579560" y="1738691"/>
                    <a:pt x="4499429" y="1805215"/>
                  </a:cubicBezTo>
                  <a:cubicBezTo>
                    <a:pt x="4419298" y="1871739"/>
                    <a:pt x="4324048" y="1960941"/>
                    <a:pt x="4263572" y="2032000"/>
                  </a:cubicBezTo>
                  <a:cubicBezTo>
                    <a:pt x="4203096" y="2103059"/>
                    <a:pt x="4209144" y="2169584"/>
                    <a:pt x="4136572" y="2231572"/>
                  </a:cubicBezTo>
                  <a:cubicBezTo>
                    <a:pt x="4064001" y="2293560"/>
                    <a:pt x="3933976" y="2331358"/>
                    <a:pt x="3828143" y="2403929"/>
                  </a:cubicBezTo>
                  <a:cubicBezTo>
                    <a:pt x="3722310" y="2476500"/>
                    <a:pt x="3611941" y="2576286"/>
                    <a:pt x="3501572" y="2667000"/>
                  </a:cubicBezTo>
                  <a:cubicBezTo>
                    <a:pt x="3391203" y="2757714"/>
                    <a:pt x="3265715" y="2884715"/>
                    <a:pt x="3165929" y="2948215"/>
                  </a:cubicBezTo>
                  <a:cubicBezTo>
                    <a:pt x="3066143" y="3011715"/>
                    <a:pt x="3017762" y="2990548"/>
                    <a:pt x="2902857" y="3048000"/>
                  </a:cubicBezTo>
                  <a:cubicBezTo>
                    <a:pt x="2787952" y="3105452"/>
                    <a:pt x="2580821" y="3232453"/>
                    <a:pt x="2476500" y="3292929"/>
                  </a:cubicBezTo>
                  <a:cubicBezTo>
                    <a:pt x="2372179" y="3353405"/>
                    <a:pt x="2334381" y="3351894"/>
                    <a:pt x="2276929" y="3410858"/>
                  </a:cubicBezTo>
                  <a:cubicBezTo>
                    <a:pt x="2219477" y="3469822"/>
                    <a:pt x="2171096" y="3592287"/>
                    <a:pt x="2131786" y="3646715"/>
                  </a:cubicBezTo>
                  <a:cubicBezTo>
                    <a:pt x="2092477" y="3701144"/>
                    <a:pt x="2090965" y="3698120"/>
                    <a:pt x="2041072" y="3737429"/>
                  </a:cubicBezTo>
                  <a:cubicBezTo>
                    <a:pt x="1991179" y="3776738"/>
                    <a:pt x="1908024" y="3831167"/>
                    <a:pt x="1832429" y="3882572"/>
                  </a:cubicBezTo>
                  <a:cubicBezTo>
                    <a:pt x="1756834" y="3933977"/>
                    <a:pt x="1655536" y="3998989"/>
                    <a:pt x="1587500" y="4045858"/>
                  </a:cubicBezTo>
                  <a:cubicBezTo>
                    <a:pt x="1519464" y="4092727"/>
                    <a:pt x="1466547" y="4121453"/>
                    <a:pt x="1424214" y="4163786"/>
                  </a:cubicBezTo>
                  <a:cubicBezTo>
                    <a:pt x="1381881" y="4206119"/>
                    <a:pt x="1381881" y="4271132"/>
                    <a:pt x="1333500" y="4299858"/>
                  </a:cubicBezTo>
                  <a:cubicBezTo>
                    <a:pt x="1285119" y="4328584"/>
                    <a:pt x="1197429" y="4310441"/>
                    <a:pt x="1133929" y="4336143"/>
                  </a:cubicBezTo>
                  <a:cubicBezTo>
                    <a:pt x="1070429" y="4361845"/>
                    <a:pt x="952500" y="4454072"/>
                    <a:pt x="952500" y="4454072"/>
                  </a:cubicBezTo>
                  <a:lnTo>
                    <a:pt x="635000" y="4653643"/>
                  </a:lnTo>
                  <a:cubicBezTo>
                    <a:pt x="542774" y="4711095"/>
                    <a:pt x="462643" y="4741334"/>
                    <a:pt x="399143" y="4798786"/>
                  </a:cubicBezTo>
                  <a:cubicBezTo>
                    <a:pt x="335643" y="4856238"/>
                    <a:pt x="320524" y="4936370"/>
                    <a:pt x="254000" y="4998358"/>
                  </a:cubicBezTo>
                  <a:cubicBezTo>
                    <a:pt x="187476" y="5060346"/>
                    <a:pt x="0" y="5170715"/>
                    <a:pt x="0" y="5170715"/>
                  </a:cubicBezTo>
                </a:path>
              </a:pathLst>
            </a:custGeom>
            <a:noFill/>
            <a:ln w="12700">
              <a:solidFill>
                <a:srgbClr val="0000FF"/>
              </a:solidFill>
              <a:round/>
              <a:headEnd/>
              <a:tailEnd/>
            </a:ln>
          </p:spPr>
          <p:txBody>
            <a:bodyPr/>
            <a:lstStyle/>
            <a:p>
              <a:endParaRPr lang="en-US"/>
            </a:p>
          </p:txBody>
        </p:sp>
        <p:sp>
          <p:nvSpPr>
            <p:cNvPr id="43039" name="Freeform 18"/>
            <p:cNvSpPr>
              <a:spLocks noChangeArrowheads="1"/>
            </p:cNvSpPr>
            <p:nvPr/>
          </p:nvSpPr>
          <p:spPr bwMode="auto">
            <a:xfrm>
              <a:off x="2338857" y="3726639"/>
              <a:ext cx="2467252" cy="1933327"/>
            </a:xfrm>
            <a:custGeom>
              <a:avLst/>
              <a:gdLst>
                <a:gd name="T0" fmla="*/ 0 w 5566823"/>
                <a:gd name="T1" fmla="*/ 0 h 1756804"/>
                <a:gd name="T2" fmla="*/ 0 w 5566823"/>
                <a:gd name="T3" fmla="*/ 2663344 h 1756804"/>
                <a:gd name="T4" fmla="*/ 0 w 5566823"/>
                <a:gd name="T5" fmla="*/ 5326665 h 1756804"/>
                <a:gd name="T6" fmla="*/ 0 w 5566823"/>
                <a:gd name="T7" fmla="*/ 7250211 h 1756804"/>
                <a:gd name="T8" fmla="*/ 0 w 5566823"/>
                <a:gd name="T9" fmla="*/ 8729818 h 1756804"/>
                <a:gd name="T10" fmla="*/ 0 w 5566823"/>
                <a:gd name="T11" fmla="*/ 10061519 h 1756804"/>
                <a:gd name="T12" fmla="*/ 0 w 5566823"/>
                <a:gd name="T13" fmla="*/ 11097238 h 1756804"/>
                <a:gd name="T14" fmla="*/ 0 w 5566823"/>
                <a:gd name="T15" fmla="*/ 10505382 h 1756804"/>
                <a:gd name="T16" fmla="*/ 0 w 5566823"/>
                <a:gd name="T17" fmla="*/ 12428888 h 1756804"/>
                <a:gd name="T18" fmla="*/ 0 w 5566823"/>
                <a:gd name="T19" fmla="*/ 11984999 h 1756804"/>
                <a:gd name="T20" fmla="*/ 0 w 5566823"/>
                <a:gd name="T21" fmla="*/ 14204419 h 1756804"/>
                <a:gd name="T22" fmla="*/ 0 w 5566823"/>
                <a:gd name="T23" fmla="*/ 15240146 h 1756804"/>
                <a:gd name="T24" fmla="*/ 0 w 5566823"/>
                <a:gd name="T25" fmla="*/ 16867781 h 1756804"/>
                <a:gd name="T26" fmla="*/ 0 w 5566823"/>
                <a:gd name="T27" fmla="*/ 17903500 h 1756804"/>
                <a:gd name="T28" fmla="*/ 0 w 5566823"/>
                <a:gd name="T29" fmla="*/ 17607568 h 1756804"/>
                <a:gd name="T30" fmla="*/ 0 w 5566823"/>
                <a:gd name="T31" fmla="*/ 18643308 h 1756804"/>
                <a:gd name="T32" fmla="*/ 0 w 5566823"/>
                <a:gd name="T33" fmla="*/ 19974994 h 1756804"/>
                <a:gd name="T34" fmla="*/ 0 w 5566823"/>
                <a:gd name="T35" fmla="*/ 21602594 h 1756804"/>
                <a:gd name="T36" fmla="*/ 0 w 5566823"/>
                <a:gd name="T37" fmla="*/ 22934262 h 1756804"/>
                <a:gd name="T38" fmla="*/ 0 w 5566823"/>
                <a:gd name="T39" fmla="*/ 24857776 h 1756804"/>
                <a:gd name="T40" fmla="*/ 0 w 5566823"/>
                <a:gd name="T41" fmla="*/ 27077170 h 1756804"/>
                <a:gd name="T42" fmla="*/ 0 w 5566823"/>
                <a:gd name="T43" fmla="*/ 27373102 h 1756804"/>
                <a:gd name="T44" fmla="*/ 0 w 5566823"/>
                <a:gd name="T45" fmla="*/ 28556831 h 1756804"/>
                <a:gd name="T46" fmla="*/ 0 w 5566823"/>
                <a:gd name="T47" fmla="*/ 28260916 h 1756804"/>
                <a:gd name="T48" fmla="*/ 0 w 5566823"/>
                <a:gd name="T49" fmla="*/ 29888446 h 1756804"/>
                <a:gd name="T50" fmla="*/ 0 w 5566823"/>
                <a:gd name="T51" fmla="*/ 30776277 h 1756804"/>
                <a:gd name="T52" fmla="*/ 0 w 5566823"/>
                <a:gd name="T53" fmla="*/ 32255885 h 1756804"/>
                <a:gd name="T54" fmla="*/ 0 w 5566823"/>
                <a:gd name="T55" fmla="*/ 32995706 h 1756804"/>
                <a:gd name="T56" fmla="*/ 0 w 5566823"/>
                <a:gd name="T57" fmla="*/ 34179382 h 175680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566823"/>
                <a:gd name="T88" fmla="*/ 0 h 1756804"/>
                <a:gd name="T89" fmla="*/ 5566823 w 5566823"/>
                <a:gd name="T90" fmla="*/ 1756804 h 175680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566823" h="1756804">
                  <a:moveTo>
                    <a:pt x="5566823" y="0"/>
                  </a:moveTo>
                  <a:cubicBezTo>
                    <a:pt x="5438172" y="45631"/>
                    <a:pt x="5309522" y="91263"/>
                    <a:pt x="5194180" y="136894"/>
                  </a:cubicBezTo>
                  <a:cubicBezTo>
                    <a:pt x="5078838" y="182525"/>
                    <a:pt x="4971101" y="234494"/>
                    <a:pt x="4874772" y="273788"/>
                  </a:cubicBezTo>
                  <a:cubicBezTo>
                    <a:pt x="4778443" y="313082"/>
                    <a:pt x="4696056" y="343503"/>
                    <a:pt x="4616204" y="372656"/>
                  </a:cubicBezTo>
                  <a:cubicBezTo>
                    <a:pt x="4536352" y="401809"/>
                    <a:pt x="4446361" y="424625"/>
                    <a:pt x="4395661" y="448708"/>
                  </a:cubicBezTo>
                  <a:cubicBezTo>
                    <a:pt x="4344961" y="472791"/>
                    <a:pt x="4361438" y="496875"/>
                    <a:pt x="4312006" y="517155"/>
                  </a:cubicBezTo>
                  <a:cubicBezTo>
                    <a:pt x="4262574" y="537436"/>
                    <a:pt x="4147233" y="566588"/>
                    <a:pt x="4099068" y="570391"/>
                  </a:cubicBezTo>
                  <a:cubicBezTo>
                    <a:pt x="4050903" y="574194"/>
                    <a:pt x="4048368" y="528562"/>
                    <a:pt x="4023018" y="539970"/>
                  </a:cubicBezTo>
                  <a:cubicBezTo>
                    <a:pt x="3997668" y="551378"/>
                    <a:pt x="3974854" y="626163"/>
                    <a:pt x="3946969" y="638838"/>
                  </a:cubicBezTo>
                  <a:cubicBezTo>
                    <a:pt x="3919084" y="651513"/>
                    <a:pt x="3898804" y="600812"/>
                    <a:pt x="3855709" y="616022"/>
                  </a:cubicBezTo>
                  <a:cubicBezTo>
                    <a:pt x="3812614" y="631232"/>
                    <a:pt x="3744170" y="702215"/>
                    <a:pt x="3688400" y="730101"/>
                  </a:cubicBezTo>
                  <a:cubicBezTo>
                    <a:pt x="3632630" y="757987"/>
                    <a:pt x="3587000" y="760522"/>
                    <a:pt x="3521091" y="783337"/>
                  </a:cubicBezTo>
                  <a:cubicBezTo>
                    <a:pt x="3455182" y="806152"/>
                    <a:pt x="3347445" y="844178"/>
                    <a:pt x="3292943" y="866994"/>
                  </a:cubicBezTo>
                  <a:cubicBezTo>
                    <a:pt x="3238441" y="889810"/>
                    <a:pt x="3224499" y="913893"/>
                    <a:pt x="3194079" y="920231"/>
                  </a:cubicBezTo>
                  <a:cubicBezTo>
                    <a:pt x="3163659" y="926569"/>
                    <a:pt x="3147181" y="898682"/>
                    <a:pt x="3110424" y="905020"/>
                  </a:cubicBezTo>
                  <a:cubicBezTo>
                    <a:pt x="3073667" y="911358"/>
                    <a:pt x="3058457" y="937976"/>
                    <a:pt x="2973535" y="958257"/>
                  </a:cubicBezTo>
                  <a:cubicBezTo>
                    <a:pt x="2888613" y="978538"/>
                    <a:pt x="2716235" y="1001353"/>
                    <a:pt x="2600893" y="1026704"/>
                  </a:cubicBezTo>
                  <a:cubicBezTo>
                    <a:pt x="2485551" y="1052055"/>
                    <a:pt x="2390489" y="1085010"/>
                    <a:pt x="2281485" y="1110361"/>
                  </a:cubicBezTo>
                  <a:cubicBezTo>
                    <a:pt x="2172481" y="1135712"/>
                    <a:pt x="2039394" y="1150922"/>
                    <a:pt x="1946867" y="1178808"/>
                  </a:cubicBezTo>
                  <a:cubicBezTo>
                    <a:pt x="1854340" y="1206694"/>
                    <a:pt x="1820118" y="1242185"/>
                    <a:pt x="1726324" y="1277676"/>
                  </a:cubicBezTo>
                  <a:cubicBezTo>
                    <a:pt x="1632530" y="1313167"/>
                    <a:pt x="1462685" y="1370206"/>
                    <a:pt x="1384101" y="1391754"/>
                  </a:cubicBezTo>
                  <a:cubicBezTo>
                    <a:pt x="1305517" y="1413302"/>
                    <a:pt x="1282702" y="1394289"/>
                    <a:pt x="1254817" y="1406964"/>
                  </a:cubicBezTo>
                  <a:cubicBezTo>
                    <a:pt x="1226932" y="1419639"/>
                    <a:pt x="1238339" y="1460201"/>
                    <a:pt x="1216792" y="1467806"/>
                  </a:cubicBezTo>
                  <a:cubicBezTo>
                    <a:pt x="1195245" y="1475411"/>
                    <a:pt x="1186372" y="1441188"/>
                    <a:pt x="1125533" y="1452596"/>
                  </a:cubicBezTo>
                  <a:cubicBezTo>
                    <a:pt x="1064694" y="1464004"/>
                    <a:pt x="934142" y="1514705"/>
                    <a:pt x="851755" y="1536253"/>
                  </a:cubicBezTo>
                  <a:cubicBezTo>
                    <a:pt x="769368" y="1557801"/>
                    <a:pt x="699656" y="1561604"/>
                    <a:pt x="631211" y="1581884"/>
                  </a:cubicBezTo>
                  <a:cubicBezTo>
                    <a:pt x="562766" y="1602164"/>
                    <a:pt x="509532" y="1638923"/>
                    <a:pt x="441087" y="1657936"/>
                  </a:cubicBezTo>
                  <a:cubicBezTo>
                    <a:pt x="372643" y="1676949"/>
                    <a:pt x="294058" y="1679484"/>
                    <a:pt x="220544" y="1695962"/>
                  </a:cubicBezTo>
                  <a:cubicBezTo>
                    <a:pt x="147030" y="1712440"/>
                    <a:pt x="0" y="1756804"/>
                    <a:pt x="0" y="1756804"/>
                  </a:cubicBezTo>
                </a:path>
              </a:pathLst>
            </a:custGeom>
            <a:noFill/>
            <a:ln w="12700">
              <a:solidFill>
                <a:srgbClr val="008000"/>
              </a:solidFill>
              <a:round/>
              <a:headEnd/>
              <a:tailEnd/>
            </a:ln>
          </p:spPr>
          <p:txBody>
            <a:bodyPr/>
            <a:lstStyle/>
            <a:p>
              <a:endParaRPr lang="en-US"/>
            </a:p>
          </p:txBody>
        </p:sp>
        <p:sp>
          <p:nvSpPr>
            <p:cNvPr id="43040" name="Freeform 22"/>
            <p:cNvSpPr>
              <a:spLocks noChangeArrowheads="1"/>
            </p:cNvSpPr>
            <p:nvPr/>
          </p:nvSpPr>
          <p:spPr bwMode="auto">
            <a:xfrm>
              <a:off x="2979870" y="3652900"/>
              <a:ext cx="1803542" cy="1469322"/>
            </a:xfrm>
            <a:custGeom>
              <a:avLst/>
              <a:gdLst>
                <a:gd name="T0" fmla="*/ 0 w 3884706"/>
                <a:gd name="T1" fmla="*/ 0 h 881529"/>
                <a:gd name="T2" fmla="*/ 0 w 3884706"/>
                <a:gd name="T3" fmla="*/ 2147483647 h 881529"/>
                <a:gd name="T4" fmla="*/ 0 w 3884706"/>
                <a:gd name="T5" fmla="*/ 2147483647 h 881529"/>
                <a:gd name="T6" fmla="*/ 0 w 3884706"/>
                <a:gd name="T7" fmla="*/ 2147483647 h 881529"/>
                <a:gd name="T8" fmla="*/ 0 w 3884706"/>
                <a:gd name="T9" fmla="*/ 2147483647 h 881529"/>
                <a:gd name="T10" fmla="*/ 0 w 3884706"/>
                <a:gd name="T11" fmla="*/ 2147483647 h 881529"/>
                <a:gd name="T12" fmla="*/ 0 w 3884706"/>
                <a:gd name="T13" fmla="*/ 2147483647 h 881529"/>
                <a:gd name="T14" fmla="*/ 0 w 3884706"/>
                <a:gd name="T15" fmla="*/ 2147483647 h 881529"/>
                <a:gd name="T16" fmla="*/ 0 w 3884706"/>
                <a:gd name="T17" fmla="*/ 2147483647 h 881529"/>
                <a:gd name="T18" fmla="*/ 0 w 3884706"/>
                <a:gd name="T19" fmla="*/ 2147483647 h 881529"/>
                <a:gd name="T20" fmla="*/ 0 w 3884706"/>
                <a:gd name="T21" fmla="*/ 2147483647 h 881529"/>
                <a:gd name="T22" fmla="*/ 0 w 3884706"/>
                <a:gd name="T23" fmla="*/ 2147483647 h 8815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84706"/>
                <a:gd name="T37" fmla="*/ 0 h 881529"/>
                <a:gd name="T38" fmla="*/ 3884706 w 3884706"/>
                <a:gd name="T39" fmla="*/ 881529 h 8815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84706" h="881529">
                  <a:moveTo>
                    <a:pt x="3884706" y="0"/>
                  </a:moveTo>
                  <a:cubicBezTo>
                    <a:pt x="3648760" y="59764"/>
                    <a:pt x="3412814" y="119529"/>
                    <a:pt x="3249706" y="171823"/>
                  </a:cubicBezTo>
                  <a:cubicBezTo>
                    <a:pt x="3086598" y="224117"/>
                    <a:pt x="3010647" y="280147"/>
                    <a:pt x="2906059" y="313765"/>
                  </a:cubicBezTo>
                  <a:cubicBezTo>
                    <a:pt x="2801471" y="347383"/>
                    <a:pt x="2718048" y="356098"/>
                    <a:pt x="2622176" y="373529"/>
                  </a:cubicBezTo>
                  <a:cubicBezTo>
                    <a:pt x="2526304" y="390960"/>
                    <a:pt x="2441638" y="392206"/>
                    <a:pt x="2330824" y="418353"/>
                  </a:cubicBezTo>
                  <a:cubicBezTo>
                    <a:pt x="2220010" y="444500"/>
                    <a:pt x="2075578" y="496794"/>
                    <a:pt x="1957294" y="530412"/>
                  </a:cubicBezTo>
                  <a:cubicBezTo>
                    <a:pt x="1839010" y="564030"/>
                    <a:pt x="1730687" y="595157"/>
                    <a:pt x="1621118" y="620059"/>
                  </a:cubicBezTo>
                  <a:cubicBezTo>
                    <a:pt x="1511549" y="644961"/>
                    <a:pt x="1411941" y="667372"/>
                    <a:pt x="1299882" y="679823"/>
                  </a:cubicBezTo>
                  <a:cubicBezTo>
                    <a:pt x="1187823" y="692274"/>
                    <a:pt x="1048373" y="689785"/>
                    <a:pt x="948765" y="694765"/>
                  </a:cubicBezTo>
                  <a:cubicBezTo>
                    <a:pt x="849157" y="699745"/>
                    <a:pt x="791882" y="688539"/>
                    <a:pt x="702235" y="709706"/>
                  </a:cubicBezTo>
                  <a:cubicBezTo>
                    <a:pt x="612588" y="730873"/>
                    <a:pt x="527921" y="793128"/>
                    <a:pt x="410882" y="821765"/>
                  </a:cubicBezTo>
                  <a:cubicBezTo>
                    <a:pt x="293843" y="850402"/>
                    <a:pt x="0" y="881529"/>
                    <a:pt x="0" y="881529"/>
                  </a:cubicBezTo>
                </a:path>
              </a:pathLst>
            </a:custGeom>
            <a:noFill/>
            <a:ln w="12700">
              <a:solidFill>
                <a:srgbClr val="FF6600"/>
              </a:solidFill>
              <a:round/>
              <a:headEnd/>
              <a:tailEnd/>
            </a:ln>
          </p:spPr>
          <p:txBody>
            <a:bodyPr/>
            <a:lstStyle/>
            <a:p>
              <a:endParaRPr lang="en-US"/>
            </a:p>
          </p:txBody>
        </p:sp>
        <p:cxnSp>
          <p:nvCxnSpPr>
            <p:cNvPr id="43041" name="Straight Connector 39"/>
            <p:cNvCxnSpPr>
              <a:cxnSpLocks noChangeShapeType="1"/>
            </p:cNvCxnSpPr>
            <p:nvPr/>
          </p:nvCxnSpPr>
          <p:spPr bwMode="auto">
            <a:xfrm flipV="1">
              <a:off x="5069527" y="228600"/>
              <a:ext cx="3769673" cy="3244664"/>
            </a:xfrm>
            <a:prstGeom prst="line">
              <a:avLst/>
            </a:prstGeom>
            <a:noFill/>
            <a:ln w="12700">
              <a:solidFill>
                <a:srgbClr val="000090"/>
              </a:solidFill>
              <a:round/>
              <a:headEnd/>
              <a:tailEnd/>
            </a:ln>
          </p:spPr>
        </p:cxnSp>
      </p:grpSp>
      <p:sp>
        <p:nvSpPr>
          <p:cNvPr id="43011" name="TextBox 43"/>
          <p:cNvSpPr txBox="1">
            <a:spLocks noChangeArrowheads="1"/>
          </p:cNvSpPr>
          <p:nvPr/>
        </p:nvSpPr>
        <p:spPr bwMode="auto">
          <a:xfrm>
            <a:off x="2362200" y="6261100"/>
            <a:ext cx="6477000" cy="336550"/>
          </a:xfrm>
          <a:prstGeom prst="rect">
            <a:avLst/>
          </a:prstGeom>
          <a:noFill/>
          <a:ln w="9525">
            <a:noFill/>
            <a:miter lim="800000"/>
            <a:headEnd/>
            <a:tailEnd/>
          </a:ln>
        </p:spPr>
        <p:txBody>
          <a:bodyPr>
            <a:spAutoFit/>
          </a:bodyPr>
          <a:lstStyle/>
          <a:p>
            <a:r>
              <a:rPr lang="en-US"/>
              <a:t>2000                  One Hundred Years                                            2100       </a:t>
            </a:r>
          </a:p>
        </p:txBody>
      </p:sp>
      <p:sp>
        <p:nvSpPr>
          <p:cNvPr id="43012" name="TextBox 57"/>
          <p:cNvSpPr txBox="1">
            <a:spLocks noChangeArrowheads="1"/>
          </p:cNvSpPr>
          <p:nvPr/>
        </p:nvSpPr>
        <p:spPr bwMode="auto">
          <a:xfrm>
            <a:off x="1981200" y="3543300"/>
            <a:ext cx="762000" cy="336550"/>
          </a:xfrm>
          <a:prstGeom prst="rect">
            <a:avLst/>
          </a:prstGeom>
          <a:noFill/>
          <a:ln w="9525">
            <a:noFill/>
            <a:miter lim="800000"/>
            <a:headEnd/>
            <a:tailEnd/>
          </a:ln>
        </p:spPr>
        <p:txBody>
          <a:bodyPr>
            <a:spAutoFit/>
          </a:bodyPr>
          <a:lstStyle/>
          <a:p>
            <a:pPr algn="ctr"/>
            <a:r>
              <a:rPr lang="en-US"/>
              <a:t>0.1%</a:t>
            </a:r>
          </a:p>
        </p:txBody>
      </p:sp>
      <p:sp>
        <p:nvSpPr>
          <p:cNvPr id="43013" name="TextBox 58"/>
          <p:cNvSpPr txBox="1">
            <a:spLocks noChangeArrowheads="1"/>
          </p:cNvSpPr>
          <p:nvPr/>
        </p:nvSpPr>
        <p:spPr bwMode="auto">
          <a:xfrm>
            <a:off x="1930400" y="6019800"/>
            <a:ext cx="838200" cy="366713"/>
          </a:xfrm>
          <a:prstGeom prst="rect">
            <a:avLst/>
          </a:prstGeom>
          <a:noFill/>
          <a:ln w="9525">
            <a:noFill/>
            <a:miter lim="800000"/>
            <a:headEnd/>
            <a:tailEnd/>
          </a:ln>
        </p:spPr>
        <p:txBody>
          <a:bodyPr>
            <a:spAutoFit/>
          </a:bodyPr>
          <a:lstStyle/>
          <a:p>
            <a:pPr algn="ctr"/>
            <a:r>
              <a:rPr lang="en-US" sz="1800"/>
              <a:t>Zero</a:t>
            </a:r>
          </a:p>
        </p:txBody>
      </p:sp>
      <p:grpSp>
        <p:nvGrpSpPr>
          <p:cNvPr id="43014" name="Group 63"/>
          <p:cNvGrpSpPr>
            <a:grpSpLocks/>
          </p:cNvGrpSpPr>
          <p:nvPr/>
        </p:nvGrpSpPr>
        <p:grpSpPr bwMode="auto">
          <a:xfrm>
            <a:off x="152400" y="3702050"/>
            <a:ext cx="8321675" cy="2522538"/>
            <a:chOff x="152400" y="3930650"/>
            <a:chExt cx="8321675" cy="2521746"/>
          </a:xfrm>
        </p:grpSpPr>
        <p:cxnSp>
          <p:nvCxnSpPr>
            <p:cNvPr id="43024" name="Straight Connector 32"/>
            <p:cNvCxnSpPr>
              <a:cxnSpLocks noChangeShapeType="1"/>
              <a:stCxn id="43028" idx="10"/>
            </p:cNvCxnSpPr>
            <p:nvPr/>
          </p:nvCxnSpPr>
          <p:spPr bwMode="auto">
            <a:xfrm flipH="1">
              <a:off x="1836561" y="5541378"/>
              <a:ext cx="534169" cy="117468"/>
            </a:xfrm>
            <a:prstGeom prst="line">
              <a:avLst/>
            </a:prstGeom>
            <a:noFill/>
            <a:ln w="9525">
              <a:noFill/>
              <a:round/>
              <a:headEnd/>
              <a:tailEnd/>
            </a:ln>
          </p:spPr>
        </p:cxnSp>
        <p:sp>
          <p:nvSpPr>
            <p:cNvPr id="43025" name="Rectangle 19"/>
            <p:cNvSpPr>
              <a:spLocks noChangeArrowheads="1"/>
            </p:cNvSpPr>
            <p:nvPr/>
          </p:nvSpPr>
          <p:spPr bwMode="auto">
            <a:xfrm>
              <a:off x="1517385" y="5485998"/>
              <a:ext cx="1165580" cy="151594"/>
            </a:xfrm>
            <a:prstGeom prst="rect">
              <a:avLst/>
            </a:prstGeom>
            <a:noFill/>
            <a:ln w="12700">
              <a:solidFill>
                <a:srgbClr val="FF0000"/>
              </a:solidFill>
              <a:round/>
              <a:headEnd/>
              <a:tailEnd/>
            </a:ln>
          </p:spPr>
          <p:txBody>
            <a:bodyPr/>
            <a:lstStyle/>
            <a:p>
              <a:pPr algn="ctr"/>
              <a:endParaRPr lang="en-US" sz="1800"/>
            </a:p>
          </p:txBody>
        </p:sp>
        <p:sp>
          <p:nvSpPr>
            <p:cNvPr id="43026" name="Freeform 8"/>
            <p:cNvSpPr>
              <a:spLocks noChangeArrowheads="1"/>
            </p:cNvSpPr>
            <p:nvPr/>
          </p:nvSpPr>
          <p:spPr bwMode="auto">
            <a:xfrm>
              <a:off x="152400" y="5481832"/>
              <a:ext cx="2949948" cy="171579"/>
            </a:xfrm>
            <a:custGeom>
              <a:avLst/>
              <a:gdLst>
                <a:gd name="T0" fmla="*/ 82 w 4428066"/>
                <a:gd name="T1" fmla="*/ 0 h 1917700"/>
                <a:gd name="T2" fmla="*/ 74 w 4428066"/>
                <a:gd name="T3" fmla="*/ 0 h 1917700"/>
                <a:gd name="T4" fmla="*/ 59 w 4428066"/>
                <a:gd name="T5" fmla="*/ 0 h 1917700"/>
                <a:gd name="T6" fmla="*/ 52 w 4428066"/>
                <a:gd name="T7" fmla="*/ 0 h 1917700"/>
                <a:gd name="T8" fmla="*/ 42 w 4428066"/>
                <a:gd name="T9" fmla="*/ 0 h 1917700"/>
                <a:gd name="T10" fmla="*/ 31 w 4428066"/>
                <a:gd name="T11" fmla="*/ 0 h 1917700"/>
                <a:gd name="T12" fmla="*/ 19 w 4428066"/>
                <a:gd name="T13" fmla="*/ 0 h 1917700"/>
                <a:gd name="T14" fmla="*/ 12 w 4428066"/>
                <a:gd name="T15" fmla="*/ 0 h 1917700"/>
                <a:gd name="T16" fmla="*/ 7 w 4428066"/>
                <a:gd name="T17" fmla="*/ 0 h 1917700"/>
                <a:gd name="T18" fmla="*/ 0 w 4428066"/>
                <a:gd name="T19" fmla="*/ 0 h 19177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28066"/>
                <a:gd name="T31" fmla="*/ 0 h 1917700"/>
                <a:gd name="T32" fmla="*/ 4428066 w 4428066"/>
                <a:gd name="T33" fmla="*/ 1917700 h 19177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28066" h="1917700">
                  <a:moveTo>
                    <a:pt x="4428066" y="0"/>
                  </a:moveTo>
                  <a:cubicBezTo>
                    <a:pt x="4315883" y="75142"/>
                    <a:pt x="4203700" y="150284"/>
                    <a:pt x="4000500" y="270934"/>
                  </a:cubicBezTo>
                  <a:cubicBezTo>
                    <a:pt x="3797300" y="391584"/>
                    <a:pt x="3409949" y="620889"/>
                    <a:pt x="3208866" y="723900"/>
                  </a:cubicBezTo>
                  <a:cubicBezTo>
                    <a:pt x="3007783" y="826911"/>
                    <a:pt x="2951339" y="816328"/>
                    <a:pt x="2794000" y="889000"/>
                  </a:cubicBezTo>
                  <a:cubicBezTo>
                    <a:pt x="2636661" y="961672"/>
                    <a:pt x="2264833" y="1159934"/>
                    <a:pt x="2264833" y="1159934"/>
                  </a:cubicBezTo>
                  <a:cubicBezTo>
                    <a:pt x="2084211" y="1250951"/>
                    <a:pt x="1919816" y="1348317"/>
                    <a:pt x="1710266" y="1435100"/>
                  </a:cubicBezTo>
                  <a:cubicBezTo>
                    <a:pt x="1500716" y="1521883"/>
                    <a:pt x="1182511" y="1622778"/>
                    <a:pt x="1007533" y="1680634"/>
                  </a:cubicBezTo>
                  <a:cubicBezTo>
                    <a:pt x="832555" y="1738490"/>
                    <a:pt x="770466" y="1763184"/>
                    <a:pt x="660400" y="1782234"/>
                  </a:cubicBezTo>
                  <a:cubicBezTo>
                    <a:pt x="550334" y="1801284"/>
                    <a:pt x="457200" y="1772356"/>
                    <a:pt x="347133" y="1794934"/>
                  </a:cubicBezTo>
                  <a:cubicBezTo>
                    <a:pt x="237066" y="1817512"/>
                    <a:pt x="0" y="1917700"/>
                    <a:pt x="0" y="1917700"/>
                  </a:cubicBezTo>
                </a:path>
              </a:pathLst>
            </a:custGeom>
            <a:noFill/>
            <a:ln w="12700">
              <a:solidFill>
                <a:srgbClr val="FF0000"/>
              </a:solidFill>
              <a:round/>
              <a:headEnd/>
              <a:tailEnd/>
            </a:ln>
          </p:spPr>
          <p:txBody>
            <a:bodyPr/>
            <a:lstStyle/>
            <a:p>
              <a:endParaRPr lang="en-US"/>
            </a:p>
          </p:txBody>
        </p:sp>
        <p:sp>
          <p:nvSpPr>
            <p:cNvPr id="43027" name="Freeform 11"/>
            <p:cNvSpPr>
              <a:spLocks noChangeArrowheads="1"/>
            </p:cNvSpPr>
            <p:nvPr/>
          </p:nvSpPr>
          <p:spPr bwMode="auto">
            <a:xfrm>
              <a:off x="176963" y="5466202"/>
              <a:ext cx="3137737" cy="184083"/>
            </a:xfrm>
            <a:custGeom>
              <a:avLst/>
              <a:gdLst>
                <a:gd name="T0" fmla="*/ 1 w 5916706"/>
                <a:gd name="T1" fmla="*/ 0 h 3959412"/>
                <a:gd name="T2" fmla="*/ 1 w 5916706"/>
                <a:gd name="T3" fmla="*/ 0 h 3959412"/>
                <a:gd name="T4" fmla="*/ 1 w 5916706"/>
                <a:gd name="T5" fmla="*/ 0 h 3959412"/>
                <a:gd name="T6" fmla="*/ 1 w 5916706"/>
                <a:gd name="T7" fmla="*/ 0 h 3959412"/>
                <a:gd name="T8" fmla="*/ 1 w 5916706"/>
                <a:gd name="T9" fmla="*/ 0 h 3959412"/>
                <a:gd name="T10" fmla="*/ 1 w 5916706"/>
                <a:gd name="T11" fmla="*/ 0 h 3959412"/>
                <a:gd name="T12" fmla="*/ 1 w 5916706"/>
                <a:gd name="T13" fmla="*/ 0 h 3959412"/>
                <a:gd name="T14" fmla="*/ 1 w 5916706"/>
                <a:gd name="T15" fmla="*/ 0 h 3959412"/>
                <a:gd name="T16" fmla="*/ 1 w 5916706"/>
                <a:gd name="T17" fmla="*/ 0 h 3959412"/>
                <a:gd name="T18" fmla="*/ 1 w 5916706"/>
                <a:gd name="T19" fmla="*/ 0 h 3959412"/>
                <a:gd name="T20" fmla="*/ 1 w 5916706"/>
                <a:gd name="T21" fmla="*/ 0 h 3959412"/>
                <a:gd name="T22" fmla="*/ 1 w 5916706"/>
                <a:gd name="T23" fmla="*/ 0 h 3959412"/>
                <a:gd name="T24" fmla="*/ 1 w 5916706"/>
                <a:gd name="T25" fmla="*/ 0 h 3959412"/>
                <a:gd name="T26" fmla="*/ 1 w 5916706"/>
                <a:gd name="T27" fmla="*/ 0 h 3959412"/>
                <a:gd name="T28" fmla="*/ 1 w 5916706"/>
                <a:gd name="T29" fmla="*/ 0 h 3959412"/>
                <a:gd name="T30" fmla="*/ 1 w 5916706"/>
                <a:gd name="T31" fmla="*/ 0 h 3959412"/>
                <a:gd name="T32" fmla="*/ 1 w 5916706"/>
                <a:gd name="T33" fmla="*/ 0 h 3959412"/>
                <a:gd name="T34" fmla="*/ 1 w 5916706"/>
                <a:gd name="T35" fmla="*/ 0 h 3959412"/>
                <a:gd name="T36" fmla="*/ 1 w 5916706"/>
                <a:gd name="T37" fmla="*/ 0 h 3959412"/>
                <a:gd name="T38" fmla="*/ 1 w 5916706"/>
                <a:gd name="T39" fmla="*/ 0 h 3959412"/>
                <a:gd name="T40" fmla="*/ 1 w 5916706"/>
                <a:gd name="T41" fmla="*/ 0 h 3959412"/>
                <a:gd name="T42" fmla="*/ 1 w 5916706"/>
                <a:gd name="T43" fmla="*/ 0 h 3959412"/>
                <a:gd name="T44" fmla="*/ 1 w 5916706"/>
                <a:gd name="T45" fmla="*/ 0 h 3959412"/>
                <a:gd name="T46" fmla="*/ 1 w 5916706"/>
                <a:gd name="T47" fmla="*/ 0 h 3959412"/>
                <a:gd name="T48" fmla="*/ 1 w 5916706"/>
                <a:gd name="T49" fmla="*/ 0 h 3959412"/>
                <a:gd name="T50" fmla="*/ 1 w 5916706"/>
                <a:gd name="T51" fmla="*/ 0 h 3959412"/>
                <a:gd name="T52" fmla="*/ 1 w 5916706"/>
                <a:gd name="T53" fmla="*/ 0 h 3959412"/>
                <a:gd name="T54" fmla="*/ 1 w 5916706"/>
                <a:gd name="T55" fmla="*/ 0 h 3959412"/>
                <a:gd name="T56" fmla="*/ 0 w 5916706"/>
                <a:gd name="T57" fmla="*/ 0 h 39594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16706"/>
                <a:gd name="T88" fmla="*/ 0 h 3959412"/>
                <a:gd name="T89" fmla="*/ 5916706 w 5916706"/>
                <a:gd name="T90" fmla="*/ 3959412 h 39594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16706" h="3959412">
                  <a:moveTo>
                    <a:pt x="5916706" y="0"/>
                  </a:moveTo>
                  <a:cubicBezTo>
                    <a:pt x="5757956" y="122019"/>
                    <a:pt x="5599206" y="244039"/>
                    <a:pt x="5461000" y="373529"/>
                  </a:cubicBezTo>
                  <a:cubicBezTo>
                    <a:pt x="5322794" y="503019"/>
                    <a:pt x="5193303" y="667372"/>
                    <a:pt x="5087470" y="776941"/>
                  </a:cubicBezTo>
                  <a:cubicBezTo>
                    <a:pt x="4981637" y="886510"/>
                    <a:pt x="4900706" y="976157"/>
                    <a:pt x="4826000" y="1030941"/>
                  </a:cubicBezTo>
                  <a:cubicBezTo>
                    <a:pt x="4751294" y="1085725"/>
                    <a:pt x="4689039" y="1059578"/>
                    <a:pt x="4639235" y="1105647"/>
                  </a:cubicBezTo>
                  <a:cubicBezTo>
                    <a:pt x="4589431" y="1151716"/>
                    <a:pt x="4574490" y="1260039"/>
                    <a:pt x="4527176" y="1307353"/>
                  </a:cubicBezTo>
                  <a:cubicBezTo>
                    <a:pt x="4479862" y="1354667"/>
                    <a:pt x="4441265" y="1322294"/>
                    <a:pt x="4355353" y="1389529"/>
                  </a:cubicBezTo>
                  <a:cubicBezTo>
                    <a:pt x="4269441" y="1456764"/>
                    <a:pt x="4085167" y="1657226"/>
                    <a:pt x="4011706" y="1710765"/>
                  </a:cubicBezTo>
                  <a:cubicBezTo>
                    <a:pt x="3938245" y="1764304"/>
                    <a:pt x="3998010" y="1672167"/>
                    <a:pt x="3914588" y="1710765"/>
                  </a:cubicBezTo>
                  <a:cubicBezTo>
                    <a:pt x="3831166" y="1749363"/>
                    <a:pt x="3595843" y="1882588"/>
                    <a:pt x="3511176" y="1942353"/>
                  </a:cubicBezTo>
                  <a:cubicBezTo>
                    <a:pt x="3426509" y="2002118"/>
                    <a:pt x="3497480" y="1992157"/>
                    <a:pt x="3406588" y="2069353"/>
                  </a:cubicBezTo>
                  <a:cubicBezTo>
                    <a:pt x="3315696" y="2146549"/>
                    <a:pt x="3059205" y="2333313"/>
                    <a:pt x="2965823" y="2405529"/>
                  </a:cubicBezTo>
                  <a:cubicBezTo>
                    <a:pt x="2872441" y="2477745"/>
                    <a:pt x="2893608" y="2475255"/>
                    <a:pt x="2846294" y="2502647"/>
                  </a:cubicBezTo>
                  <a:cubicBezTo>
                    <a:pt x="2798980" y="2530039"/>
                    <a:pt x="2735480" y="2538755"/>
                    <a:pt x="2681941" y="2569882"/>
                  </a:cubicBezTo>
                  <a:cubicBezTo>
                    <a:pt x="2628402" y="2601010"/>
                    <a:pt x="2525058" y="2689412"/>
                    <a:pt x="2525058" y="2689412"/>
                  </a:cubicBezTo>
                  <a:cubicBezTo>
                    <a:pt x="2450352" y="2746686"/>
                    <a:pt x="2297206" y="2859990"/>
                    <a:pt x="2233706" y="2913529"/>
                  </a:cubicBezTo>
                  <a:cubicBezTo>
                    <a:pt x="2170206" y="2967068"/>
                    <a:pt x="2173941" y="2994461"/>
                    <a:pt x="2144058" y="3010647"/>
                  </a:cubicBezTo>
                  <a:cubicBezTo>
                    <a:pt x="2114175" y="3026833"/>
                    <a:pt x="2096744" y="2993216"/>
                    <a:pt x="2054411" y="3010647"/>
                  </a:cubicBezTo>
                  <a:cubicBezTo>
                    <a:pt x="2012078" y="3028078"/>
                    <a:pt x="1937372" y="3097804"/>
                    <a:pt x="1890058" y="3115235"/>
                  </a:cubicBezTo>
                  <a:cubicBezTo>
                    <a:pt x="1842744" y="3132666"/>
                    <a:pt x="1811617" y="3086598"/>
                    <a:pt x="1770529" y="3115235"/>
                  </a:cubicBezTo>
                  <a:cubicBezTo>
                    <a:pt x="1729441" y="3143872"/>
                    <a:pt x="1703294" y="3242235"/>
                    <a:pt x="1643529" y="3287059"/>
                  </a:cubicBezTo>
                  <a:cubicBezTo>
                    <a:pt x="1583764" y="3331883"/>
                    <a:pt x="1501588" y="3341844"/>
                    <a:pt x="1411941" y="3384177"/>
                  </a:cubicBezTo>
                  <a:cubicBezTo>
                    <a:pt x="1322294" y="3426510"/>
                    <a:pt x="1192804" y="3499971"/>
                    <a:pt x="1105647" y="3541059"/>
                  </a:cubicBezTo>
                  <a:cubicBezTo>
                    <a:pt x="1018490" y="3582147"/>
                    <a:pt x="936314" y="3605804"/>
                    <a:pt x="889000" y="3630706"/>
                  </a:cubicBezTo>
                  <a:cubicBezTo>
                    <a:pt x="841686" y="3655608"/>
                    <a:pt x="845421" y="3680510"/>
                    <a:pt x="821764" y="3690471"/>
                  </a:cubicBezTo>
                  <a:cubicBezTo>
                    <a:pt x="798107" y="3700432"/>
                    <a:pt x="793126" y="3680510"/>
                    <a:pt x="747058" y="3690471"/>
                  </a:cubicBezTo>
                  <a:cubicBezTo>
                    <a:pt x="700990" y="3700432"/>
                    <a:pt x="545353" y="3750235"/>
                    <a:pt x="545353" y="3750235"/>
                  </a:cubicBezTo>
                  <a:cubicBezTo>
                    <a:pt x="449480" y="3778872"/>
                    <a:pt x="262715" y="3827431"/>
                    <a:pt x="171823" y="3862294"/>
                  </a:cubicBezTo>
                  <a:cubicBezTo>
                    <a:pt x="80931" y="3897157"/>
                    <a:pt x="0" y="3959412"/>
                    <a:pt x="0" y="3959412"/>
                  </a:cubicBezTo>
                </a:path>
              </a:pathLst>
            </a:custGeom>
            <a:noFill/>
            <a:ln w="12700">
              <a:solidFill>
                <a:srgbClr val="323232"/>
              </a:solidFill>
              <a:round/>
              <a:headEnd/>
              <a:tailEnd/>
            </a:ln>
          </p:spPr>
          <p:txBody>
            <a:bodyPr/>
            <a:lstStyle/>
            <a:p>
              <a:endParaRPr lang="en-US"/>
            </a:p>
          </p:txBody>
        </p:sp>
        <p:sp>
          <p:nvSpPr>
            <p:cNvPr id="43028" name="Freeform 15"/>
            <p:cNvSpPr>
              <a:spLocks noChangeArrowheads="1"/>
            </p:cNvSpPr>
            <p:nvPr/>
          </p:nvSpPr>
          <p:spPr bwMode="auto">
            <a:xfrm>
              <a:off x="1299046" y="5469619"/>
              <a:ext cx="1971232" cy="139125"/>
            </a:xfrm>
            <a:custGeom>
              <a:avLst/>
              <a:gdLst>
                <a:gd name="T0" fmla="*/ 0 w 6440714"/>
                <a:gd name="T1" fmla="*/ 0 h 5170715"/>
                <a:gd name="T2" fmla="*/ 0 w 6440714"/>
                <a:gd name="T3" fmla="*/ 0 h 5170715"/>
                <a:gd name="T4" fmla="*/ 0 w 6440714"/>
                <a:gd name="T5" fmla="*/ 0 h 5170715"/>
                <a:gd name="T6" fmla="*/ 0 w 6440714"/>
                <a:gd name="T7" fmla="*/ 0 h 5170715"/>
                <a:gd name="T8" fmla="*/ 0 w 6440714"/>
                <a:gd name="T9" fmla="*/ 0 h 5170715"/>
                <a:gd name="T10" fmla="*/ 0 w 6440714"/>
                <a:gd name="T11" fmla="*/ 0 h 5170715"/>
                <a:gd name="T12" fmla="*/ 0 w 6440714"/>
                <a:gd name="T13" fmla="*/ 0 h 5170715"/>
                <a:gd name="T14" fmla="*/ 0 w 6440714"/>
                <a:gd name="T15" fmla="*/ 0 h 5170715"/>
                <a:gd name="T16" fmla="*/ 0 w 6440714"/>
                <a:gd name="T17" fmla="*/ 0 h 5170715"/>
                <a:gd name="T18" fmla="*/ 0 w 6440714"/>
                <a:gd name="T19" fmla="*/ 0 h 5170715"/>
                <a:gd name="T20" fmla="*/ 0 w 6440714"/>
                <a:gd name="T21" fmla="*/ 0 h 5170715"/>
                <a:gd name="T22" fmla="*/ 0 w 6440714"/>
                <a:gd name="T23" fmla="*/ 0 h 5170715"/>
                <a:gd name="T24" fmla="*/ 0 w 6440714"/>
                <a:gd name="T25" fmla="*/ 0 h 5170715"/>
                <a:gd name="T26" fmla="*/ 0 w 6440714"/>
                <a:gd name="T27" fmla="*/ 0 h 5170715"/>
                <a:gd name="T28" fmla="*/ 0 w 6440714"/>
                <a:gd name="T29" fmla="*/ 0 h 5170715"/>
                <a:gd name="T30" fmla="*/ 0 w 6440714"/>
                <a:gd name="T31" fmla="*/ 0 h 5170715"/>
                <a:gd name="T32" fmla="*/ 0 w 6440714"/>
                <a:gd name="T33" fmla="*/ 0 h 5170715"/>
                <a:gd name="T34" fmla="*/ 0 w 6440714"/>
                <a:gd name="T35" fmla="*/ 0 h 5170715"/>
                <a:gd name="T36" fmla="*/ 0 w 6440714"/>
                <a:gd name="T37" fmla="*/ 0 h 5170715"/>
                <a:gd name="T38" fmla="*/ 0 w 6440714"/>
                <a:gd name="T39" fmla="*/ 0 h 5170715"/>
                <a:gd name="T40" fmla="*/ 0 w 6440714"/>
                <a:gd name="T41" fmla="*/ 0 h 5170715"/>
                <a:gd name="T42" fmla="*/ 0 w 6440714"/>
                <a:gd name="T43" fmla="*/ 0 h 5170715"/>
                <a:gd name="T44" fmla="*/ 0 w 6440714"/>
                <a:gd name="T45" fmla="*/ 0 h 5170715"/>
                <a:gd name="T46" fmla="*/ 0 w 6440714"/>
                <a:gd name="T47" fmla="*/ 0 h 5170715"/>
                <a:gd name="T48" fmla="*/ 0 w 6440714"/>
                <a:gd name="T49" fmla="*/ 0 h 5170715"/>
                <a:gd name="T50" fmla="*/ 0 w 6440714"/>
                <a:gd name="T51" fmla="*/ 0 h 5170715"/>
                <a:gd name="T52" fmla="*/ 0 w 6440714"/>
                <a:gd name="T53" fmla="*/ 0 h 5170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440714"/>
                <a:gd name="T82" fmla="*/ 0 h 5170715"/>
                <a:gd name="T83" fmla="*/ 6440714 w 6440714"/>
                <a:gd name="T84" fmla="*/ 5170715 h 51707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440714" h="5170715">
                  <a:moveTo>
                    <a:pt x="6440714" y="0"/>
                  </a:moveTo>
                  <a:cubicBezTo>
                    <a:pt x="6348488" y="64256"/>
                    <a:pt x="6256262" y="128512"/>
                    <a:pt x="6141357" y="226786"/>
                  </a:cubicBezTo>
                  <a:cubicBezTo>
                    <a:pt x="6026452" y="325060"/>
                    <a:pt x="5751286" y="589643"/>
                    <a:pt x="5751286" y="589643"/>
                  </a:cubicBezTo>
                  <a:cubicBezTo>
                    <a:pt x="5616727" y="715131"/>
                    <a:pt x="5453440" y="861786"/>
                    <a:pt x="5334000" y="979715"/>
                  </a:cubicBezTo>
                  <a:cubicBezTo>
                    <a:pt x="5214560" y="1097644"/>
                    <a:pt x="5132917" y="1188358"/>
                    <a:pt x="5034643" y="1297215"/>
                  </a:cubicBezTo>
                  <a:cubicBezTo>
                    <a:pt x="4936369" y="1406072"/>
                    <a:pt x="4833559" y="1548191"/>
                    <a:pt x="4744357" y="1632858"/>
                  </a:cubicBezTo>
                  <a:cubicBezTo>
                    <a:pt x="4655155" y="1717525"/>
                    <a:pt x="4579560" y="1738691"/>
                    <a:pt x="4499429" y="1805215"/>
                  </a:cubicBezTo>
                  <a:cubicBezTo>
                    <a:pt x="4419298" y="1871739"/>
                    <a:pt x="4324048" y="1960941"/>
                    <a:pt x="4263572" y="2032000"/>
                  </a:cubicBezTo>
                  <a:cubicBezTo>
                    <a:pt x="4203096" y="2103059"/>
                    <a:pt x="4209144" y="2169584"/>
                    <a:pt x="4136572" y="2231572"/>
                  </a:cubicBezTo>
                  <a:cubicBezTo>
                    <a:pt x="4064001" y="2293560"/>
                    <a:pt x="3933976" y="2331358"/>
                    <a:pt x="3828143" y="2403929"/>
                  </a:cubicBezTo>
                  <a:cubicBezTo>
                    <a:pt x="3722310" y="2476500"/>
                    <a:pt x="3611941" y="2576286"/>
                    <a:pt x="3501572" y="2667000"/>
                  </a:cubicBezTo>
                  <a:cubicBezTo>
                    <a:pt x="3391203" y="2757714"/>
                    <a:pt x="3265715" y="2884715"/>
                    <a:pt x="3165929" y="2948215"/>
                  </a:cubicBezTo>
                  <a:cubicBezTo>
                    <a:pt x="3066143" y="3011715"/>
                    <a:pt x="3017762" y="2990548"/>
                    <a:pt x="2902857" y="3048000"/>
                  </a:cubicBezTo>
                  <a:cubicBezTo>
                    <a:pt x="2787952" y="3105452"/>
                    <a:pt x="2580821" y="3232453"/>
                    <a:pt x="2476500" y="3292929"/>
                  </a:cubicBezTo>
                  <a:cubicBezTo>
                    <a:pt x="2372179" y="3353405"/>
                    <a:pt x="2334381" y="3351894"/>
                    <a:pt x="2276929" y="3410858"/>
                  </a:cubicBezTo>
                  <a:cubicBezTo>
                    <a:pt x="2219477" y="3469822"/>
                    <a:pt x="2171096" y="3592287"/>
                    <a:pt x="2131786" y="3646715"/>
                  </a:cubicBezTo>
                  <a:cubicBezTo>
                    <a:pt x="2092477" y="3701144"/>
                    <a:pt x="2090965" y="3698120"/>
                    <a:pt x="2041072" y="3737429"/>
                  </a:cubicBezTo>
                  <a:cubicBezTo>
                    <a:pt x="1991179" y="3776738"/>
                    <a:pt x="1908024" y="3831167"/>
                    <a:pt x="1832429" y="3882572"/>
                  </a:cubicBezTo>
                  <a:cubicBezTo>
                    <a:pt x="1756834" y="3933977"/>
                    <a:pt x="1655536" y="3998989"/>
                    <a:pt x="1587500" y="4045858"/>
                  </a:cubicBezTo>
                  <a:cubicBezTo>
                    <a:pt x="1519464" y="4092727"/>
                    <a:pt x="1466547" y="4121453"/>
                    <a:pt x="1424214" y="4163786"/>
                  </a:cubicBezTo>
                  <a:cubicBezTo>
                    <a:pt x="1381881" y="4206119"/>
                    <a:pt x="1381881" y="4271132"/>
                    <a:pt x="1333500" y="4299858"/>
                  </a:cubicBezTo>
                  <a:cubicBezTo>
                    <a:pt x="1285119" y="4328584"/>
                    <a:pt x="1197429" y="4310441"/>
                    <a:pt x="1133929" y="4336143"/>
                  </a:cubicBezTo>
                  <a:cubicBezTo>
                    <a:pt x="1070429" y="4361845"/>
                    <a:pt x="952500" y="4454072"/>
                    <a:pt x="952500" y="4454072"/>
                  </a:cubicBezTo>
                  <a:lnTo>
                    <a:pt x="635000" y="4653643"/>
                  </a:lnTo>
                  <a:cubicBezTo>
                    <a:pt x="542774" y="4711095"/>
                    <a:pt x="462643" y="4741334"/>
                    <a:pt x="399143" y="4798786"/>
                  </a:cubicBezTo>
                  <a:cubicBezTo>
                    <a:pt x="335643" y="4856238"/>
                    <a:pt x="320524" y="4936370"/>
                    <a:pt x="254000" y="4998358"/>
                  </a:cubicBezTo>
                  <a:cubicBezTo>
                    <a:pt x="187476" y="5060346"/>
                    <a:pt x="0" y="5170715"/>
                    <a:pt x="0" y="5170715"/>
                  </a:cubicBezTo>
                </a:path>
              </a:pathLst>
            </a:custGeom>
            <a:noFill/>
            <a:ln w="12700">
              <a:solidFill>
                <a:srgbClr val="0000FF"/>
              </a:solidFill>
              <a:round/>
              <a:headEnd/>
              <a:tailEnd/>
            </a:ln>
          </p:spPr>
          <p:txBody>
            <a:bodyPr/>
            <a:lstStyle/>
            <a:p>
              <a:endParaRPr lang="en-US"/>
            </a:p>
          </p:txBody>
        </p:sp>
        <p:sp>
          <p:nvSpPr>
            <p:cNvPr id="43029" name="Freeform 18"/>
            <p:cNvSpPr>
              <a:spLocks noChangeArrowheads="1"/>
            </p:cNvSpPr>
            <p:nvPr/>
          </p:nvSpPr>
          <p:spPr bwMode="auto">
            <a:xfrm>
              <a:off x="1385296" y="5482317"/>
              <a:ext cx="1759059" cy="124088"/>
            </a:xfrm>
            <a:custGeom>
              <a:avLst/>
              <a:gdLst>
                <a:gd name="T0" fmla="*/ 0 w 5566823"/>
                <a:gd name="T1" fmla="*/ 0 h 1756804"/>
                <a:gd name="T2" fmla="*/ 0 w 5566823"/>
                <a:gd name="T3" fmla="*/ 0 h 1756804"/>
                <a:gd name="T4" fmla="*/ 0 w 5566823"/>
                <a:gd name="T5" fmla="*/ 0 h 1756804"/>
                <a:gd name="T6" fmla="*/ 0 w 5566823"/>
                <a:gd name="T7" fmla="*/ 0 h 1756804"/>
                <a:gd name="T8" fmla="*/ 0 w 5566823"/>
                <a:gd name="T9" fmla="*/ 0 h 1756804"/>
                <a:gd name="T10" fmla="*/ 0 w 5566823"/>
                <a:gd name="T11" fmla="*/ 0 h 1756804"/>
                <a:gd name="T12" fmla="*/ 0 w 5566823"/>
                <a:gd name="T13" fmla="*/ 0 h 1756804"/>
                <a:gd name="T14" fmla="*/ 0 w 5566823"/>
                <a:gd name="T15" fmla="*/ 0 h 1756804"/>
                <a:gd name="T16" fmla="*/ 0 w 5566823"/>
                <a:gd name="T17" fmla="*/ 0 h 1756804"/>
                <a:gd name="T18" fmla="*/ 0 w 5566823"/>
                <a:gd name="T19" fmla="*/ 0 h 1756804"/>
                <a:gd name="T20" fmla="*/ 0 w 5566823"/>
                <a:gd name="T21" fmla="*/ 0 h 1756804"/>
                <a:gd name="T22" fmla="*/ 0 w 5566823"/>
                <a:gd name="T23" fmla="*/ 0 h 1756804"/>
                <a:gd name="T24" fmla="*/ 0 w 5566823"/>
                <a:gd name="T25" fmla="*/ 0 h 1756804"/>
                <a:gd name="T26" fmla="*/ 0 w 5566823"/>
                <a:gd name="T27" fmla="*/ 0 h 1756804"/>
                <a:gd name="T28" fmla="*/ 0 w 5566823"/>
                <a:gd name="T29" fmla="*/ 0 h 1756804"/>
                <a:gd name="T30" fmla="*/ 0 w 5566823"/>
                <a:gd name="T31" fmla="*/ 0 h 1756804"/>
                <a:gd name="T32" fmla="*/ 0 w 5566823"/>
                <a:gd name="T33" fmla="*/ 0 h 1756804"/>
                <a:gd name="T34" fmla="*/ 0 w 5566823"/>
                <a:gd name="T35" fmla="*/ 0 h 1756804"/>
                <a:gd name="T36" fmla="*/ 0 w 5566823"/>
                <a:gd name="T37" fmla="*/ 0 h 1756804"/>
                <a:gd name="T38" fmla="*/ 0 w 5566823"/>
                <a:gd name="T39" fmla="*/ 0 h 1756804"/>
                <a:gd name="T40" fmla="*/ 0 w 5566823"/>
                <a:gd name="T41" fmla="*/ 0 h 1756804"/>
                <a:gd name="T42" fmla="*/ 0 w 5566823"/>
                <a:gd name="T43" fmla="*/ 0 h 1756804"/>
                <a:gd name="T44" fmla="*/ 0 w 5566823"/>
                <a:gd name="T45" fmla="*/ 0 h 1756804"/>
                <a:gd name="T46" fmla="*/ 0 w 5566823"/>
                <a:gd name="T47" fmla="*/ 0 h 1756804"/>
                <a:gd name="T48" fmla="*/ 0 w 5566823"/>
                <a:gd name="T49" fmla="*/ 0 h 1756804"/>
                <a:gd name="T50" fmla="*/ 0 w 5566823"/>
                <a:gd name="T51" fmla="*/ 0 h 1756804"/>
                <a:gd name="T52" fmla="*/ 0 w 5566823"/>
                <a:gd name="T53" fmla="*/ 0 h 1756804"/>
                <a:gd name="T54" fmla="*/ 0 w 5566823"/>
                <a:gd name="T55" fmla="*/ 0 h 1756804"/>
                <a:gd name="T56" fmla="*/ 0 w 5566823"/>
                <a:gd name="T57" fmla="*/ 0 h 175680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566823"/>
                <a:gd name="T88" fmla="*/ 0 h 1756804"/>
                <a:gd name="T89" fmla="*/ 5566823 w 5566823"/>
                <a:gd name="T90" fmla="*/ 1756804 h 175680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566823" h="1756804">
                  <a:moveTo>
                    <a:pt x="5566823" y="0"/>
                  </a:moveTo>
                  <a:cubicBezTo>
                    <a:pt x="5438172" y="45631"/>
                    <a:pt x="5309522" y="91263"/>
                    <a:pt x="5194180" y="136894"/>
                  </a:cubicBezTo>
                  <a:cubicBezTo>
                    <a:pt x="5078838" y="182525"/>
                    <a:pt x="4971101" y="234494"/>
                    <a:pt x="4874772" y="273788"/>
                  </a:cubicBezTo>
                  <a:cubicBezTo>
                    <a:pt x="4778443" y="313082"/>
                    <a:pt x="4696056" y="343503"/>
                    <a:pt x="4616204" y="372656"/>
                  </a:cubicBezTo>
                  <a:cubicBezTo>
                    <a:pt x="4536352" y="401809"/>
                    <a:pt x="4446361" y="424625"/>
                    <a:pt x="4395661" y="448708"/>
                  </a:cubicBezTo>
                  <a:cubicBezTo>
                    <a:pt x="4344961" y="472791"/>
                    <a:pt x="4361438" y="496875"/>
                    <a:pt x="4312006" y="517155"/>
                  </a:cubicBezTo>
                  <a:cubicBezTo>
                    <a:pt x="4262574" y="537436"/>
                    <a:pt x="4147233" y="566588"/>
                    <a:pt x="4099068" y="570391"/>
                  </a:cubicBezTo>
                  <a:cubicBezTo>
                    <a:pt x="4050903" y="574194"/>
                    <a:pt x="4048368" y="528562"/>
                    <a:pt x="4023018" y="539970"/>
                  </a:cubicBezTo>
                  <a:cubicBezTo>
                    <a:pt x="3997668" y="551378"/>
                    <a:pt x="3974854" y="626163"/>
                    <a:pt x="3946969" y="638838"/>
                  </a:cubicBezTo>
                  <a:cubicBezTo>
                    <a:pt x="3919084" y="651513"/>
                    <a:pt x="3898804" y="600812"/>
                    <a:pt x="3855709" y="616022"/>
                  </a:cubicBezTo>
                  <a:cubicBezTo>
                    <a:pt x="3812614" y="631232"/>
                    <a:pt x="3744170" y="702215"/>
                    <a:pt x="3688400" y="730101"/>
                  </a:cubicBezTo>
                  <a:cubicBezTo>
                    <a:pt x="3632630" y="757987"/>
                    <a:pt x="3587000" y="760522"/>
                    <a:pt x="3521091" y="783337"/>
                  </a:cubicBezTo>
                  <a:cubicBezTo>
                    <a:pt x="3455182" y="806152"/>
                    <a:pt x="3347445" y="844178"/>
                    <a:pt x="3292943" y="866994"/>
                  </a:cubicBezTo>
                  <a:cubicBezTo>
                    <a:pt x="3238441" y="889810"/>
                    <a:pt x="3224499" y="913893"/>
                    <a:pt x="3194079" y="920231"/>
                  </a:cubicBezTo>
                  <a:cubicBezTo>
                    <a:pt x="3163659" y="926569"/>
                    <a:pt x="3147181" y="898682"/>
                    <a:pt x="3110424" y="905020"/>
                  </a:cubicBezTo>
                  <a:cubicBezTo>
                    <a:pt x="3073667" y="911358"/>
                    <a:pt x="3058457" y="937976"/>
                    <a:pt x="2973535" y="958257"/>
                  </a:cubicBezTo>
                  <a:cubicBezTo>
                    <a:pt x="2888613" y="978538"/>
                    <a:pt x="2716235" y="1001353"/>
                    <a:pt x="2600893" y="1026704"/>
                  </a:cubicBezTo>
                  <a:cubicBezTo>
                    <a:pt x="2485551" y="1052055"/>
                    <a:pt x="2390489" y="1085010"/>
                    <a:pt x="2281485" y="1110361"/>
                  </a:cubicBezTo>
                  <a:cubicBezTo>
                    <a:pt x="2172481" y="1135712"/>
                    <a:pt x="2039394" y="1150922"/>
                    <a:pt x="1946867" y="1178808"/>
                  </a:cubicBezTo>
                  <a:cubicBezTo>
                    <a:pt x="1854340" y="1206694"/>
                    <a:pt x="1820118" y="1242185"/>
                    <a:pt x="1726324" y="1277676"/>
                  </a:cubicBezTo>
                  <a:cubicBezTo>
                    <a:pt x="1632530" y="1313167"/>
                    <a:pt x="1462685" y="1370206"/>
                    <a:pt x="1384101" y="1391754"/>
                  </a:cubicBezTo>
                  <a:cubicBezTo>
                    <a:pt x="1305517" y="1413302"/>
                    <a:pt x="1282702" y="1394289"/>
                    <a:pt x="1254817" y="1406964"/>
                  </a:cubicBezTo>
                  <a:cubicBezTo>
                    <a:pt x="1226932" y="1419639"/>
                    <a:pt x="1238339" y="1460201"/>
                    <a:pt x="1216792" y="1467806"/>
                  </a:cubicBezTo>
                  <a:cubicBezTo>
                    <a:pt x="1195245" y="1475411"/>
                    <a:pt x="1186372" y="1441188"/>
                    <a:pt x="1125533" y="1452596"/>
                  </a:cubicBezTo>
                  <a:cubicBezTo>
                    <a:pt x="1064694" y="1464004"/>
                    <a:pt x="934142" y="1514705"/>
                    <a:pt x="851755" y="1536253"/>
                  </a:cubicBezTo>
                  <a:cubicBezTo>
                    <a:pt x="769368" y="1557801"/>
                    <a:pt x="699656" y="1561604"/>
                    <a:pt x="631211" y="1581884"/>
                  </a:cubicBezTo>
                  <a:cubicBezTo>
                    <a:pt x="562766" y="1602164"/>
                    <a:pt x="509532" y="1638923"/>
                    <a:pt x="441087" y="1657936"/>
                  </a:cubicBezTo>
                  <a:cubicBezTo>
                    <a:pt x="372643" y="1676949"/>
                    <a:pt x="294058" y="1679484"/>
                    <a:pt x="220544" y="1695962"/>
                  </a:cubicBezTo>
                  <a:cubicBezTo>
                    <a:pt x="147030" y="1712440"/>
                    <a:pt x="0" y="1756804"/>
                    <a:pt x="0" y="1756804"/>
                  </a:cubicBezTo>
                </a:path>
              </a:pathLst>
            </a:custGeom>
            <a:noFill/>
            <a:ln w="12700">
              <a:solidFill>
                <a:srgbClr val="008000"/>
              </a:solidFill>
              <a:round/>
              <a:headEnd/>
              <a:tailEnd/>
            </a:ln>
          </p:spPr>
          <p:txBody>
            <a:bodyPr/>
            <a:lstStyle/>
            <a:p>
              <a:endParaRPr lang="en-US"/>
            </a:p>
          </p:txBody>
        </p:sp>
        <p:sp>
          <p:nvSpPr>
            <p:cNvPr id="43030" name="Freeform 22"/>
            <p:cNvSpPr>
              <a:spLocks noChangeArrowheads="1"/>
            </p:cNvSpPr>
            <p:nvPr/>
          </p:nvSpPr>
          <p:spPr bwMode="auto">
            <a:xfrm>
              <a:off x="1842315" y="5477585"/>
              <a:ext cx="1285859" cy="94307"/>
            </a:xfrm>
            <a:custGeom>
              <a:avLst/>
              <a:gdLst>
                <a:gd name="T0" fmla="*/ 0 w 3884706"/>
                <a:gd name="T1" fmla="*/ 0 h 881529"/>
                <a:gd name="T2" fmla="*/ 0 w 3884706"/>
                <a:gd name="T3" fmla="*/ 0 h 881529"/>
                <a:gd name="T4" fmla="*/ 0 w 3884706"/>
                <a:gd name="T5" fmla="*/ 0 h 881529"/>
                <a:gd name="T6" fmla="*/ 0 w 3884706"/>
                <a:gd name="T7" fmla="*/ 0 h 881529"/>
                <a:gd name="T8" fmla="*/ 0 w 3884706"/>
                <a:gd name="T9" fmla="*/ 0 h 881529"/>
                <a:gd name="T10" fmla="*/ 0 w 3884706"/>
                <a:gd name="T11" fmla="*/ 0 h 881529"/>
                <a:gd name="T12" fmla="*/ 0 w 3884706"/>
                <a:gd name="T13" fmla="*/ 0 h 881529"/>
                <a:gd name="T14" fmla="*/ 0 w 3884706"/>
                <a:gd name="T15" fmla="*/ 0 h 881529"/>
                <a:gd name="T16" fmla="*/ 0 w 3884706"/>
                <a:gd name="T17" fmla="*/ 0 h 881529"/>
                <a:gd name="T18" fmla="*/ 0 w 3884706"/>
                <a:gd name="T19" fmla="*/ 0 h 881529"/>
                <a:gd name="T20" fmla="*/ 0 w 3884706"/>
                <a:gd name="T21" fmla="*/ 0 h 881529"/>
                <a:gd name="T22" fmla="*/ 0 w 3884706"/>
                <a:gd name="T23" fmla="*/ 0 h 8815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84706"/>
                <a:gd name="T37" fmla="*/ 0 h 881529"/>
                <a:gd name="T38" fmla="*/ 3884706 w 3884706"/>
                <a:gd name="T39" fmla="*/ 881529 h 8815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84706" h="881529">
                  <a:moveTo>
                    <a:pt x="3884706" y="0"/>
                  </a:moveTo>
                  <a:cubicBezTo>
                    <a:pt x="3648760" y="59764"/>
                    <a:pt x="3412814" y="119529"/>
                    <a:pt x="3249706" y="171823"/>
                  </a:cubicBezTo>
                  <a:cubicBezTo>
                    <a:pt x="3086598" y="224117"/>
                    <a:pt x="3010647" y="280147"/>
                    <a:pt x="2906059" y="313765"/>
                  </a:cubicBezTo>
                  <a:cubicBezTo>
                    <a:pt x="2801471" y="347383"/>
                    <a:pt x="2718048" y="356098"/>
                    <a:pt x="2622176" y="373529"/>
                  </a:cubicBezTo>
                  <a:cubicBezTo>
                    <a:pt x="2526304" y="390960"/>
                    <a:pt x="2441638" y="392206"/>
                    <a:pt x="2330824" y="418353"/>
                  </a:cubicBezTo>
                  <a:cubicBezTo>
                    <a:pt x="2220010" y="444500"/>
                    <a:pt x="2075578" y="496794"/>
                    <a:pt x="1957294" y="530412"/>
                  </a:cubicBezTo>
                  <a:cubicBezTo>
                    <a:pt x="1839010" y="564030"/>
                    <a:pt x="1730687" y="595157"/>
                    <a:pt x="1621118" y="620059"/>
                  </a:cubicBezTo>
                  <a:cubicBezTo>
                    <a:pt x="1511549" y="644961"/>
                    <a:pt x="1411941" y="667372"/>
                    <a:pt x="1299882" y="679823"/>
                  </a:cubicBezTo>
                  <a:cubicBezTo>
                    <a:pt x="1187823" y="692274"/>
                    <a:pt x="1048373" y="689785"/>
                    <a:pt x="948765" y="694765"/>
                  </a:cubicBezTo>
                  <a:cubicBezTo>
                    <a:pt x="849157" y="699745"/>
                    <a:pt x="791882" y="688539"/>
                    <a:pt x="702235" y="709706"/>
                  </a:cubicBezTo>
                  <a:cubicBezTo>
                    <a:pt x="612588" y="730873"/>
                    <a:pt x="527921" y="793128"/>
                    <a:pt x="410882" y="821765"/>
                  </a:cubicBezTo>
                  <a:cubicBezTo>
                    <a:pt x="293843" y="850402"/>
                    <a:pt x="0" y="881529"/>
                    <a:pt x="0" y="881529"/>
                  </a:cubicBezTo>
                </a:path>
              </a:pathLst>
            </a:custGeom>
            <a:noFill/>
            <a:ln w="12700">
              <a:solidFill>
                <a:srgbClr val="FF6600"/>
              </a:solidFill>
              <a:round/>
              <a:headEnd/>
              <a:tailEnd/>
            </a:ln>
          </p:spPr>
          <p:txBody>
            <a:bodyPr/>
            <a:lstStyle/>
            <a:p>
              <a:endParaRPr lang="en-US"/>
            </a:p>
          </p:txBody>
        </p:sp>
        <p:cxnSp>
          <p:nvCxnSpPr>
            <p:cNvPr id="43031" name="Straight Connector 38"/>
            <p:cNvCxnSpPr>
              <a:cxnSpLocks noChangeShapeType="1"/>
            </p:cNvCxnSpPr>
            <p:nvPr/>
          </p:nvCxnSpPr>
          <p:spPr bwMode="auto">
            <a:xfrm>
              <a:off x="2682875" y="6449370"/>
              <a:ext cx="5791200" cy="643"/>
            </a:xfrm>
            <a:prstGeom prst="line">
              <a:avLst/>
            </a:prstGeom>
            <a:noFill/>
            <a:ln w="12700">
              <a:solidFill>
                <a:schemeClr val="tx1"/>
              </a:solidFill>
              <a:round/>
              <a:headEnd/>
              <a:tailEnd/>
            </a:ln>
          </p:spPr>
        </p:cxnSp>
        <p:cxnSp>
          <p:nvCxnSpPr>
            <p:cNvPr id="43032" name="Straight Connector 46"/>
            <p:cNvCxnSpPr>
              <a:cxnSpLocks noChangeShapeType="1"/>
            </p:cNvCxnSpPr>
            <p:nvPr/>
          </p:nvCxnSpPr>
          <p:spPr bwMode="auto">
            <a:xfrm rot="5400000" flipH="1" flipV="1">
              <a:off x="1437481" y="5175252"/>
              <a:ext cx="2521746" cy="32542"/>
            </a:xfrm>
            <a:prstGeom prst="line">
              <a:avLst/>
            </a:prstGeom>
            <a:noFill/>
            <a:ln w="12700">
              <a:solidFill>
                <a:schemeClr val="tx1"/>
              </a:solidFill>
              <a:round/>
              <a:headEnd/>
              <a:tailEnd/>
            </a:ln>
          </p:spPr>
        </p:cxnSp>
        <p:cxnSp>
          <p:nvCxnSpPr>
            <p:cNvPr id="43033" name="Straight Connector 60"/>
            <p:cNvCxnSpPr>
              <a:cxnSpLocks noChangeShapeType="1"/>
            </p:cNvCxnSpPr>
            <p:nvPr/>
          </p:nvCxnSpPr>
          <p:spPr bwMode="auto">
            <a:xfrm flipV="1">
              <a:off x="3321050" y="5060950"/>
              <a:ext cx="5149850" cy="403225"/>
            </a:xfrm>
            <a:prstGeom prst="line">
              <a:avLst/>
            </a:prstGeom>
            <a:noFill/>
            <a:ln w="12700">
              <a:solidFill>
                <a:srgbClr val="0000FF"/>
              </a:solidFill>
              <a:round/>
              <a:headEnd/>
              <a:tailEnd/>
            </a:ln>
          </p:spPr>
        </p:cxnSp>
      </p:grpSp>
      <p:sp>
        <p:nvSpPr>
          <p:cNvPr id="43015" name="TextBox 64"/>
          <p:cNvSpPr txBox="1">
            <a:spLocks noChangeArrowheads="1"/>
          </p:cNvSpPr>
          <p:nvPr/>
        </p:nvSpPr>
        <p:spPr bwMode="auto">
          <a:xfrm>
            <a:off x="3135313" y="2819400"/>
            <a:ext cx="533400" cy="246063"/>
          </a:xfrm>
          <a:prstGeom prst="rect">
            <a:avLst/>
          </a:prstGeom>
          <a:noFill/>
          <a:ln w="9525">
            <a:noFill/>
            <a:miter lim="800000"/>
            <a:headEnd/>
            <a:tailEnd/>
          </a:ln>
        </p:spPr>
        <p:txBody>
          <a:bodyPr>
            <a:spAutoFit/>
          </a:bodyPr>
          <a:lstStyle/>
          <a:p>
            <a:pPr algn="ctr"/>
            <a:r>
              <a:rPr lang="en-US" sz="1000"/>
              <a:t>1980</a:t>
            </a:r>
          </a:p>
        </p:txBody>
      </p:sp>
      <p:sp>
        <p:nvSpPr>
          <p:cNvPr id="43016" name="TextBox 65"/>
          <p:cNvSpPr txBox="1">
            <a:spLocks noChangeArrowheads="1"/>
          </p:cNvSpPr>
          <p:nvPr/>
        </p:nvSpPr>
        <p:spPr bwMode="auto">
          <a:xfrm>
            <a:off x="3832225" y="2836863"/>
            <a:ext cx="519113" cy="246062"/>
          </a:xfrm>
          <a:prstGeom prst="rect">
            <a:avLst/>
          </a:prstGeom>
          <a:noFill/>
          <a:ln w="9525">
            <a:noFill/>
            <a:miter lim="800000"/>
            <a:headEnd/>
            <a:tailEnd/>
          </a:ln>
        </p:spPr>
        <p:txBody>
          <a:bodyPr>
            <a:spAutoFit/>
          </a:bodyPr>
          <a:lstStyle/>
          <a:p>
            <a:pPr algn="ctr"/>
            <a:r>
              <a:rPr lang="en-US" sz="1000"/>
              <a:t>2000</a:t>
            </a:r>
          </a:p>
        </p:txBody>
      </p:sp>
      <p:sp>
        <p:nvSpPr>
          <p:cNvPr id="43017" name="TextBox 66"/>
          <p:cNvSpPr txBox="1">
            <a:spLocks noChangeArrowheads="1"/>
          </p:cNvSpPr>
          <p:nvPr/>
        </p:nvSpPr>
        <p:spPr bwMode="auto">
          <a:xfrm>
            <a:off x="2667000" y="1600200"/>
            <a:ext cx="762000" cy="246063"/>
          </a:xfrm>
          <a:prstGeom prst="rect">
            <a:avLst/>
          </a:prstGeom>
          <a:noFill/>
          <a:ln w="9525">
            <a:noFill/>
            <a:miter lim="800000"/>
            <a:headEnd/>
            <a:tailEnd/>
          </a:ln>
        </p:spPr>
        <p:txBody>
          <a:bodyPr>
            <a:spAutoFit/>
          </a:bodyPr>
          <a:lstStyle/>
          <a:p>
            <a:pPr algn="ctr"/>
            <a:r>
              <a:rPr lang="en-US" sz="1000"/>
              <a:t>380 ppm</a:t>
            </a:r>
          </a:p>
        </p:txBody>
      </p:sp>
      <p:sp>
        <p:nvSpPr>
          <p:cNvPr id="43018" name="TextBox 67"/>
          <p:cNvSpPr txBox="1">
            <a:spLocks noChangeArrowheads="1"/>
          </p:cNvSpPr>
          <p:nvPr/>
        </p:nvSpPr>
        <p:spPr bwMode="auto">
          <a:xfrm>
            <a:off x="4191000" y="2697163"/>
            <a:ext cx="762000" cy="246062"/>
          </a:xfrm>
          <a:prstGeom prst="rect">
            <a:avLst/>
          </a:prstGeom>
          <a:noFill/>
          <a:ln w="9525">
            <a:noFill/>
            <a:miter lim="800000"/>
            <a:headEnd/>
            <a:tailEnd/>
          </a:ln>
        </p:spPr>
        <p:txBody>
          <a:bodyPr>
            <a:spAutoFit/>
          </a:bodyPr>
          <a:lstStyle/>
          <a:p>
            <a:pPr algn="ctr"/>
            <a:r>
              <a:rPr lang="en-US" sz="1000"/>
              <a:t>320 ppm</a:t>
            </a:r>
          </a:p>
        </p:txBody>
      </p:sp>
      <p:cxnSp>
        <p:nvCxnSpPr>
          <p:cNvPr id="43019" name="Straight Arrow Connector 30"/>
          <p:cNvCxnSpPr>
            <a:cxnSpLocks noChangeShapeType="1"/>
          </p:cNvCxnSpPr>
          <p:nvPr/>
        </p:nvCxnSpPr>
        <p:spPr bwMode="auto">
          <a:xfrm flipH="1">
            <a:off x="2819400" y="3200400"/>
            <a:ext cx="762000" cy="1524000"/>
          </a:xfrm>
          <a:prstGeom prst="straightConnector1">
            <a:avLst/>
          </a:prstGeom>
          <a:noFill/>
          <a:ln w="38100">
            <a:solidFill>
              <a:schemeClr val="tx1"/>
            </a:solidFill>
            <a:round/>
            <a:headEnd/>
            <a:tailEnd type="arrow" w="med" len="med"/>
          </a:ln>
        </p:spPr>
      </p:cxnSp>
      <p:sp>
        <p:nvSpPr>
          <p:cNvPr id="43020" name="TextBox 32"/>
          <p:cNvSpPr txBox="1">
            <a:spLocks noChangeArrowheads="1"/>
          </p:cNvSpPr>
          <p:nvPr/>
        </p:nvSpPr>
        <p:spPr bwMode="auto">
          <a:xfrm>
            <a:off x="3162300" y="3810000"/>
            <a:ext cx="5257800" cy="366713"/>
          </a:xfrm>
          <a:prstGeom prst="rect">
            <a:avLst/>
          </a:prstGeom>
          <a:noFill/>
          <a:ln w="9525">
            <a:noFill/>
            <a:miter lim="800000"/>
            <a:headEnd/>
            <a:tailEnd/>
          </a:ln>
        </p:spPr>
        <p:txBody>
          <a:bodyPr>
            <a:spAutoFit/>
          </a:bodyPr>
          <a:lstStyle/>
          <a:p>
            <a:pPr algn="ctr"/>
            <a:r>
              <a:rPr lang="en-US" sz="1800"/>
              <a:t>Ratio data down to a useable scale for prediction</a:t>
            </a:r>
          </a:p>
        </p:txBody>
      </p:sp>
      <p:sp>
        <p:nvSpPr>
          <p:cNvPr id="43021" name="TextBox 33"/>
          <p:cNvSpPr txBox="1">
            <a:spLocks noChangeArrowheads="1"/>
          </p:cNvSpPr>
          <p:nvPr/>
        </p:nvSpPr>
        <p:spPr bwMode="auto">
          <a:xfrm>
            <a:off x="533400" y="304800"/>
            <a:ext cx="4724400" cy="954107"/>
          </a:xfrm>
          <a:prstGeom prst="rect">
            <a:avLst/>
          </a:prstGeom>
          <a:noFill/>
          <a:ln w="9525">
            <a:noFill/>
            <a:miter lim="800000"/>
            <a:headEnd/>
            <a:tailEnd/>
          </a:ln>
        </p:spPr>
        <p:txBody>
          <a:bodyPr>
            <a:spAutoFit/>
          </a:bodyPr>
          <a:lstStyle/>
          <a:p>
            <a:pPr algn="ctr"/>
            <a:r>
              <a:rPr lang="en-US" sz="2800" dirty="0" smtClean="0">
                <a:solidFill>
                  <a:srgbClr val="0000FF"/>
                </a:solidFill>
              </a:rPr>
              <a:t>The </a:t>
            </a:r>
            <a:r>
              <a:rPr lang="en-US" sz="2800" dirty="0">
                <a:solidFill>
                  <a:srgbClr val="0000FF"/>
                </a:solidFill>
              </a:rPr>
              <a:t>CO2 </a:t>
            </a:r>
            <a:r>
              <a:rPr lang="en-US" sz="2800" dirty="0" smtClean="0">
                <a:solidFill>
                  <a:srgbClr val="0000FF"/>
                </a:solidFill>
              </a:rPr>
              <a:t>prediction.</a:t>
            </a:r>
          </a:p>
          <a:p>
            <a:pPr algn="ctr"/>
            <a:r>
              <a:rPr lang="en-US" sz="2800" dirty="0" smtClean="0">
                <a:solidFill>
                  <a:srgbClr val="0000FF"/>
                </a:solidFill>
              </a:rPr>
              <a:t>In perspective.</a:t>
            </a:r>
            <a:endParaRPr lang="en-US" sz="2800" dirty="0">
              <a:solidFill>
                <a:srgbClr val="0000FF"/>
              </a:solidFill>
            </a:endParaRPr>
          </a:p>
        </p:txBody>
      </p:sp>
      <p:sp>
        <p:nvSpPr>
          <p:cNvPr id="43022" name="TextBox 34"/>
          <p:cNvSpPr txBox="1">
            <a:spLocks noChangeArrowheads="1"/>
          </p:cNvSpPr>
          <p:nvPr/>
        </p:nvSpPr>
        <p:spPr bwMode="auto">
          <a:xfrm>
            <a:off x="4114800" y="5226050"/>
            <a:ext cx="3200400" cy="336550"/>
          </a:xfrm>
          <a:prstGeom prst="rect">
            <a:avLst/>
          </a:prstGeom>
          <a:noFill/>
          <a:ln w="9525">
            <a:noFill/>
            <a:miter lim="800000"/>
            <a:headEnd/>
            <a:tailEnd/>
          </a:ln>
        </p:spPr>
        <p:txBody>
          <a:bodyPr>
            <a:spAutoFit/>
          </a:bodyPr>
          <a:lstStyle/>
          <a:p>
            <a:r>
              <a:rPr lang="en-US"/>
              <a:t>Slope </a:t>
            </a:r>
            <a:r>
              <a:rPr lang="en-US" sz="1400"/>
              <a:t>= </a:t>
            </a:r>
            <a:r>
              <a:rPr lang="en-US"/>
              <a:t>0.000178% per year</a:t>
            </a:r>
          </a:p>
        </p:txBody>
      </p:sp>
      <p:sp>
        <p:nvSpPr>
          <p:cNvPr id="43023" name="Slide Number Placeholder 32"/>
          <p:cNvSpPr>
            <a:spLocks noGrp="1"/>
          </p:cNvSpPr>
          <p:nvPr>
            <p:ph type="sldNum" sz="quarter" idx="12"/>
          </p:nvPr>
        </p:nvSpPr>
        <p:spPr>
          <a:xfrm>
            <a:off x="7772400" y="6550025"/>
            <a:ext cx="1295400" cy="307975"/>
          </a:xfrm>
          <a:noFill/>
        </p:spPr>
        <p:txBody>
          <a:bodyPr/>
          <a:lstStyle/>
          <a:p>
            <a:fld id="{AF3DB9F7-3D5D-4BFE-9638-7DCA2F6D7834}" type="slidenum">
              <a:rPr lang="en-US" sz="1100" smtClean="0">
                <a:ea typeface="ＭＳ Ｐゴシック" pitchFamily="34" charset="-128"/>
              </a:rPr>
              <a:pPr/>
              <a:t>40</a:t>
            </a:fld>
            <a:endParaRPr lang="en-US" sz="1100" smtClean="0">
              <a:ea typeface="ＭＳ Ｐゴシック" pitchFamily="34"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54"/>
          <p:cNvSpPr txBox="1">
            <a:spLocks noChangeArrowheads="1"/>
          </p:cNvSpPr>
          <p:nvPr/>
        </p:nvSpPr>
        <p:spPr bwMode="auto">
          <a:xfrm>
            <a:off x="914400" y="0"/>
            <a:ext cx="7620000" cy="1281113"/>
          </a:xfrm>
          <a:prstGeom prst="rect">
            <a:avLst/>
          </a:prstGeom>
          <a:noFill/>
          <a:ln w="9525">
            <a:noFill/>
            <a:miter lim="800000"/>
            <a:headEnd/>
            <a:tailEnd/>
          </a:ln>
        </p:spPr>
        <p:txBody>
          <a:bodyPr>
            <a:spAutoFit/>
          </a:bodyPr>
          <a:lstStyle/>
          <a:p>
            <a:pPr algn="ctr"/>
            <a:r>
              <a:rPr lang="en-US" sz="2400">
                <a:solidFill>
                  <a:srgbClr val="0000FF"/>
                </a:solidFill>
              </a:rPr>
              <a:t>A Carbon Dioxide Prediction</a:t>
            </a:r>
          </a:p>
          <a:p>
            <a:pPr algn="ctr"/>
            <a:r>
              <a:rPr lang="en-US" sz="1800"/>
              <a:t>An extrapolation of the accurate modern measurements.</a:t>
            </a:r>
          </a:p>
          <a:p>
            <a:pPr algn="ctr"/>
            <a:r>
              <a:rPr lang="en-US" sz="1800"/>
              <a:t>An estimate of what might happen </a:t>
            </a:r>
            <a:r>
              <a:rPr lang="en-US" sz="1800" b="1"/>
              <a:t>without</a:t>
            </a:r>
            <a:r>
              <a:rPr lang="en-US" sz="1800"/>
              <a:t> Government’s taxing energy.</a:t>
            </a:r>
          </a:p>
          <a:p>
            <a:pPr algn="ctr"/>
            <a:r>
              <a:rPr lang="en-US" sz="1800"/>
              <a:t>This Chart is structured to </a:t>
            </a:r>
            <a:r>
              <a:rPr lang="en-US" sz="1800" b="1"/>
              <a:t>Inform</a:t>
            </a:r>
            <a:r>
              <a:rPr lang="en-US" sz="1800"/>
              <a:t>, not to </a:t>
            </a:r>
            <a:r>
              <a:rPr lang="en-US" sz="1800" b="1"/>
              <a:t>Scare</a:t>
            </a:r>
            <a:r>
              <a:rPr lang="en-US" sz="1800"/>
              <a:t>.</a:t>
            </a:r>
            <a:endParaRPr lang="en-US" sz="2000"/>
          </a:p>
        </p:txBody>
      </p:sp>
      <p:grpSp>
        <p:nvGrpSpPr>
          <p:cNvPr id="44035" name="Group 50"/>
          <p:cNvGrpSpPr>
            <a:grpSpLocks/>
          </p:cNvGrpSpPr>
          <p:nvPr/>
        </p:nvGrpSpPr>
        <p:grpSpPr bwMode="auto">
          <a:xfrm>
            <a:off x="209550" y="1143000"/>
            <a:ext cx="8553450" cy="5943600"/>
            <a:chOff x="132" y="720"/>
            <a:chExt cx="5388" cy="3744"/>
          </a:xfrm>
        </p:grpSpPr>
        <p:sp>
          <p:nvSpPr>
            <p:cNvPr id="44037" name="TextBox 62"/>
            <p:cNvSpPr txBox="1">
              <a:spLocks noChangeArrowheads="1"/>
            </p:cNvSpPr>
            <p:nvPr/>
          </p:nvSpPr>
          <p:spPr bwMode="auto">
            <a:xfrm rot="-5400000">
              <a:off x="-1398" y="2250"/>
              <a:ext cx="3312" cy="252"/>
            </a:xfrm>
            <a:prstGeom prst="rect">
              <a:avLst/>
            </a:prstGeom>
            <a:noFill/>
            <a:ln w="9525">
              <a:noFill/>
              <a:miter lim="800000"/>
              <a:headEnd/>
              <a:tailEnd/>
            </a:ln>
          </p:spPr>
          <p:txBody>
            <a:bodyPr>
              <a:spAutoFit/>
            </a:bodyPr>
            <a:lstStyle/>
            <a:p>
              <a:pPr algn="ctr"/>
              <a:r>
                <a:rPr lang="en-US" sz="2000"/>
                <a:t>CO</a:t>
              </a:r>
              <a:r>
                <a:rPr lang="en-US" sz="1800"/>
                <a:t>2</a:t>
              </a:r>
              <a:r>
                <a:rPr lang="en-US" sz="2000"/>
                <a:t> - % of Atmosphere</a:t>
              </a:r>
            </a:p>
          </p:txBody>
        </p:sp>
        <p:cxnSp>
          <p:nvCxnSpPr>
            <p:cNvPr id="44038" name="Straight Connector 10"/>
            <p:cNvCxnSpPr>
              <a:cxnSpLocks noChangeShapeType="1"/>
            </p:cNvCxnSpPr>
            <p:nvPr/>
          </p:nvCxnSpPr>
          <p:spPr bwMode="auto">
            <a:xfrm rot="5400000" flipH="1" flipV="1">
              <a:off x="795" y="2468"/>
              <a:ext cx="3210" cy="1"/>
            </a:xfrm>
            <a:prstGeom prst="line">
              <a:avLst/>
            </a:prstGeom>
            <a:noFill/>
            <a:ln w="31750">
              <a:solidFill>
                <a:srgbClr val="FF6600"/>
              </a:solidFill>
              <a:prstDash val="lgDash"/>
              <a:round/>
              <a:headEnd/>
              <a:tailEnd/>
            </a:ln>
          </p:spPr>
        </p:cxnSp>
        <p:cxnSp>
          <p:nvCxnSpPr>
            <p:cNvPr id="44039" name="Straight Connector 8"/>
            <p:cNvCxnSpPr>
              <a:cxnSpLocks noChangeShapeType="1"/>
            </p:cNvCxnSpPr>
            <p:nvPr/>
          </p:nvCxnSpPr>
          <p:spPr bwMode="auto">
            <a:xfrm>
              <a:off x="720" y="3022"/>
              <a:ext cx="4512" cy="1"/>
            </a:xfrm>
            <a:prstGeom prst="line">
              <a:avLst/>
            </a:prstGeom>
            <a:noFill/>
            <a:ln w="28575">
              <a:solidFill>
                <a:srgbClr val="008000"/>
              </a:solidFill>
              <a:prstDash val="lgDash"/>
              <a:round/>
              <a:headEnd/>
              <a:tailEnd/>
            </a:ln>
          </p:spPr>
        </p:cxnSp>
        <p:cxnSp>
          <p:nvCxnSpPr>
            <p:cNvPr id="44040" name="Straight Connector 3"/>
            <p:cNvCxnSpPr>
              <a:cxnSpLocks noChangeShapeType="1"/>
            </p:cNvCxnSpPr>
            <p:nvPr/>
          </p:nvCxnSpPr>
          <p:spPr bwMode="auto">
            <a:xfrm>
              <a:off x="720" y="4073"/>
              <a:ext cx="4512" cy="1"/>
            </a:xfrm>
            <a:prstGeom prst="line">
              <a:avLst/>
            </a:prstGeom>
            <a:noFill/>
            <a:ln w="28575">
              <a:solidFill>
                <a:schemeClr val="tx1"/>
              </a:solidFill>
              <a:round/>
              <a:headEnd/>
              <a:tailEnd/>
            </a:ln>
          </p:spPr>
        </p:cxnSp>
        <p:sp>
          <p:nvSpPr>
            <p:cNvPr id="44041" name="TextBox 5"/>
            <p:cNvSpPr txBox="1">
              <a:spLocks noChangeArrowheads="1"/>
            </p:cNvSpPr>
            <p:nvPr/>
          </p:nvSpPr>
          <p:spPr bwMode="auto">
            <a:xfrm>
              <a:off x="503" y="3978"/>
              <a:ext cx="240" cy="213"/>
            </a:xfrm>
            <a:prstGeom prst="rect">
              <a:avLst/>
            </a:prstGeom>
            <a:noFill/>
            <a:ln w="9525">
              <a:noFill/>
              <a:miter lim="800000"/>
              <a:headEnd/>
              <a:tailEnd/>
            </a:ln>
          </p:spPr>
          <p:txBody>
            <a:bodyPr>
              <a:spAutoFit/>
            </a:bodyPr>
            <a:lstStyle/>
            <a:p>
              <a:pPr algn="ctr"/>
              <a:r>
                <a:rPr lang="en-US"/>
                <a:t>0</a:t>
              </a:r>
            </a:p>
          </p:txBody>
        </p:sp>
        <p:cxnSp>
          <p:nvCxnSpPr>
            <p:cNvPr id="44042" name="Straight Connector 7"/>
            <p:cNvCxnSpPr>
              <a:cxnSpLocks noChangeShapeType="1"/>
            </p:cNvCxnSpPr>
            <p:nvPr/>
          </p:nvCxnSpPr>
          <p:spPr bwMode="auto">
            <a:xfrm>
              <a:off x="720" y="859"/>
              <a:ext cx="4512" cy="1"/>
            </a:xfrm>
            <a:prstGeom prst="line">
              <a:avLst/>
            </a:prstGeom>
            <a:noFill/>
            <a:ln w="12700">
              <a:solidFill>
                <a:schemeClr val="tx1"/>
              </a:solidFill>
              <a:round/>
              <a:headEnd/>
              <a:tailEnd/>
            </a:ln>
          </p:spPr>
        </p:cxnSp>
        <p:cxnSp>
          <p:nvCxnSpPr>
            <p:cNvPr id="44043" name="Straight Connector 8"/>
            <p:cNvCxnSpPr>
              <a:cxnSpLocks noChangeShapeType="1"/>
            </p:cNvCxnSpPr>
            <p:nvPr/>
          </p:nvCxnSpPr>
          <p:spPr bwMode="auto">
            <a:xfrm>
              <a:off x="720" y="2461"/>
              <a:ext cx="4512" cy="1"/>
            </a:xfrm>
            <a:prstGeom prst="line">
              <a:avLst/>
            </a:prstGeom>
            <a:noFill/>
            <a:ln w="12700">
              <a:solidFill>
                <a:schemeClr val="tx1"/>
              </a:solidFill>
              <a:round/>
              <a:headEnd/>
              <a:tailEnd/>
            </a:ln>
          </p:spPr>
        </p:cxnSp>
        <p:cxnSp>
          <p:nvCxnSpPr>
            <p:cNvPr id="44044" name="Straight Connector 10"/>
            <p:cNvCxnSpPr>
              <a:cxnSpLocks noChangeShapeType="1"/>
            </p:cNvCxnSpPr>
            <p:nvPr/>
          </p:nvCxnSpPr>
          <p:spPr bwMode="auto">
            <a:xfrm rot="16200000" flipV="1">
              <a:off x="-259" y="2469"/>
              <a:ext cx="3210" cy="0"/>
            </a:xfrm>
            <a:prstGeom prst="line">
              <a:avLst/>
            </a:prstGeom>
            <a:noFill/>
            <a:ln w="12700">
              <a:solidFill>
                <a:schemeClr val="tx1"/>
              </a:solidFill>
              <a:round/>
              <a:headEnd/>
              <a:tailEnd/>
            </a:ln>
          </p:spPr>
        </p:cxnSp>
        <p:sp>
          <p:nvSpPr>
            <p:cNvPr id="44045" name="TextBox 14"/>
            <p:cNvSpPr txBox="1">
              <a:spLocks noChangeArrowheads="1"/>
            </p:cNvSpPr>
            <p:nvPr/>
          </p:nvSpPr>
          <p:spPr bwMode="auto">
            <a:xfrm>
              <a:off x="316" y="2352"/>
              <a:ext cx="432" cy="213"/>
            </a:xfrm>
            <a:prstGeom prst="rect">
              <a:avLst/>
            </a:prstGeom>
            <a:noFill/>
            <a:ln w="9525">
              <a:noFill/>
              <a:miter lim="800000"/>
              <a:headEnd/>
              <a:tailEnd/>
            </a:ln>
          </p:spPr>
          <p:txBody>
            <a:bodyPr>
              <a:spAutoFit/>
            </a:bodyPr>
            <a:lstStyle/>
            <a:p>
              <a:pPr algn="ctr"/>
              <a:r>
                <a:rPr lang="en-US"/>
                <a:t>0.1%</a:t>
              </a:r>
            </a:p>
          </p:txBody>
        </p:sp>
        <p:sp>
          <p:nvSpPr>
            <p:cNvPr id="44046" name="TextBox 17"/>
            <p:cNvSpPr txBox="1">
              <a:spLocks noChangeArrowheads="1"/>
            </p:cNvSpPr>
            <p:nvPr/>
          </p:nvSpPr>
          <p:spPr bwMode="auto">
            <a:xfrm>
              <a:off x="319" y="755"/>
              <a:ext cx="432" cy="213"/>
            </a:xfrm>
            <a:prstGeom prst="rect">
              <a:avLst/>
            </a:prstGeom>
            <a:noFill/>
            <a:ln w="9525">
              <a:noFill/>
              <a:miter lim="800000"/>
              <a:headEnd/>
              <a:tailEnd/>
            </a:ln>
          </p:spPr>
          <p:txBody>
            <a:bodyPr>
              <a:spAutoFit/>
            </a:bodyPr>
            <a:lstStyle/>
            <a:p>
              <a:pPr algn="ctr"/>
              <a:r>
                <a:rPr lang="en-US"/>
                <a:t>0.2%</a:t>
              </a:r>
            </a:p>
          </p:txBody>
        </p:sp>
        <p:sp>
          <p:nvSpPr>
            <p:cNvPr id="44047" name="TextBox 20"/>
            <p:cNvSpPr txBox="1">
              <a:spLocks noChangeArrowheads="1"/>
            </p:cNvSpPr>
            <p:nvPr/>
          </p:nvSpPr>
          <p:spPr bwMode="auto">
            <a:xfrm>
              <a:off x="2346" y="4056"/>
              <a:ext cx="576" cy="192"/>
            </a:xfrm>
            <a:prstGeom prst="rect">
              <a:avLst/>
            </a:prstGeom>
            <a:noFill/>
            <a:ln w="9525">
              <a:noFill/>
              <a:miter lim="800000"/>
              <a:headEnd/>
              <a:tailEnd/>
            </a:ln>
          </p:spPr>
          <p:txBody>
            <a:bodyPr>
              <a:spAutoFit/>
            </a:bodyPr>
            <a:lstStyle/>
            <a:p>
              <a:pPr algn="ctr"/>
              <a:r>
                <a:rPr lang="en-US" sz="1400"/>
                <a:t>2100</a:t>
              </a:r>
            </a:p>
          </p:txBody>
        </p:sp>
        <p:cxnSp>
          <p:nvCxnSpPr>
            <p:cNvPr id="44048" name="Straight Connector 21"/>
            <p:cNvCxnSpPr>
              <a:cxnSpLocks noChangeShapeType="1"/>
            </p:cNvCxnSpPr>
            <p:nvPr/>
          </p:nvCxnSpPr>
          <p:spPr bwMode="auto">
            <a:xfrm rot="5400000" flipH="1" flipV="1">
              <a:off x="-885" y="2469"/>
              <a:ext cx="3210" cy="2"/>
            </a:xfrm>
            <a:prstGeom prst="line">
              <a:avLst/>
            </a:prstGeom>
            <a:noFill/>
            <a:ln w="12700">
              <a:solidFill>
                <a:schemeClr val="tx1"/>
              </a:solidFill>
              <a:round/>
              <a:headEnd/>
              <a:tailEnd/>
            </a:ln>
          </p:spPr>
        </p:cxnSp>
        <p:sp>
          <p:nvSpPr>
            <p:cNvPr id="44049" name="TextBox 22"/>
            <p:cNvSpPr txBox="1">
              <a:spLocks noChangeArrowheads="1"/>
            </p:cNvSpPr>
            <p:nvPr/>
          </p:nvSpPr>
          <p:spPr bwMode="auto">
            <a:xfrm>
              <a:off x="1132" y="4076"/>
              <a:ext cx="397" cy="192"/>
            </a:xfrm>
            <a:prstGeom prst="rect">
              <a:avLst/>
            </a:prstGeom>
            <a:noFill/>
            <a:ln w="9525">
              <a:noFill/>
              <a:miter lim="800000"/>
              <a:headEnd/>
              <a:tailEnd/>
            </a:ln>
          </p:spPr>
          <p:txBody>
            <a:bodyPr>
              <a:spAutoFit/>
            </a:bodyPr>
            <a:lstStyle/>
            <a:p>
              <a:pPr algn="ctr"/>
              <a:r>
                <a:rPr lang="en-US" sz="1400"/>
                <a:t>2000</a:t>
              </a:r>
            </a:p>
          </p:txBody>
        </p:sp>
        <p:sp>
          <p:nvSpPr>
            <p:cNvPr id="44050" name="TextBox 23"/>
            <p:cNvSpPr txBox="1">
              <a:spLocks noChangeArrowheads="1"/>
            </p:cNvSpPr>
            <p:nvPr/>
          </p:nvSpPr>
          <p:spPr bwMode="auto">
            <a:xfrm>
              <a:off x="599" y="4052"/>
              <a:ext cx="240" cy="192"/>
            </a:xfrm>
            <a:prstGeom prst="rect">
              <a:avLst/>
            </a:prstGeom>
            <a:noFill/>
            <a:ln w="9525">
              <a:noFill/>
              <a:miter lim="800000"/>
              <a:headEnd/>
              <a:tailEnd/>
            </a:ln>
          </p:spPr>
          <p:txBody>
            <a:bodyPr>
              <a:spAutoFit/>
            </a:bodyPr>
            <a:lstStyle/>
            <a:p>
              <a:pPr algn="ctr"/>
              <a:r>
                <a:rPr lang="en-US" sz="1400"/>
                <a:t>0</a:t>
              </a:r>
            </a:p>
          </p:txBody>
        </p:sp>
        <p:cxnSp>
          <p:nvCxnSpPr>
            <p:cNvPr id="44051" name="Straight Connector 29"/>
            <p:cNvCxnSpPr>
              <a:cxnSpLocks noChangeShapeType="1"/>
            </p:cNvCxnSpPr>
            <p:nvPr/>
          </p:nvCxnSpPr>
          <p:spPr bwMode="auto">
            <a:xfrm>
              <a:off x="720" y="3888"/>
              <a:ext cx="576" cy="576"/>
            </a:xfrm>
            <a:prstGeom prst="line">
              <a:avLst/>
            </a:prstGeom>
            <a:noFill/>
            <a:ln w="9525">
              <a:noFill/>
              <a:round/>
              <a:headEnd/>
              <a:tailEnd/>
            </a:ln>
          </p:spPr>
        </p:cxnSp>
        <p:cxnSp>
          <p:nvCxnSpPr>
            <p:cNvPr id="44052" name="Straight Arrow Connector 58"/>
            <p:cNvCxnSpPr>
              <a:cxnSpLocks noChangeShapeType="1"/>
            </p:cNvCxnSpPr>
            <p:nvPr/>
          </p:nvCxnSpPr>
          <p:spPr bwMode="auto">
            <a:xfrm rot="5400000" flipH="1" flipV="1">
              <a:off x="2784" y="2592"/>
              <a:ext cx="432" cy="144"/>
            </a:xfrm>
            <a:prstGeom prst="straightConnector1">
              <a:avLst/>
            </a:prstGeom>
            <a:noFill/>
            <a:ln w="28575">
              <a:solidFill>
                <a:schemeClr val="tx1"/>
              </a:solidFill>
              <a:round/>
              <a:headEnd/>
              <a:tailEnd type="arrow" w="med" len="med"/>
            </a:ln>
          </p:spPr>
        </p:cxnSp>
        <p:cxnSp>
          <p:nvCxnSpPr>
            <p:cNvPr id="44053" name="Straight Arrow Connector 66"/>
            <p:cNvCxnSpPr>
              <a:cxnSpLocks noChangeShapeType="1"/>
              <a:stCxn id="44070" idx="1"/>
            </p:cNvCxnSpPr>
            <p:nvPr/>
          </p:nvCxnSpPr>
          <p:spPr bwMode="auto">
            <a:xfrm flipH="1" flipV="1">
              <a:off x="2414" y="3587"/>
              <a:ext cx="322" cy="211"/>
            </a:xfrm>
            <a:prstGeom prst="straightConnector1">
              <a:avLst/>
            </a:prstGeom>
            <a:noFill/>
            <a:ln w="28575">
              <a:solidFill>
                <a:srgbClr val="FF6600"/>
              </a:solidFill>
              <a:round/>
              <a:headEnd/>
              <a:tailEnd type="arrow" w="med" len="med"/>
            </a:ln>
          </p:spPr>
        </p:cxnSp>
        <p:sp>
          <p:nvSpPr>
            <p:cNvPr id="44054" name="Sun 52"/>
            <p:cNvSpPr>
              <a:spLocks noChangeArrowheads="1"/>
            </p:cNvSpPr>
            <p:nvPr/>
          </p:nvSpPr>
          <p:spPr bwMode="auto">
            <a:xfrm>
              <a:off x="1392" y="3408"/>
              <a:ext cx="96" cy="96"/>
            </a:xfrm>
            <a:prstGeom prst="sun">
              <a:avLst>
                <a:gd name="adj" fmla="val 25000"/>
              </a:avLst>
            </a:prstGeom>
            <a:noFill/>
            <a:ln w="12700">
              <a:solidFill>
                <a:schemeClr val="tx1"/>
              </a:solidFill>
              <a:round/>
              <a:headEnd/>
              <a:tailEnd/>
            </a:ln>
          </p:spPr>
          <p:txBody>
            <a:bodyPr/>
            <a:lstStyle/>
            <a:p>
              <a:pPr algn="ctr"/>
              <a:endParaRPr lang="en-US" sz="1800"/>
            </a:p>
          </p:txBody>
        </p:sp>
        <p:cxnSp>
          <p:nvCxnSpPr>
            <p:cNvPr id="44055" name="Straight Connector 32"/>
            <p:cNvCxnSpPr>
              <a:cxnSpLocks noChangeShapeType="1"/>
            </p:cNvCxnSpPr>
            <p:nvPr/>
          </p:nvCxnSpPr>
          <p:spPr bwMode="auto">
            <a:xfrm flipH="1">
              <a:off x="909" y="3408"/>
              <a:ext cx="99" cy="109"/>
            </a:xfrm>
            <a:prstGeom prst="line">
              <a:avLst/>
            </a:prstGeom>
            <a:noFill/>
            <a:ln w="9525">
              <a:noFill/>
              <a:round/>
              <a:headEnd/>
              <a:tailEnd/>
            </a:ln>
          </p:spPr>
        </p:cxnSp>
        <p:sp>
          <p:nvSpPr>
            <p:cNvPr id="44056" name="Rectangle 43"/>
            <p:cNvSpPr>
              <a:spLocks noChangeArrowheads="1"/>
            </p:cNvSpPr>
            <p:nvPr/>
          </p:nvSpPr>
          <p:spPr bwMode="auto">
            <a:xfrm>
              <a:off x="1078" y="3453"/>
              <a:ext cx="262" cy="96"/>
            </a:xfrm>
            <a:prstGeom prst="rect">
              <a:avLst/>
            </a:prstGeom>
            <a:noFill/>
            <a:ln w="12700">
              <a:solidFill>
                <a:srgbClr val="FF0000"/>
              </a:solidFill>
              <a:round/>
              <a:headEnd/>
              <a:tailEnd/>
            </a:ln>
          </p:spPr>
          <p:txBody>
            <a:bodyPr/>
            <a:lstStyle/>
            <a:p>
              <a:pPr algn="ctr"/>
              <a:endParaRPr lang="en-US" sz="1800"/>
            </a:p>
          </p:txBody>
        </p:sp>
        <p:sp>
          <p:nvSpPr>
            <p:cNvPr id="44057" name="Freeform 8"/>
            <p:cNvSpPr>
              <a:spLocks noChangeArrowheads="1"/>
            </p:cNvSpPr>
            <p:nvPr/>
          </p:nvSpPr>
          <p:spPr bwMode="auto">
            <a:xfrm>
              <a:off x="771" y="3451"/>
              <a:ext cx="664" cy="108"/>
            </a:xfrm>
            <a:custGeom>
              <a:avLst/>
              <a:gdLst>
                <a:gd name="T0" fmla="*/ 0 w 4428066"/>
                <a:gd name="T1" fmla="*/ 0 h 1917700"/>
                <a:gd name="T2" fmla="*/ 0 w 4428066"/>
                <a:gd name="T3" fmla="*/ 0 h 1917700"/>
                <a:gd name="T4" fmla="*/ 0 w 4428066"/>
                <a:gd name="T5" fmla="*/ 0 h 1917700"/>
                <a:gd name="T6" fmla="*/ 0 w 4428066"/>
                <a:gd name="T7" fmla="*/ 0 h 1917700"/>
                <a:gd name="T8" fmla="*/ 0 w 4428066"/>
                <a:gd name="T9" fmla="*/ 0 h 1917700"/>
                <a:gd name="T10" fmla="*/ 0 w 4428066"/>
                <a:gd name="T11" fmla="*/ 0 h 1917700"/>
                <a:gd name="T12" fmla="*/ 0 w 4428066"/>
                <a:gd name="T13" fmla="*/ 0 h 1917700"/>
                <a:gd name="T14" fmla="*/ 0 w 4428066"/>
                <a:gd name="T15" fmla="*/ 0 h 1917700"/>
                <a:gd name="T16" fmla="*/ 0 w 4428066"/>
                <a:gd name="T17" fmla="*/ 0 h 1917700"/>
                <a:gd name="T18" fmla="*/ 0 w 4428066"/>
                <a:gd name="T19" fmla="*/ 0 h 19177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28066"/>
                <a:gd name="T31" fmla="*/ 0 h 1917700"/>
                <a:gd name="T32" fmla="*/ 4428066 w 4428066"/>
                <a:gd name="T33" fmla="*/ 1917700 h 19177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28066" h="1917700">
                  <a:moveTo>
                    <a:pt x="4428066" y="0"/>
                  </a:moveTo>
                  <a:cubicBezTo>
                    <a:pt x="4315883" y="75142"/>
                    <a:pt x="4203700" y="150284"/>
                    <a:pt x="4000500" y="270934"/>
                  </a:cubicBezTo>
                  <a:cubicBezTo>
                    <a:pt x="3797300" y="391584"/>
                    <a:pt x="3409949" y="620889"/>
                    <a:pt x="3208866" y="723900"/>
                  </a:cubicBezTo>
                  <a:cubicBezTo>
                    <a:pt x="3007783" y="826911"/>
                    <a:pt x="2951339" y="816328"/>
                    <a:pt x="2794000" y="889000"/>
                  </a:cubicBezTo>
                  <a:cubicBezTo>
                    <a:pt x="2636661" y="961672"/>
                    <a:pt x="2264833" y="1159934"/>
                    <a:pt x="2264833" y="1159934"/>
                  </a:cubicBezTo>
                  <a:cubicBezTo>
                    <a:pt x="2084211" y="1250951"/>
                    <a:pt x="1919816" y="1348317"/>
                    <a:pt x="1710266" y="1435100"/>
                  </a:cubicBezTo>
                  <a:cubicBezTo>
                    <a:pt x="1500716" y="1521883"/>
                    <a:pt x="1182511" y="1622778"/>
                    <a:pt x="1007533" y="1680634"/>
                  </a:cubicBezTo>
                  <a:cubicBezTo>
                    <a:pt x="832555" y="1738490"/>
                    <a:pt x="770466" y="1763184"/>
                    <a:pt x="660400" y="1782234"/>
                  </a:cubicBezTo>
                  <a:cubicBezTo>
                    <a:pt x="550334" y="1801284"/>
                    <a:pt x="457200" y="1772356"/>
                    <a:pt x="347133" y="1794934"/>
                  </a:cubicBezTo>
                  <a:cubicBezTo>
                    <a:pt x="237066" y="1817512"/>
                    <a:pt x="0" y="1917700"/>
                    <a:pt x="0" y="1917700"/>
                  </a:cubicBezTo>
                </a:path>
              </a:pathLst>
            </a:custGeom>
            <a:noFill/>
            <a:ln w="12700">
              <a:solidFill>
                <a:srgbClr val="FF0000"/>
              </a:solidFill>
              <a:round/>
              <a:headEnd/>
              <a:tailEnd/>
            </a:ln>
          </p:spPr>
          <p:txBody>
            <a:bodyPr/>
            <a:lstStyle/>
            <a:p>
              <a:endParaRPr lang="en-US"/>
            </a:p>
          </p:txBody>
        </p:sp>
        <p:sp>
          <p:nvSpPr>
            <p:cNvPr id="44058" name="Freeform 15"/>
            <p:cNvSpPr>
              <a:spLocks noChangeArrowheads="1"/>
            </p:cNvSpPr>
            <p:nvPr/>
          </p:nvSpPr>
          <p:spPr bwMode="auto">
            <a:xfrm>
              <a:off x="1029" y="3443"/>
              <a:ext cx="443" cy="87"/>
            </a:xfrm>
            <a:custGeom>
              <a:avLst/>
              <a:gdLst>
                <a:gd name="T0" fmla="*/ 0 w 6440714"/>
                <a:gd name="T1" fmla="*/ 0 h 5170715"/>
                <a:gd name="T2" fmla="*/ 0 w 6440714"/>
                <a:gd name="T3" fmla="*/ 0 h 5170715"/>
                <a:gd name="T4" fmla="*/ 0 w 6440714"/>
                <a:gd name="T5" fmla="*/ 0 h 5170715"/>
                <a:gd name="T6" fmla="*/ 0 w 6440714"/>
                <a:gd name="T7" fmla="*/ 0 h 5170715"/>
                <a:gd name="T8" fmla="*/ 0 w 6440714"/>
                <a:gd name="T9" fmla="*/ 0 h 5170715"/>
                <a:gd name="T10" fmla="*/ 0 w 6440714"/>
                <a:gd name="T11" fmla="*/ 0 h 5170715"/>
                <a:gd name="T12" fmla="*/ 0 w 6440714"/>
                <a:gd name="T13" fmla="*/ 0 h 5170715"/>
                <a:gd name="T14" fmla="*/ 0 w 6440714"/>
                <a:gd name="T15" fmla="*/ 0 h 5170715"/>
                <a:gd name="T16" fmla="*/ 0 w 6440714"/>
                <a:gd name="T17" fmla="*/ 0 h 5170715"/>
                <a:gd name="T18" fmla="*/ 0 w 6440714"/>
                <a:gd name="T19" fmla="*/ 0 h 5170715"/>
                <a:gd name="T20" fmla="*/ 0 w 6440714"/>
                <a:gd name="T21" fmla="*/ 0 h 5170715"/>
                <a:gd name="T22" fmla="*/ 0 w 6440714"/>
                <a:gd name="T23" fmla="*/ 0 h 5170715"/>
                <a:gd name="T24" fmla="*/ 0 w 6440714"/>
                <a:gd name="T25" fmla="*/ 0 h 5170715"/>
                <a:gd name="T26" fmla="*/ 0 w 6440714"/>
                <a:gd name="T27" fmla="*/ 0 h 5170715"/>
                <a:gd name="T28" fmla="*/ 0 w 6440714"/>
                <a:gd name="T29" fmla="*/ 0 h 5170715"/>
                <a:gd name="T30" fmla="*/ 0 w 6440714"/>
                <a:gd name="T31" fmla="*/ 0 h 5170715"/>
                <a:gd name="T32" fmla="*/ 0 w 6440714"/>
                <a:gd name="T33" fmla="*/ 0 h 5170715"/>
                <a:gd name="T34" fmla="*/ 0 w 6440714"/>
                <a:gd name="T35" fmla="*/ 0 h 5170715"/>
                <a:gd name="T36" fmla="*/ 0 w 6440714"/>
                <a:gd name="T37" fmla="*/ 0 h 5170715"/>
                <a:gd name="T38" fmla="*/ 0 w 6440714"/>
                <a:gd name="T39" fmla="*/ 0 h 5170715"/>
                <a:gd name="T40" fmla="*/ 0 w 6440714"/>
                <a:gd name="T41" fmla="*/ 0 h 5170715"/>
                <a:gd name="T42" fmla="*/ 0 w 6440714"/>
                <a:gd name="T43" fmla="*/ 0 h 5170715"/>
                <a:gd name="T44" fmla="*/ 0 w 6440714"/>
                <a:gd name="T45" fmla="*/ 0 h 5170715"/>
                <a:gd name="T46" fmla="*/ 0 w 6440714"/>
                <a:gd name="T47" fmla="*/ 0 h 5170715"/>
                <a:gd name="T48" fmla="*/ 0 w 6440714"/>
                <a:gd name="T49" fmla="*/ 0 h 5170715"/>
                <a:gd name="T50" fmla="*/ 0 w 6440714"/>
                <a:gd name="T51" fmla="*/ 0 h 5170715"/>
                <a:gd name="T52" fmla="*/ 0 w 6440714"/>
                <a:gd name="T53" fmla="*/ 0 h 5170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440714"/>
                <a:gd name="T82" fmla="*/ 0 h 5170715"/>
                <a:gd name="T83" fmla="*/ 6440714 w 6440714"/>
                <a:gd name="T84" fmla="*/ 5170715 h 51707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440714" h="5170715">
                  <a:moveTo>
                    <a:pt x="6440714" y="0"/>
                  </a:moveTo>
                  <a:cubicBezTo>
                    <a:pt x="6348488" y="64256"/>
                    <a:pt x="6256262" y="128512"/>
                    <a:pt x="6141357" y="226786"/>
                  </a:cubicBezTo>
                  <a:cubicBezTo>
                    <a:pt x="6026452" y="325060"/>
                    <a:pt x="5751286" y="589643"/>
                    <a:pt x="5751286" y="589643"/>
                  </a:cubicBezTo>
                  <a:cubicBezTo>
                    <a:pt x="5616727" y="715131"/>
                    <a:pt x="5453440" y="861786"/>
                    <a:pt x="5334000" y="979715"/>
                  </a:cubicBezTo>
                  <a:cubicBezTo>
                    <a:pt x="5214560" y="1097644"/>
                    <a:pt x="5132917" y="1188358"/>
                    <a:pt x="5034643" y="1297215"/>
                  </a:cubicBezTo>
                  <a:cubicBezTo>
                    <a:pt x="4936369" y="1406072"/>
                    <a:pt x="4833559" y="1548191"/>
                    <a:pt x="4744357" y="1632858"/>
                  </a:cubicBezTo>
                  <a:cubicBezTo>
                    <a:pt x="4655155" y="1717525"/>
                    <a:pt x="4579560" y="1738691"/>
                    <a:pt x="4499429" y="1805215"/>
                  </a:cubicBezTo>
                  <a:cubicBezTo>
                    <a:pt x="4419298" y="1871739"/>
                    <a:pt x="4324048" y="1960941"/>
                    <a:pt x="4263572" y="2032000"/>
                  </a:cubicBezTo>
                  <a:cubicBezTo>
                    <a:pt x="4203096" y="2103059"/>
                    <a:pt x="4209144" y="2169584"/>
                    <a:pt x="4136572" y="2231572"/>
                  </a:cubicBezTo>
                  <a:cubicBezTo>
                    <a:pt x="4064001" y="2293560"/>
                    <a:pt x="3933976" y="2331358"/>
                    <a:pt x="3828143" y="2403929"/>
                  </a:cubicBezTo>
                  <a:cubicBezTo>
                    <a:pt x="3722310" y="2476500"/>
                    <a:pt x="3611941" y="2576286"/>
                    <a:pt x="3501572" y="2667000"/>
                  </a:cubicBezTo>
                  <a:cubicBezTo>
                    <a:pt x="3391203" y="2757714"/>
                    <a:pt x="3265715" y="2884715"/>
                    <a:pt x="3165929" y="2948215"/>
                  </a:cubicBezTo>
                  <a:cubicBezTo>
                    <a:pt x="3066143" y="3011715"/>
                    <a:pt x="3017762" y="2990548"/>
                    <a:pt x="2902857" y="3048000"/>
                  </a:cubicBezTo>
                  <a:cubicBezTo>
                    <a:pt x="2787952" y="3105452"/>
                    <a:pt x="2580821" y="3232453"/>
                    <a:pt x="2476500" y="3292929"/>
                  </a:cubicBezTo>
                  <a:cubicBezTo>
                    <a:pt x="2372179" y="3353405"/>
                    <a:pt x="2334381" y="3351894"/>
                    <a:pt x="2276929" y="3410858"/>
                  </a:cubicBezTo>
                  <a:cubicBezTo>
                    <a:pt x="2219477" y="3469822"/>
                    <a:pt x="2171096" y="3592287"/>
                    <a:pt x="2131786" y="3646715"/>
                  </a:cubicBezTo>
                  <a:cubicBezTo>
                    <a:pt x="2092477" y="3701144"/>
                    <a:pt x="2090965" y="3698120"/>
                    <a:pt x="2041072" y="3737429"/>
                  </a:cubicBezTo>
                  <a:cubicBezTo>
                    <a:pt x="1991179" y="3776738"/>
                    <a:pt x="1908024" y="3831167"/>
                    <a:pt x="1832429" y="3882572"/>
                  </a:cubicBezTo>
                  <a:cubicBezTo>
                    <a:pt x="1756834" y="3933977"/>
                    <a:pt x="1655536" y="3998989"/>
                    <a:pt x="1587500" y="4045858"/>
                  </a:cubicBezTo>
                  <a:cubicBezTo>
                    <a:pt x="1519464" y="4092727"/>
                    <a:pt x="1466547" y="4121453"/>
                    <a:pt x="1424214" y="4163786"/>
                  </a:cubicBezTo>
                  <a:cubicBezTo>
                    <a:pt x="1381881" y="4206119"/>
                    <a:pt x="1381881" y="4271132"/>
                    <a:pt x="1333500" y="4299858"/>
                  </a:cubicBezTo>
                  <a:cubicBezTo>
                    <a:pt x="1285119" y="4328584"/>
                    <a:pt x="1197429" y="4310441"/>
                    <a:pt x="1133929" y="4336143"/>
                  </a:cubicBezTo>
                  <a:cubicBezTo>
                    <a:pt x="1070429" y="4361845"/>
                    <a:pt x="952500" y="4454072"/>
                    <a:pt x="952500" y="4454072"/>
                  </a:cubicBezTo>
                  <a:lnTo>
                    <a:pt x="635000" y="4653643"/>
                  </a:lnTo>
                  <a:cubicBezTo>
                    <a:pt x="542774" y="4711095"/>
                    <a:pt x="462643" y="4741334"/>
                    <a:pt x="399143" y="4798786"/>
                  </a:cubicBezTo>
                  <a:cubicBezTo>
                    <a:pt x="335643" y="4856238"/>
                    <a:pt x="320524" y="4936370"/>
                    <a:pt x="254000" y="4998358"/>
                  </a:cubicBezTo>
                  <a:cubicBezTo>
                    <a:pt x="187476" y="5060346"/>
                    <a:pt x="0" y="5170715"/>
                    <a:pt x="0" y="5170715"/>
                  </a:cubicBezTo>
                </a:path>
              </a:pathLst>
            </a:custGeom>
            <a:noFill/>
            <a:ln w="12700">
              <a:solidFill>
                <a:srgbClr val="0000FF"/>
              </a:solidFill>
              <a:round/>
              <a:headEnd/>
              <a:tailEnd/>
            </a:ln>
          </p:spPr>
          <p:txBody>
            <a:bodyPr/>
            <a:lstStyle/>
            <a:p>
              <a:endParaRPr lang="en-US"/>
            </a:p>
          </p:txBody>
        </p:sp>
        <p:sp>
          <p:nvSpPr>
            <p:cNvPr id="44059" name="Freeform 18"/>
            <p:cNvSpPr>
              <a:spLocks noChangeArrowheads="1"/>
            </p:cNvSpPr>
            <p:nvPr/>
          </p:nvSpPr>
          <p:spPr bwMode="auto">
            <a:xfrm>
              <a:off x="1048" y="3451"/>
              <a:ext cx="396" cy="78"/>
            </a:xfrm>
            <a:custGeom>
              <a:avLst/>
              <a:gdLst>
                <a:gd name="T0" fmla="*/ 0 w 5566823"/>
                <a:gd name="T1" fmla="*/ 0 h 1756804"/>
                <a:gd name="T2" fmla="*/ 0 w 5566823"/>
                <a:gd name="T3" fmla="*/ 0 h 1756804"/>
                <a:gd name="T4" fmla="*/ 0 w 5566823"/>
                <a:gd name="T5" fmla="*/ 0 h 1756804"/>
                <a:gd name="T6" fmla="*/ 0 w 5566823"/>
                <a:gd name="T7" fmla="*/ 0 h 1756804"/>
                <a:gd name="T8" fmla="*/ 0 w 5566823"/>
                <a:gd name="T9" fmla="*/ 0 h 1756804"/>
                <a:gd name="T10" fmla="*/ 0 w 5566823"/>
                <a:gd name="T11" fmla="*/ 0 h 1756804"/>
                <a:gd name="T12" fmla="*/ 0 w 5566823"/>
                <a:gd name="T13" fmla="*/ 0 h 1756804"/>
                <a:gd name="T14" fmla="*/ 0 w 5566823"/>
                <a:gd name="T15" fmla="*/ 0 h 1756804"/>
                <a:gd name="T16" fmla="*/ 0 w 5566823"/>
                <a:gd name="T17" fmla="*/ 0 h 1756804"/>
                <a:gd name="T18" fmla="*/ 0 w 5566823"/>
                <a:gd name="T19" fmla="*/ 0 h 1756804"/>
                <a:gd name="T20" fmla="*/ 0 w 5566823"/>
                <a:gd name="T21" fmla="*/ 0 h 1756804"/>
                <a:gd name="T22" fmla="*/ 0 w 5566823"/>
                <a:gd name="T23" fmla="*/ 0 h 1756804"/>
                <a:gd name="T24" fmla="*/ 0 w 5566823"/>
                <a:gd name="T25" fmla="*/ 0 h 1756804"/>
                <a:gd name="T26" fmla="*/ 0 w 5566823"/>
                <a:gd name="T27" fmla="*/ 0 h 1756804"/>
                <a:gd name="T28" fmla="*/ 0 w 5566823"/>
                <a:gd name="T29" fmla="*/ 0 h 1756804"/>
                <a:gd name="T30" fmla="*/ 0 w 5566823"/>
                <a:gd name="T31" fmla="*/ 0 h 1756804"/>
                <a:gd name="T32" fmla="*/ 0 w 5566823"/>
                <a:gd name="T33" fmla="*/ 0 h 1756804"/>
                <a:gd name="T34" fmla="*/ 0 w 5566823"/>
                <a:gd name="T35" fmla="*/ 0 h 1756804"/>
                <a:gd name="T36" fmla="*/ 0 w 5566823"/>
                <a:gd name="T37" fmla="*/ 0 h 1756804"/>
                <a:gd name="T38" fmla="*/ 0 w 5566823"/>
                <a:gd name="T39" fmla="*/ 0 h 1756804"/>
                <a:gd name="T40" fmla="*/ 0 w 5566823"/>
                <a:gd name="T41" fmla="*/ 0 h 1756804"/>
                <a:gd name="T42" fmla="*/ 0 w 5566823"/>
                <a:gd name="T43" fmla="*/ 0 h 1756804"/>
                <a:gd name="T44" fmla="*/ 0 w 5566823"/>
                <a:gd name="T45" fmla="*/ 0 h 1756804"/>
                <a:gd name="T46" fmla="*/ 0 w 5566823"/>
                <a:gd name="T47" fmla="*/ 0 h 1756804"/>
                <a:gd name="T48" fmla="*/ 0 w 5566823"/>
                <a:gd name="T49" fmla="*/ 0 h 1756804"/>
                <a:gd name="T50" fmla="*/ 0 w 5566823"/>
                <a:gd name="T51" fmla="*/ 0 h 1756804"/>
                <a:gd name="T52" fmla="*/ 0 w 5566823"/>
                <a:gd name="T53" fmla="*/ 0 h 1756804"/>
                <a:gd name="T54" fmla="*/ 0 w 5566823"/>
                <a:gd name="T55" fmla="*/ 0 h 1756804"/>
                <a:gd name="T56" fmla="*/ 0 w 5566823"/>
                <a:gd name="T57" fmla="*/ 0 h 175680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566823"/>
                <a:gd name="T88" fmla="*/ 0 h 1756804"/>
                <a:gd name="T89" fmla="*/ 5566823 w 5566823"/>
                <a:gd name="T90" fmla="*/ 1756804 h 175680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566823" h="1756804">
                  <a:moveTo>
                    <a:pt x="5566823" y="0"/>
                  </a:moveTo>
                  <a:cubicBezTo>
                    <a:pt x="5438172" y="45631"/>
                    <a:pt x="5309522" y="91263"/>
                    <a:pt x="5194180" y="136894"/>
                  </a:cubicBezTo>
                  <a:cubicBezTo>
                    <a:pt x="5078838" y="182525"/>
                    <a:pt x="4971101" y="234494"/>
                    <a:pt x="4874772" y="273788"/>
                  </a:cubicBezTo>
                  <a:cubicBezTo>
                    <a:pt x="4778443" y="313082"/>
                    <a:pt x="4696056" y="343503"/>
                    <a:pt x="4616204" y="372656"/>
                  </a:cubicBezTo>
                  <a:cubicBezTo>
                    <a:pt x="4536352" y="401809"/>
                    <a:pt x="4446361" y="424625"/>
                    <a:pt x="4395661" y="448708"/>
                  </a:cubicBezTo>
                  <a:cubicBezTo>
                    <a:pt x="4344961" y="472791"/>
                    <a:pt x="4361438" y="496875"/>
                    <a:pt x="4312006" y="517155"/>
                  </a:cubicBezTo>
                  <a:cubicBezTo>
                    <a:pt x="4262574" y="537436"/>
                    <a:pt x="4147233" y="566588"/>
                    <a:pt x="4099068" y="570391"/>
                  </a:cubicBezTo>
                  <a:cubicBezTo>
                    <a:pt x="4050903" y="574194"/>
                    <a:pt x="4048368" y="528562"/>
                    <a:pt x="4023018" y="539970"/>
                  </a:cubicBezTo>
                  <a:cubicBezTo>
                    <a:pt x="3997668" y="551378"/>
                    <a:pt x="3974854" y="626163"/>
                    <a:pt x="3946969" y="638838"/>
                  </a:cubicBezTo>
                  <a:cubicBezTo>
                    <a:pt x="3919084" y="651513"/>
                    <a:pt x="3898804" y="600812"/>
                    <a:pt x="3855709" y="616022"/>
                  </a:cubicBezTo>
                  <a:cubicBezTo>
                    <a:pt x="3812614" y="631232"/>
                    <a:pt x="3744170" y="702215"/>
                    <a:pt x="3688400" y="730101"/>
                  </a:cubicBezTo>
                  <a:cubicBezTo>
                    <a:pt x="3632630" y="757987"/>
                    <a:pt x="3587000" y="760522"/>
                    <a:pt x="3521091" y="783337"/>
                  </a:cubicBezTo>
                  <a:cubicBezTo>
                    <a:pt x="3455182" y="806152"/>
                    <a:pt x="3347445" y="844178"/>
                    <a:pt x="3292943" y="866994"/>
                  </a:cubicBezTo>
                  <a:cubicBezTo>
                    <a:pt x="3238441" y="889810"/>
                    <a:pt x="3224499" y="913893"/>
                    <a:pt x="3194079" y="920231"/>
                  </a:cubicBezTo>
                  <a:cubicBezTo>
                    <a:pt x="3163659" y="926569"/>
                    <a:pt x="3147181" y="898682"/>
                    <a:pt x="3110424" y="905020"/>
                  </a:cubicBezTo>
                  <a:cubicBezTo>
                    <a:pt x="3073667" y="911358"/>
                    <a:pt x="3058457" y="937976"/>
                    <a:pt x="2973535" y="958257"/>
                  </a:cubicBezTo>
                  <a:cubicBezTo>
                    <a:pt x="2888613" y="978538"/>
                    <a:pt x="2716235" y="1001353"/>
                    <a:pt x="2600893" y="1026704"/>
                  </a:cubicBezTo>
                  <a:cubicBezTo>
                    <a:pt x="2485551" y="1052055"/>
                    <a:pt x="2390489" y="1085010"/>
                    <a:pt x="2281485" y="1110361"/>
                  </a:cubicBezTo>
                  <a:cubicBezTo>
                    <a:pt x="2172481" y="1135712"/>
                    <a:pt x="2039394" y="1150922"/>
                    <a:pt x="1946867" y="1178808"/>
                  </a:cubicBezTo>
                  <a:cubicBezTo>
                    <a:pt x="1854340" y="1206694"/>
                    <a:pt x="1820118" y="1242185"/>
                    <a:pt x="1726324" y="1277676"/>
                  </a:cubicBezTo>
                  <a:cubicBezTo>
                    <a:pt x="1632530" y="1313167"/>
                    <a:pt x="1462685" y="1370206"/>
                    <a:pt x="1384101" y="1391754"/>
                  </a:cubicBezTo>
                  <a:cubicBezTo>
                    <a:pt x="1305517" y="1413302"/>
                    <a:pt x="1282702" y="1394289"/>
                    <a:pt x="1254817" y="1406964"/>
                  </a:cubicBezTo>
                  <a:cubicBezTo>
                    <a:pt x="1226932" y="1419639"/>
                    <a:pt x="1238339" y="1460201"/>
                    <a:pt x="1216792" y="1467806"/>
                  </a:cubicBezTo>
                  <a:cubicBezTo>
                    <a:pt x="1195245" y="1475411"/>
                    <a:pt x="1186372" y="1441188"/>
                    <a:pt x="1125533" y="1452596"/>
                  </a:cubicBezTo>
                  <a:cubicBezTo>
                    <a:pt x="1064694" y="1464004"/>
                    <a:pt x="934142" y="1514705"/>
                    <a:pt x="851755" y="1536253"/>
                  </a:cubicBezTo>
                  <a:cubicBezTo>
                    <a:pt x="769368" y="1557801"/>
                    <a:pt x="699656" y="1561604"/>
                    <a:pt x="631211" y="1581884"/>
                  </a:cubicBezTo>
                  <a:cubicBezTo>
                    <a:pt x="562766" y="1602164"/>
                    <a:pt x="509532" y="1638923"/>
                    <a:pt x="441087" y="1657936"/>
                  </a:cubicBezTo>
                  <a:cubicBezTo>
                    <a:pt x="372643" y="1676949"/>
                    <a:pt x="294058" y="1679484"/>
                    <a:pt x="220544" y="1695962"/>
                  </a:cubicBezTo>
                  <a:cubicBezTo>
                    <a:pt x="147030" y="1712440"/>
                    <a:pt x="0" y="1756804"/>
                    <a:pt x="0" y="1756804"/>
                  </a:cubicBezTo>
                </a:path>
              </a:pathLst>
            </a:custGeom>
            <a:noFill/>
            <a:ln w="12700">
              <a:solidFill>
                <a:srgbClr val="008000"/>
              </a:solidFill>
              <a:round/>
              <a:headEnd/>
              <a:tailEnd/>
            </a:ln>
          </p:spPr>
          <p:txBody>
            <a:bodyPr/>
            <a:lstStyle/>
            <a:p>
              <a:endParaRPr lang="en-US"/>
            </a:p>
          </p:txBody>
        </p:sp>
        <p:sp>
          <p:nvSpPr>
            <p:cNvPr id="44060" name="Freeform 22"/>
            <p:cNvSpPr>
              <a:spLocks noChangeArrowheads="1"/>
            </p:cNvSpPr>
            <p:nvPr/>
          </p:nvSpPr>
          <p:spPr bwMode="auto">
            <a:xfrm>
              <a:off x="1151" y="3448"/>
              <a:ext cx="289" cy="59"/>
            </a:xfrm>
            <a:custGeom>
              <a:avLst/>
              <a:gdLst>
                <a:gd name="T0" fmla="*/ 0 w 3884706"/>
                <a:gd name="T1" fmla="*/ 0 h 881529"/>
                <a:gd name="T2" fmla="*/ 0 w 3884706"/>
                <a:gd name="T3" fmla="*/ 0 h 881529"/>
                <a:gd name="T4" fmla="*/ 0 w 3884706"/>
                <a:gd name="T5" fmla="*/ 0 h 881529"/>
                <a:gd name="T6" fmla="*/ 0 w 3884706"/>
                <a:gd name="T7" fmla="*/ 0 h 881529"/>
                <a:gd name="T8" fmla="*/ 0 w 3884706"/>
                <a:gd name="T9" fmla="*/ 0 h 881529"/>
                <a:gd name="T10" fmla="*/ 0 w 3884706"/>
                <a:gd name="T11" fmla="*/ 0 h 881529"/>
                <a:gd name="T12" fmla="*/ 0 w 3884706"/>
                <a:gd name="T13" fmla="*/ 0 h 881529"/>
                <a:gd name="T14" fmla="*/ 0 w 3884706"/>
                <a:gd name="T15" fmla="*/ 0 h 881529"/>
                <a:gd name="T16" fmla="*/ 0 w 3884706"/>
                <a:gd name="T17" fmla="*/ 0 h 881529"/>
                <a:gd name="T18" fmla="*/ 0 w 3884706"/>
                <a:gd name="T19" fmla="*/ 0 h 881529"/>
                <a:gd name="T20" fmla="*/ 0 w 3884706"/>
                <a:gd name="T21" fmla="*/ 0 h 881529"/>
                <a:gd name="T22" fmla="*/ 0 w 3884706"/>
                <a:gd name="T23" fmla="*/ 0 h 8815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84706"/>
                <a:gd name="T37" fmla="*/ 0 h 881529"/>
                <a:gd name="T38" fmla="*/ 3884706 w 3884706"/>
                <a:gd name="T39" fmla="*/ 881529 h 8815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84706" h="881529">
                  <a:moveTo>
                    <a:pt x="3884706" y="0"/>
                  </a:moveTo>
                  <a:cubicBezTo>
                    <a:pt x="3648760" y="59764"/>
                    <a:pt x="3412814" y="119529"/>
                    <a:pt x="3249706" y="171823"/>
                  </a:cubicBezTo>
                  <a:cubicBezTo>
                    <a:pt x="3086598" y="224117"/>
                    <a:pt x="3010647" y="280147"/>
                    <a:pt x="2906059" y="313765"/>
                  </a:cubicBezTo>
                  <a:cubicBezTo>
                    <a:pt x="2801471" y="347383"/>
                    <a:pt x="2718048" y="356098"/>
                    <a:pt x="2622176" y="373529"/>
                  </a:cubicBezTo>
                  <a:cubicBezTo>
                    <a:pt x="2526304" y="390960"/>
                    <a:pt x="2441638" y="392206"/>
                    <a:pt x="2330824" y="418353"/>
                  </a:cubicBezTo>
                  <a:cubicBezTo>
                    <a:pt x="2220010" y="444500"/>
                    <a:pt x="2075578" y="496794"/>
                    <a:pt x="1957294" y="530412"/>
                  </a:cubicBezTo>
                  <a:cubicBezTo>
                    <a:pt x="1839010" y="564030"/>
                    <a:pt x="1730687" y="595157"/>
                    <a:pt x="1621118" y="620059"/>
                  </a:cubicBezTo>
                  <a:cubicBezTo>
                    <a:pt x="1511549" y="644961"/>
                    <a:pt x="1411941" y="667372"/>
                    <a:pt x="1299882" y="679823"/>
                  </a:cubicBezTo>
                  <a:cubicBezTo>
                    <a:pt x="1187823" y="692274"/>
                    <a:pt x="1048373" y="689785"/>
                    <a:pt x="948765" y="694765"/>
                  </a:cubicBezTo>
                  <a:cubicBezTo>
                    <a:pt x="849157" y="699745"/>
                    <a:pt x="791882" y="688539"/>
                    <a:pt x="702235" y="709706"/>
                  </a:cubicBezTo>
                  <a:cubicBezTo>
                    <a:pt x="612588" y="730873"/>
                    <a:pt x="527921" y="793128"/>
                    <a:pt x="410882" y="821765"/>
                  </a:cubicBezTo>
                  <a:cubicBezTo>
                    <a:pt x="293843" y="850402"/>
                    <a:pt x="0" y="881529"/>
                    <a:pt x="0" y="881529"/>
                  </a:cubicBezTo>
                </a:path>
              </a:pathLst>
            </a:custGeom>
            <a:noFill/>
            <a:ln w="12700">
              <a:solidFill>
                <a:srgbClr val="FF6600"/>
              </a:solidFill>
              <a:round/>
              <a:headEnd/>
              <a:tailEnd/>
            </a:ln>
          </p:spPr>
          <p:txBody>
            <a:bodyPr/>
            <a:lstStyle/>
            <a:p>
              <a:endParaRPr lang="en-US"/>
            </a:p>
          </p:txBody>
        </p:sp>
        <p:cxnSp>
          <p:nvCxnSpPr>
            <p:cNvPr id="44061" name="Straight Connector 63"/>
            <p:cNvCxnSpPr>
              <a:cxnSpLocks noChangeShapeType="1"/>
            </p:cNvCxnSpPr>
            <p:nvPr/>
          </p:nvCxnSpPr>
          <p:spPr bwMode="auto">
            <a:xfrm flipV="1">
              <a:off x="1488" y="2605"/>
              <a:ext cx="3761" cy="831"/>
            </a:xfrm>
            <a:prstGeom prst="line">
              <a:avLst/>
            </a:prstGeom>
            <a:noFill/>
            <a:ln w="25400">
              <a:solidFill>
                <a:srgbClr val="0000FF"/>
              </a:solidFill>
              <a:prstDash val="lgDash"/>
              <a:round/>
              <a:headEnd/>
              <a:tailEnd/>
            </a:ln>
          </p:spPr>
        </p:cxnSp>
        <p:cxnSp>
          <p:nvCxnSpPr>
            <p:cNvPr id="44062" name="Straight Connector 10"/>
            <p:cNvCxnSpPr>
              <a:cxnSpLocks noChangeShapeType="1"/>
            </p:cNvCxnSpPr>
            <p:nvPr/>
          </p:nvCxnSpPr>
          <p:spPr bwMode="auto">
            <a:xfrm rot="16200000" flipV="1">
              <a:off x="1035" y="2469"/>
              <a:ext cx="3210" cy="0"/>
            </a:xfrm>
            <a:prstGeom prst="line">
              <a:avLst/>
            </a:prstGeom>
            <a:noFill/>
            <a:ln w="12700">
              <a:solidFill>
                <a:schemeClr val="tx1"/>
              </a:solidFill>
              <a:round/>
              <a:headEnd/>
              <a:tailEnd/>
            </a:ln>
          </p:spPr>
        </p:cxnSp>
        <p:cxnSp>
          <p:nvCxnSpPr>
            <p:cNvPr id="44063" name="Straight Connector 10"/>
            <p:cNvCxnSpPr>
              <a:cxnSpLocks noChangeShapeType="1"/>
            </p:cNvCxnSpPr>
            <p:nvPr/>
          </p:nvCxnSpPr>
          <p:spPr bwMode="auto">
            <a:xfrm rot="5400000" flipH="1" flipV="1">
              <a:off x="2331" y="2469"/>
              <a:ext cx="3210" cy="2"/>
            </a:xfrm>
            <a:prstGeom prst="line">
              <a:avLst/>
            </a:prstGeom>
            <a:noFill/>
            <a:ln w="12700">
              <a:solidFill>
                <a:schemeClr val="tx1"/>
              </a:solidFill>
              <a:round/>
              <a:headEnd/>
              <a:tailEnd/>
            </a:ln>
          </p:spPr>
        </p:cxnSp>
        <p:cxnSp>
          <p:nvCxnSpPr>
            <p:cNvPr id="44064" name="Straight Connector 10"/>
            <p:cNvCxnSpPr>
              <a:cxnSpLocks noChangeShapeType="1"/>
            </p:cNvCxnSpPr>
            <p:nvPr/>
          </p:nvCxnSpPr>
          <p:spPr bwMode="auto">
            <a:xfrm rot="5400000" flipH="1" flipV="1">
              <a:off x="3627" y="2469"/>
              <a:ext cx="3210" cy="2"/>
            </a:xfrm>
            <a:prstGeom prst="line">
              <a:avLst/>
            </a:prstGeom>
            <a:noFill/>
            <a:ln w="12700">
              <a:solidFill>
                <a:schemeClr val="tx1"/>
              </a:solidFill>
              <a:round/>
              <a:headEnd/>
              <a:tailEnd/>
            </a:ln>
          </p:spPr>
        </p:cxnSp>
        <p:sp>
          <p:nvSpPr>
            <p:cNvPr id="44065" name="TextBox 55"/>
            <p:cNvSpPr txBox="1">
              <a:spLocks noChangeArrowheads="1"/>
            </p:cNvSpPr>
            <p:nvPr/>
          </p:nvSpPr>
          <p:spPr bwMode="auto">
            <a:xfrm>
              <a:off x="1776" y="2592"/>
              <a:ext cx="1200" cy="334"/>
            </a:xfrm>
            <a:prstGeom prst="rect">
              <a:avLst/>
            </a:prstGeom>
            <a:solidFill>
              <a:srgbClr val="FFFFFF"/>
            </a:solidFill>
            <a:ln w="12700">
              <a:solidFill>
                <a:schemeClr val="tx1"/>
              </a:solidFill>
              <a:miter lim="800000"/>
              <a:headEnd/>
              <a:tailEnd/>
            </a:ln>
          </p:spPr>
          <p:txBody>
            <a:bodyPr>
              <a:spAutoFit/>
            </a:bodyPr>
            <a:lstStyle/>
            <a:p>
              <a:pPr algn="ctr"/>
              <a:r>
                <a:rPr lang="en-US" sz="1400"/>
                <a:t>CO</a:t>
              </a:r>
              <a:r>
                <a:rPr lang="en-US" sz="1200"/>
                <a:t>2</a:t>
              </a:r>
              <a:r>
                <a:rPr lang="en-US" sz="1400"/>
                <a:t> %, indoors, in an average house</a:t>
              </a:r>
            </a:p>
          </p:txBody>
        </p:sp>
        <p:sp>
          <p:nvSpPr>
            <p:cNvPr id="44066" name="TextBox 20"/>
            <p:cNvSpPr txBox="1">
              <a:spLocks noChangeArrowheads="1"/>
            </p:cNvSpPr>
            <p:nvPr/>
          </p:nvSpPr>
          <p:spPr bwMode="auto">
            <a:xfrm>
              <a:off x="3648" y="4080"/>
              <a:ext cx="576" cy="192"/>
            </a:xfrm>
            <a:prstGeom prst="rect">
              <a:avLst/>
            </a:prstGeom>
            <a:noFill/>
            <a:ln w="9525">
              <a:noFill/>
              <a:miter lim="800000"/>
              <a:headEnd/>
              <a:tailEnd/>
            </a:ln>
          </p:spPr>
          <p:txBody>
            <a:bodyPr>
              <a:spAutoFit/>
            </a:bodyPr>
            <a:lstStyle/>
            <a:p>
              <a:pPr algn="ctr"/>
              <a:r>
                <a:rPr lang="en-US" sz="1400"/>
                <a:t>2200</a:t>
              </a:r>
            </a:p>
          </p:txBody>
        </p:sp>
        <p:sp>
          <p:nvSpPr>
            <p:cNvPr id="44067" name="TextBox 20"/>
            <p:cNvSpPr txBox="1">
              <a:spLocks noChangeArrowheads="1"/>
            </p:cNvSpPr>
            <p:nvPr/>
          </p:nvSpPr>
          <p:spPr bwMode="auto">
            <a:xfrm>
              <a:off x="4944" y="4080"/>
              <a:ext cx="576" cy="192"/>
            </a:xfrm>
            <a:prstGeom prst="rect">
              <a:avLst/>
            </a:prstGeom>
            <a:noFill/>
            <a:ln w="9525">
              <a:noFill/>
              <a:miter lim="800000"/>
              <a:headEnd/>
              <a:tailEnd/>
            </a:ln>
          </p:spPr>
          <p:txBody>
            <a:bodyPr>
              <a:spAutoFit/>
            </a:bodyPr>
            <a:lstStyle/>
            <a:p>
              <a:pPr algn="ctr"/>
              <a:r>
                <a:rPr lang="en-US" sz="1400"/>
                <a:t>2300</a:t>
              </a:r>
            </a:p>
          </p:txBody>
        </p:sp>
        <p:cxnSp>
          <p:nvCxnSpPr>
            <p:cNvPr id="44068" name="Straight Arrow Connector 66"/>
            <p:cNvCxnSpPr>
              <a:cxnSpLocks noChangeShapeType="1"/>
            </p:cNvCxnSpPr>
            <p:nvPr/>
          </p:nvCxnSpPr>
          <p:spPr bwMode="auto">
            <a:xfrm flipH="1">
              <a:off x="3024" y="2304"/>
              <a:ext cx="576" cy="720"/>
            </a:xfrm>
            <a:prstGeom prst="straightConnector1">
              <a:avLst/>
            </a:prstGeom>
            <a:noFill/>
            <a:ln w="28575">
              <a:solidFill>
                <a:srgbClr val="008000"/>
              </a:solidFill>
              <a:round/>
              <a:headEnd/>
              <a:tailEnd type="arrow" w="med" len="med"/>
            </a:ln>
          </p:spPr>
        </p:cxnSp>
        <p:sp>
          <p:nvSpPr>
            <p:cNvPr id="44069" name="TextBox 55"/>
            <p:cNvSpPr txBox="1">
              <a:spLocks noChangeArrowheads="1"/>
            </p:cNvSpPr>
            <p:nvPr/>
          </p:nvSpPr>
          <p:spPr bwMode="auto">
            <a:xfrm>
              <a:off x="3599" y="2064"/>
              <a:ext cx="1585" cy="334"/>
            </a:xfrm>
            <a:prstGeom prst="rect">
              <a:avLst/>
            </a:prstGeom>
            <a:solidFill>
              <a:srgbClr val="FFFFFF"/>
            </a:solidFill>
            <a:ln w="12700">
              <a:solidFill>
                <a:schemeClr val="tx1"/>
              </a:solidFill>
              <a:miter lim="800000"/>
              <a:headEnd/>
              <a:tailEnd/>
            </a:ln>
          </p:spPr>
          <p:txBody>
            <a:bodyPr>
              <a:spAutoFit/>
            </a:bodyPr>
            <a:lstStyle/>
            <a:p>
              <a:pPr algn="ctr"/>
              <a:r>
                <a:rPr lang="en-US" sz="1400"/>
                <a:t>Crop yields up &gt; 35%.</a:t>
              </a:r>
            </a:p>
            <a:p>
              <a:pPr algn="ctr"/>
              <a:r>
                <a:rPr lang="en-US" sz="1400"/>
                <a:t>Pine trees growth doubles.</a:t>
              </a:r>
            </a:p>
          </p:txBody>
        </p:sp>
        <p:sp>
          <p:nvSpPr>
            <p:cNvPr id="44070" name="TextBox 55"/>
            <p:cNvSpPr txBox="1">
              <a:spLocks noChangeArrowheads="1"/>
            </p:cNvSpPr>
            <p:nvPr/>
          </p:nvSpPr>
          <p:spPr bwMode="auto">
            <a:xfrm>
              <a:off x="2736" y="3564"/>
              <a:ext cx="2465" cy="468"/>
            </a:xfrm>
            <a:prstGeom prst="rect">
              <a:avLst/>
            </a:prstGeom>
            <a:solidFill>
              <a:srgbClr val="FFFFFF"/>
            </a:solidFill>
            <a:ln w="12700">
              <a:solidFill>
                <a:schemeClr val="tx1"/>
              </a:solidFill>
              <a:miter lim="800000"/>
              <a:headEnd/>
              <a:tailEnd/>
            </a:ln>
          </p:spPr>
          <p:txBody>
            <a:bodyPr>
              <a:spAutoFit/>
            </a:bodyPr>
            <a:lstStyle/>
            <a:p>
              <a:pPr algn="ctr"/>
              <a:r>
                <a:rPr lang="en-US" sz="1400"/>
                <a:t>Oil, coal, and natural gas gets more expensive than non-CO</a:t>
              </a:r>
              <a:r>
                <a:rPr lang="en-US" sz="1200"/>
                <a:t>2</a:t>
              </a:r>
              <a:r>
                <a:rPr lang="en-US" sz="1400"/>
                <a:t> emission energy, </a:t>
              </a:r>
              <a:r>
                <a:rPr lang="en-US" sz="1400" b="1"/>
                <a:t>without </a:t>
              </a:r>
              <a:r>
                <a:rPr lang="en-US" sz="1400"/>
                <a:t>Government taxing (approximate guess).</a:t>
              </a:r>
            </a:p>
          </p:txBody>
        </p:sp>
        <p:cxnSp>
          <p:nvCxnSpPr>
            <p:cNvPr id="44071" name="Straight Arrow Connector 66"/>
            <p:cNvCxnSpPr>
              <a:cxnSpLocks noChangeShapeType="1"/>
              <a:stCxn id="44072" idx="1"/>
            </p:cNvCxnSpPr>
            <p:nvPr/>
          </p:nvCxnSpPr>
          <p:spPr bwMode="auto">
            <a:xfrm flipH="1">
              <a:off x="1392" y="1470"/>
              <a:ext cx="618" cy="1775"/>
            </a:xfrm>
            <a:prstGeom prst="straightConnector1">
              <a:avLst/>
            </a:prstGeom>
            <a:noFill/>
            <a:ln w="28575">
              <a:solidFill>
                <a:schemeClr val="tx1"/>
              </a:solidFill>
              <a:round/>
              <a:headEnd/>
              <a:tailEnd type="arrow" w="med" len="med"/>
            </a:ln>
          </p:spPr>
        </p:cxnSp>
        <p:sp>
          <p:nvSpPr>
            <p:cNvPr id="44072" name="TextBox 27"/>
            <p:cNvSpPr txBox="1">
              <a:spLocks noChangeArrowheads="1"/>
            </p:cNvSpPr>
            <p:nvPr/>
          </p:nvSpPr>
          <p:spPr bwMode="auto">
            <a:xfrm>
              <a:off x="2016" y="1200"/>
              <a:ext cx="2688" cy="540"/>
            </a:xfrm>
            <a:prstGeom prst="rect">
              <a:avLst/>
            </a:prstGeom>
            <a:solidFill>
              <a:schemeClr val="bg1"/>
            </a:solidFill>
            <a:ln w="19050">
              <a:solidFill>
                <a:schemeClr val="tx1"/>
              </a:solidFill>
              <a:miter lim="800000"/>
              <a:headEnd/>
              <a:tailEnd/>
            </a:ln>
          </p:spPr>
          <p:txBody>
            <a:bodyPr>
              <a:spAutoFit/>
            </a:bodyPr>
            <a:lstStyle/>
            <a:p>
              <a:pPr algn="ctr"/>
              <a:r>
                <a:rPr lang="en-US" sz="1300" b="1"/>
                <a:t>Atmospheric Carbon Dioxide Gas,  CO</a:t>
              </a:r>
              <a:r>
                <a:rPr lang="en-US" sz="1200" b="1"/>
                <a:t>2</a:t>
              </a:r>
              <a:endParaRPr lang="en-US" sz="1300" b="1"/>
            </a:p>
            <a:p>
              <a:r>
                <a:rPr lang="en-US" sz="1200"/>
                <a:t>       - Current CO</a:t>
              </a:r>
              <a:r>
                <a:rPr lang="en-US" sz="1100"/>
                <a:t>2</a:t>
              </a:r>
              <a:r>
                <a:rPr lang="en-US" sz="1200"/>
                <a:t>  0.038%.</a:t>
              </a:r>
            </a:p>
            <a:p>
              <a:r>
                <a:rPr lang="en-US" sz="1200">
                  <a:solidFill>
                    <a:srgbClr val="FF6600"/>
                  </a:solidFill>
                </a:rPr>
                <a:t>Multi color</a:t>
              </a:r>
              <a:r>
                <a:rPr lang="en-US" sz="1200"/>
                <a:t> – Modern measurements (last 50 years)</a:t>
              </a:r>
            </a:p>
            <a:p>
              <a:r>
                <a:rPr lang="en-US" sz="1200">
                  <a:solidFill>
                    <a:srgbClr val="0000FF"/>
                  </a:solidFill>
                </a:rPr>
                <a:t>Blue dashed line </a:t>
              </a:r>
              <a:r>
                <a:rPr lang="en-US" sz="1200"/>
                <a:t>- extrapolation of modern measurements</a:t>
              </a:r>
            </a:p>
          </p:txBody>
        </p:sp>
        <p:sp>
          <p:nvSpPr>
            <p:cNvPr id="44073" name="Sun 53"/>
            <p:cNvSpPr>
              <a:spLocks noChangeArrowheads="1"/>
            </p:cNvSpPr>
            <p:nvPr/>
          </p:nvSpPr>
          <p:spPr bwMode="auto">
            <a:xfrm>
              <a:off x="2117" y="1364"/>
              <a:ext cx="102" cy="96"/>
            </a:xfrm>
            <a:prstGeom prst="sun">
              <a:avLst>
                <a:gd name="adj" fmla="val 25000"/>
              </a:avLst>
            </a:prstGeom>
            <a:solidFill>
              <a:schemeClr val="bg1"/>
            </a:solidFill>
            <a:ln w="12700">
              <a:solidFill>
                <a:schemeClr val="tx1"/>
              </a:solidFill>
              <a:round/>
              <a:headEnd/>
              <a:tailEnd/>
            </a:ln>
          </p:spPr>
          <p:txBody>
            <a:bodyPr/>
            <a:lstStyle/>
            <a:p>
              <a:pPr algn="ctr"/>
              <a:endParaRPr lang="en-US"/>
            </a:p>
          </p:txBody>
        </p:sp>
        <p:sp>
          <p:nvSpPr>
            <p:cNvPr id="44074" name="TextBox 22"/>
            <p:cNvSpPr txBox="1">
              <a:spLocks noChangeArrowheads="1"/>
            </p:cNvSpPr>
            <p:nvPr/>
          </p:nvSpPr>
          <p:spPr bwMode="auto">
            <a:xfrm>
              <a:off x="1520" y="4080"/>
              <a:ext cx="912" cy="212"/>
            </a:xfrm>
            <a:prstGeom prst="rect">
              <a:avLst/>
            </a:prstGeom>
            <a:noFill/>
            <a:ln w="9525">
              <a:noFill/>
              <a:miter lim="800000"/>
              <a:headEnd/>
              <a:tailEnd/>
            </a:ln>
          </p:spPr>
          <p:txBody>
            <a:bodyPr>
              <a:spAutoFit/>
            </a:bodyPr>
            <a:lstStyle/>
            <a:p>
              <a:pPr algn="ctr"/>
              <a:r>
                <a:rPr lang="en-US"/>
                <a:t>21</a:t>
              </a:r>
              <a:r>
                <a:rPr lang="en-US" baseline="30000"/>
                <a:t>st</a:t>
              </a:r>
              <a:r>
                <a:rPr lang="en-US"/>
                <a:t> Century</a:t>
              </a:r>
            </a:p>
          </p:txBody>
        </p:sp>
        <p:cxnSp>
          <p:nvCxnSpPr>
            <p:cNvPr id="44075" name="Straight Arrow Connector 66"/>
            <p:cNvCxnSpPr>
              <a:cxnSpLocks noChangeShapeType="1"/>
            </p:cNvCxnSpPr>
            <p:nvPr/>
          </p:nvCxnSpPr>
          <p:spPr bwMode="auto">
            <a:xfrm>
              <a:off x="2404" y="3231"/>
              <a:ext cx="1148" cy="193"/>
            </a:xfrm>
            <a:prstGeom prst="straightConnector1">
              <a:avLst/>
            </a:prstGeom>
            <a:noFill/>
            <a:ln w="63500">
              <a:solidFill>
                <a:srgbClr val="3366FF"/>
              </a:solidFill>
              <a:round/>
              <a:headEnd/>
              <a:tailEnd type="arrow" w="med" len="med"/>
            </a:ln>
          </p:spPr>
        </p:cxnSp>
        <p:cxnSp>
          <p:nvCxnSpPr>
            <p:cNvPr id="44076" name="Straight Arrow Connector 66"/>
            <p:cNvCxnSpPr>
              <a:cxnSpLocks noChangeShapeType="1"/>
            </p:cNvCxnSpPr>
            <p:nvPr/>
          </p:nvCxnSpPr>
          <p:spPr bwMode="auto">
            <a:xfrm flipV="1">
              <a:off x="2395" y="2884"/>
              <a:ext cx="1604" cy="350"/>
            </a:xfrm>
            <a:prstGeom prst="straightConnector1">
              <a:avLst/>
            </a:prstGeom>
            <a:noFill/>
            <a:ln w="63500">
              <a:solidFill>
                <a:srgbClr val="FF0000"/>
              </a:solidFill>
              <a:round/>
              <a:headEnd/>
              <a:tailEnd type="arrow" w="med" len="med"/>
            </a:ln>
          </p:spPr>
        </p:cxnSp>
        <p:sp>
          <p:nvSpPr>
            <p:cNvPr id="44077" name="Text Box 49"/>
            <p:cNvSpPr txBox="1">
              <a:spLocks noChangeArrowheads="1"/>
            </p:cNvSpPr>
            <p:nvPr/>
          </p:nvSpPr>
          <p:spPr bwMode="auto">
            <a:xfrm>
              <a:off x="3980" y="2592"/>
              <a:ext cx="432" cy="404"/>
            </a:xfrm>
            <a:prstGeom prst="rect">
              <a:avLst/>
            </a:prstGeom>
            <a:solidFill>
              <a:schemeClr val="bg1"/>
            </a:solidFill>
            <a:ln w="9525">
              <a:noFill/>
              <a:miter lim="800000"/>
              <a:headEnd/>
              <a:tailEnd/>
            </a:ln>
          </p:spPr>
          <p:txBody>
            <a:bodyPr>
              <a:spAutoFit/>
            </a:bodyPr>
            <a:lstStyle/>
            <a:p>
              <a:pPr algn="ctr">
                <a:spcBef>
                  <a:spcPct val="50000"/>
                </a:spcBef>
              </a:pPr>
              <a:r>
                <a:rPr lang="en-US" sz="3600" b="1"/>
                <a:t>?</a:t>
              </a:r>
            </a:p>
          </p:txBody>
        </p:sp>
        <p:sp>
          <p:nvSpPr>
            <p:cNvPr id="44078" name="Text Box 51"/>
            <p:cNvSpPr txBox="1">
              <a:spLocks noChangeArrowheads="1"/>
            </p:cNvSpPr>
            <p:nvPr/>
          </p:nvSpPr>
          <p:spPr bwMode="auto">
            <a:xfrm>
              <a:off x="3456" y="3196"/>
              <a:ext cx="432" cy="404"/>
            </a:xfrm>
            <a:prstGeom prst="rect">
              <a:avLst/>
            </a:prstGeom>
            <a:noFill/>
            <a:ln w="9525">
              <a:noFill/>
              <a:miter lim="800000"/>
              <a:headEnd/>
              <a:tailEnd/>
            </a:ln>
          </p:spPr>
          <p:txBody>
            <a:bodyPr>
              <a:spAutoFit/>
            </a:bodyPr>
            <a:lstStyle/>
            <a:p>
              <a:pPr algn="ctr">
                <a:spcBef>
                  <a:spcPct val="50000"/>
                </a:spcBef>
              </a:pPr>
              <a:r>
                <a:rPr lang="en-US" sz="3600" b="1"/>
                <a:t>?</a:t>
              </a:r>
            </a:p>
          </p:txBody>
        </p:sp>
      </p:grpSp>
      <p:sp>
        <p:nvSpPr>
          <p:cNvPr id="44036" name="Slide Number Placeholder 48"/>
          <p:cNvSpPr>
            <a:spLocks noGrp="1"/>
          </p:cNvSpPr>
          <p:nvPr>
            <p:ph type="sldNum" sz="quarter" idx="12"/>
          </p:nvPr>
        </p:nvSpPr>
        <p:spPr>
          <a:xfrm>
            <a:off x="8610600" y="6550025"/>
            <a:ext cx="533400" cy="307975"/>
          </a:xfrm>
          <a:noFill/>
        </p:spPr>
        <p:txBody>
          <a:bodyPr/>
          <a:lstStyle/>
          <a:p>
            <a:fld id="{F1C34517-4B87-4821-BDDC-CDA7E08CFCAD}" type="slidenum">
              <a:rPr lang="en-US" sz="1100" smtClean="0">
                <a:ea typeface="ＭＳ Ｐゴシック" pitchFamily="34" charset="-128"/>
              </a:rPr>
              <a:pPr/>
              <a:t>41</a:t>
            </a:fld>
            <a:endParaRPr lang="en-US" sz="1100" smtClean="0">
              <a:ea typeface="ＭＳ Ｐゴシック" pitchFamily="34"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0"/>
            <a:ext cx="8229600" cy="685800"/>
          </a:xfrm>
        </p:spPr>
        <p:txBody>
          <a:bodyPr/>
          <a:lstStyle/>
          <a:p>
            <a:r>
              <a:rPr lang="en-US" sz="2800" smtClean="0">
                <a:solidFill>
                  <a:srgbClr val="0000FF"/>
                </a:solidFill>
                <a:ea typeface="ＭＳ Ｐゴシック" pitchFamily="34" charset="-128"/>
              </a:rPr>
              <a:t>Notes on continuing our use of fossil fuels</a:t>
            </a:r>
          </a:p>
        </p:txBody>
      </p:sp>
      <p:sp>
        <p:nvSpPr>
          <p:cNvPr id="45059" name="Rectangle 3"/>
          <p:cNvSpPr>
            <a:spLocks noGrp="1" noChangeArrowheads="1"/>
          </p:cNvSpPr>
          <p:nvPr>
            <p:ph type="body" idx="1"/>
          </p:nvPr>
        </p:nvSpPr>
        <p:spPr>
          <a:xfrm>
            <a:off x="228600" y="914400"/>
            <a:ext cx="3657600" cy="5562600"/>
          </a:xfrm>
        </p:spPr>
        <p:txBody>
          <a:bodyPr/>
          <a:lstStyle/>
          <a:p>
            <a:pPr>
              <a:lnSpc>
                <a:spcPct val="80000"/>
              </a:lnSpc>
            </a:pPr>
            <a:r>
              <a:rPr lang="en-US" sz="1800" smtClean="0">
                <a:ea typeface="ＭＳ Ｐゴシック" pitchFamily="34" charset="-128"/>
              </a:rPr>
              <a:t>An “optimum” CO</a:t>
            </a:r>
            <a:r>
              <a:rPr lang="en-US" sz="1600" smtClean="0">
                <a:ea typeface="ＭＳ Ｐゴシック" pitchFamily="34" charset="-128"/>
              </a:rPr>
              <a:t>2</a:t>
            </a:r>
            <a:r>
              <a:rPr lang="en-US" sz="1800" smtClean="0">
                <a:ea typeface="ＭＳ Ｐゴシック" pitchFamily="34" charset="-128"/>
              </a:rPr>
              <a:t> level for plants and animals would be reached in about 1000 years </a:t>
            </a:r>
            <a:r>
              <a:rPr lang="en-US" sz="1800" b="1" smtClean="0">
                <a:ea typeface="ＭＳ Ｐゴシック" pitchFamily="34" charset="-128"/>
              </a:rPr>
              <a:t>if</a:t>
            </a:r>
            <a:r>
              <a:rPr lang="en-US" sz="1800" smtClean="0">
                <a:ea typeface="ＭＳ Ｐゴシック" pitchFamily="34" charset="-128"/>
              </a:rPr>
              <a:t> the current rate of emissions could be continued.</a:t>
            </a:r>
          </a:p>
          <a:p>
            <a:pPr>
              <a:lnSpc>
                <a:spcPct val="80000"/>
              </a:lnSpc>
            </a:pPr>
            <a:r>
              <a:rPr lang="en-US" sz="1800" smtClean="0">
                <a:ea typeface="ＭＳ Ｐゴシック" pitchFamily="34" charset="-128"/>
              </a:rPr>
              <a:t>We do </a:t>
            </a:r>
            <a:r>
              <a:rPr lang="en-US" sz="1800" b="1" smtClean="0">
                <a:ea typeface="ＭＳ Ｐゴシック" pitchFamily="34" charset="-128"/>
              </a:rPr>
              <a:t>not</a:t>
            </a:r>
            <a:r>
              <a:rPr lang="en-US" sz="1800" smtClean="0">
                <a:ea typeface="ＭＳ Ｐゴシック" pitchFamily="34" charset="-128"/>
              </a:rPr>
              <a:t> have enough fossil fuels to drive the atmospheric level of CO</a:t>
            </a:r>
            <a:r>
              <a:rPr lang="en-US" sz="1600" smtClean="0">
                <a:ea typeface="ＭＳ Ｐゴシック" pitchFamily="34" charset="-128"/>
              </a:rPr>
              <a:t>2</a:t>
            </a:r>
            <a:r>
              <a:rPr lang="en-US" sz="1800" smtClean="0">
                <a:ea typeface="ＭＳ Ｐゴシック" pitchFamily="34" charset="-128"/>
              </a:rPr>
              <a:t> to anywhere close to a dangerous level.</a:t>
            </a:r>
          </a:p>
          <a:p>
            <a:pPr>
              <a:lnSpc>
                <a:spcPct val="80000"/>
              </a:lnSpc>
            </a:pPr>
            <a:r>
              <a:rPr lang="en-US" sz="1800" smtClean="0">
                <a:ea typeface="ＭＳ Ｐゴシック" pitchFamily="34" charset="-128"/>
              </a:rPr>
              <a:t>Two more centuries of emissions like the last are not possible and not dangerous.</a:t>
            </a:r>
          </a:p>
          <a:p>
            <a:pPr>
              <a:lnSpc>
                <a:spcPct val="80000"/>
              </a:lnSpc>
            </a:pPr>
            <a:r>
              <a:rPr lang="en-US" sz="1800" smtClean="0">
                <a:ea typeface="ＭＳ Ｐゴシック" pitchFamily="34" charset="-128"/>
              </a:rPr>
              <a:t>Using all the reserves of fossil fuels now, would have little effect on global temperatures (beyond the natural warming).</a:t>
            </a:r>
          </a:p>
          <a:p>
            <a:pPr>
              <a:lnSpc>
                <a:spcPct val="80000"/>
              </a:lnSpc>
            </a:pPr>
            <a:r>
              <a:rPr lang="en-US" sz="1800" smtClean="0">
                <a:ea typeface="ＭＳ Ｐゴシック" pitchFamily="34" charset="-128"/>
              </a:rPr>
              <a:t>CO</a:t>
            </a:r>
            <a:r>
              <a:rPr lang="en-US" sz="1600" smtClean="0">
                <a:ea typeface="ＭＳ Ｐゴシック" pitchFamily="34" charset="-128"/>
              </a:rPr>
              <a:t>2</a:t>
            </a:r>
            <a:r>
              <a:rPr lang="en-US" sz="1800" smtClean="0">
                <a:ea typeface="ＭＳ Ｐゴシック" pitchFamily="34" charset="-128"/>
              </a:rPr>
              <a:t> level will drop, in response to decreasing temperatures about 500 to 800 years after the planet experiences its normal 90k-year cycle – cooling into the next big ice age.</a:t>
            </a:r>
          </a:p>
        </p:txBody>
      </p:sp>
      <p:sp>
        <p:nvSpPr>
          <p:cNvPr id="45060" name="Slide Number Placeholder 3"/>
          <p:cNvSpPr>
            <a:spLocks noGrp="1"/>
          </p:cNvSpPr>
          <p:nvPr>
            <p:ph type="sldNum" sz="quarter" idx="12"/>
          </p:nvPr>
        </p:nvSpPr>
        <p:spPr>
          <a:xfrm>
            <a:off x="152400" y="6534150"/>
            <a:ext cx="381000" cy="323850"/>
          </a:xfrm>
          <a:noFill/>
        </p:spPr>
        <p:txBody>
          <a:bodyPr/>
          <a:lstStyle/>
          <a:p>
            <a:fld id="{2E5F400E-42EA-4BFB-9562-C833C99427FA}" type="slidenum">
              <a:rPr lang="en-US" sz="1100" smtClean="0">
                <a:ea typeface="ＭＳ Ｐゴシック" pitchFamily="34" charset="-128"/>
              </a:rPr>
              <a:pPr/>
              <a:t>42</a:t>
            </a:fld>
            <a:endParaRPr lang="en-US" sz="1100" smtClean="0">
              <a:ea typeface="ＭＳ Ｐゴシック" pitchFamily="34" charset="-128"/>
            </a:endParaRPr>
          </a:p>
        </p:txBody>
      </p:sp>
      <p:sp>
        <p:nvSpPr>
          <p:cNvPr id="6" name="Rectangle 3"/>
          <p:cNvSpPr txBox="1">
            <a:spLocks noChangeArrowheads="1"/>
          </p:cNvSpPr>
          <p:nvPr/>
        </p:nvSpPr>
        <p:spPr bwMode="auto">
          <a:xfrm>
            <a:off x="4419600" y="914400"/>
            <a:ext cx="4419600" cy="2590800"/>
          </a:xfrm>
          <a:prstGeom prst="rect">
            <a:avLst/>
          </a:prstGeom>
          <a:noFill/>
          <a:ln w="9525">
            <a:noFill/>
            <a:miter lim="800000"/>
            <a:headEnd/>
            <a:tailEnd/>
          </a:ln>
        </p:spPr>
        <p:txBody>
          <a:bodyPr/>
          <a:lstStyle/>
          <a:p>
            <a:pPr marL="342900" indent="-342900" eaLnBrk="0" hangingPunct="0">
              <a:lnSpc>
                <a:spcPct val="80000"/>
              </a:lnSpc>
              <a:spcBef>
                <a:spcPct val="20000"/>
              </a:spcBef>
              <a:buFontTx/>
              <a:buChar char="•"/>
              <a:defRPr/>
            </a:pPr>
            <a:r>
              <a:rPr lang="en-US" sz="1800" kern="0" dirty="0">
                <a:latin typeface="+mn-lt"/>
                <a:ea typeface="ＭＳ Ｐゴシック"/>
                <a:cs typeface="ＭＳ Ｐゴシック"/>
              </a:rPr>
              <a:t>We cannot burn fossil fuels to prevent the next ice age – the greenhouse gas effect is far too weak for that.</a:t>
            </a:r>
          </a:p>
          <a:p>
            <a:pPr marL="342900" indent="-342900" eaLnBrk="0" hangingPunct="0">
              <a:lnSpc>
                <a:spcPct val="80000"/>
              </a:lnSpc>
              <a:spcBef>
                <a:spcPct val="20000"/>
              </a:spcBef>
              <a:buFontTx/>
              <a:buChar char="•"/>
              <a:defRPr/>
            </a:pPr>
            <a:r>
              <a:rPr lang="en-US" sz="1800" kern="0" dirty="0">
                <a:latin typeface="+mn-lt"/>
                <a:ea typeface="ＭＳ Ｐゴシック"/>
                <a:cs typeface="ＭＳ Ｐゴシック"/>
              </a:rPr>
              <a:t>Since our current fuels (coal, oil, natural gas) are non-renewable, as they become scarce their cost will force a change to alternatives </a:t>
            </a:r>
            <a:r>
              <a:rPr lang="en-US" sz="1800" b="1" kern="0" dirty="0">
                <a:latin typeface="+mn-lt"/>
                <a:ea typeface="ＭＳ Ｐゴシック"/>
                <a:cs typeface="ＭＳ Ｐゴシック"/>
              </a:rPr>
              <a:t>without</a:t>
            </a:r>
            <a:r>
              <a:rPr lang="en-US" sz="1800" kern="0" dirty="0">
                <a:latin typeface="+mn-lt"/>
                <a:ea typeface="ＭＳ Ｐゴシック"/>
                <a:cs typeface="ＭＳ Ｐゴシック"/>
              </a:rPr>
              <a:t> Government control or Tax. This market-driven change will occur </a:t>
            </a:r>
            <a:r>
              <a:rPr lang="en-US" sz="1800" b="1" kern="0" dirty="0">
                <a:latin typeface="+mn-lt"/>
                <a:ea typeface="ＭＳ Ｐゴシック"/>
                <a:cs typeface="ＭＳ Ｐゴシック"/>
              </a:rPr>
              <a:t>earlier</a:t>
            </a:r>
            <a:r>
              <a:rPr lang="en-US" sz="1800" kern="0" dirty="0">
                <a:latin typeface="+mn-lt"/>
                <a:ea typeface="ＭＳ Ｐゴシック"/>
                <a:cs typeface="ＭＳ Ｐゴシック"/>
              </a:rPr>
              <a:t> if Governments do </a:t>
            </a:r>
            <a:r>
              <a:rPr lang="en-US" sz="1800" b="1" kern="0" dirty="0">
                <a:latin typeface="+mn-lt"/>
                <a:ea typeface="ＭＳ Ｐゴシック"/>
                <a:cs typeface="ＭＳ Ｐゴシック"/>
              </a:rPr>
              <a:t>not </a:t>
            </a:r>
            <a:r>
              <a:rPr lang="en-US" sz="1800" kern="0" dirty="0">
                <a:latin typeface="+mn-lt"/>
                <a:ea typeface="ＭＳ Ｐゴシック"/>
                <a:cs typeface="ＭＳ Ｐゴシック"/>
              </a:rPr>
              <a:t>constrain use of the current fuels.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stretch>
            <a:fillRect/>
          </a:stretch>
        </p:blipFill>
        <p:spPr>
          <a:xfrm>
            <a:off x="228600" y="1447800"/>
            <a:ext cx="4134489" cy="2667000"/>
          </a:xfrm>
          <a:prstGeom prst="rect">
            <a:avLst/>
          </a:prstGeom>
          <a:ln w="22225" cap="flat" cmpd="sng" algn="ctr">
            <a:solidFill>
              <a:schemeClr val="tx1"/>
            </a:solidFill>
            <a:prstDash val="solid"/>
            <a:headEnd type="none" w="med" len="med"/>
            <a:tailEnd type="none" w="med" len="med"/>
          </a:ln>
        </p:spPr>
      </p:pic>
      <p:pic>
        <p:nvPicPr>
          <p:cNvPr id="6" name="Picture 4" descr="peak oil? No.jpg"/>
          <p:cNvPicPr>
            <a:picLocks noChangeAspect="1"/>
          </p:cNvPicPr>
          <p:nvPr/>
        </p:nvPicPr>
        <p:blipFill>
          <a:blip r:embed="rId3" cstate="screen"/>
          <a:srcRect/>
          <a:stretch>
            <a:fillRect/>
          </a:stretch>
        </p:blipFill>
        <p:spPr bwMode="auto">
          <a:xfrm>
            <a:off x="4800600" y="1447800"/>
            <a:ext cx="4114800" cy="2681137"/>
          </a:xfrm>
          <a:prstGeom prst="rect">
            <a:avLst/>
          </a:prstGeom>
          <a:noFill/>
          <a:ln w="22225" cap="flat" cmpd="sng" algn="ctr">
            <a:solidFill>
              <a:schemeClr val="tx1"/>
            </a:solidFill>
            <a:prstDash val="solid"/>
            <a:miter lim="800000"/>
            <a:headEnd type="none" w="med" len="med"/>
            <a:tailEnd type="none" w="med" len="med"/>
          </a:ln>
        </p:spPr>
      </p:pic>
      <p:sp>
        <p:nvSpPr>
          <p:cNvPr id="7" name="TextBox 6"/>
          <p:cNvSpPr txBox="1"/>
          <p:nvPr/>
        </p:nvSpPr>
        <p:spPr>
          <a:xfrm>
            <a:off x="457200" y="304800"/>
            <a:ext cx="4038600" cy="769441"/>
          </a:xfrm>
          <a:prstGeom prst="rect">
            <a:avLst/>
          </a:prstGeom>
          <a:noFill/>
        </p:spPr>
        <p:txBody>
          <a:bodyPr wrap="square" rtlCol="0">
            <a:spAutoFit/>
          </a:bodyPr>
          <a:lstStyle/>
          <a:p>
            <a:r>
              <a:rPr lang="en-US" dirty="0" smtClean="0"/>
              <a:t>Peak Oil</a:t>
            </a:r>
          </a:p>
          <a:p>
            <a:pPr lvl="1">
              <a:buFont typeface="Arial"/>
              <a:buChar char="•"/>
            </a:pPr>
            <a:r>
              <a:rPr lang="en-US" sz="1400" dirty="0" smtClean="0"/>
              <a:t> Defined as being near since the 1930s</a:t>
            </a:r>
          </a:p>
          <a:p>
            <a:pPr lvl="1">
              <a:buFont typeface="Arial"/>
              <a:buChar char="•"/>
            </a:pPr>
            <a:r>
              <a:rPr lang="en-US" sz="1400" dirty="0" smtClean="0"/>
              <a:t> Technology always extends the prediction</a:t>
            </a:r>
            <a:endParaRPr lang="en-US" sz="1400" dirty="0"/>
          </a:p>
        </p:txBody>
      </p:sp>
      <p:sp>
        <p:nvSpPr>
          <p:cNvPr id="8" name="TextBox 7"/>
          <p:cNvSpPr txBox="1"/>
          <p:nvPr/>
        </p:nvSpPr>
        <p:spPr>
          <a:xfrm>
            <a:off x="533400" y="4953000"/>
            <a:ext cx="4800600" cy="1569660"/>
          </a:xfrm>
          <a:prstGeom prst="rect">
            <a:avLst/>
          </a:prstGeom>
          <a:noFill/>
        </p:spPr>
        <p:txBody>
          <a:bodyPr wrap="square" rtlCol="0">
            <a:spAutoFit/>
          </a:bodyPr>
          <a:lstStyle/>
          <a:p>
            <a:r>
              <a:rPr lang="en-US" dirty="0" smtClean="0"/>
              <a:t>Peak Lithium (for Batteries)</a:t>
            </a:r>
          </a:p>
          <a:p>
            <a:pPr lvl="1">
              <a:buFont typeface="Arial"/>
              <a:buChar char="•"/>
            </a:pPr>
            <a:r>
              <a:rPr lang="en-US" dirty="0" smtClean="0"/>
              <a:t> Demand will soon increase cost</a:t>
            </a:r>
          </a:p>
          <a:p>
            <a:pPr lvl="1">
              <a:buFont typeface="Arial"/>
              <a:buChar char="•"/>
            </a:pPr>
            <a:r>
              <a:rPr lang="en-US" dirty="0" smtClean="0"/>
              <a:t> But, technology develops alternatives.</a:t>
            </a:r>
          </a:p>
          <a:p>
            <a:r>
              <a:rPr lang="en-US" dirty="0" smtClean="0"/>
              <a:t>Peak Neodymium (rare earth for motor magnets)</a:t>
            </a:r>
          </a:p>
          <a:p>
            <a:pPr lvl="1">
              <a:buFont typeface="Arial"/>
              <a:buChar char="•"/>
            </a:pPr>
            <a:r>
              <a:rPr lang="en-US" dirty="0" smtClean="0"/>
              <a:t> China already limiting exports</a:t>
            </a:r>
          </a:p>
          <a:p>
            <a:pPr lvl="1">
              <a:buFont typeface="Arial"/>
              <a:buChar char="•"/>
            </a:pPr>
            <a:r>
              <a:rPr lang="en-US" dirty="0" smtClean="0"/>
              <a:t> But, technology discovers alternatives.</a:t>
            </a:r>
            <a:endParaRPr lang="en-US" dirty="0"/>
          </a:p>
        </p:txBody>
      </p:sp>
      <p:pic>
        <p:nvPicPr>
          <p:cNvPr id="9" name="Picture 8"/>
          <p:cNvPicPr>
            <a:picLocks noChangeAspect="1"/>
          </p:cNvPicPr>
          <p:nvPr/>
        </p:nvPicPr>
        <p:blipFill>
          <a:blip r:embed="rId4" cstate="screen"/>
          <a:stretch>
            <a:fillRect/>
          </a:stretch>
        </p:blipFill>
        <p:spPr>
          <a:xfrm>
            <a:off x="5638800" y="4419600"/>
            <a:ext cx="3124199" cy="2168343"/>
          </a:xfrm>
          <a:prstGeom prst="rect">
            <a:avLst/>
          </a:prstGeom>
        </p:spPr>
      </p:pic>
      <p:sp>
        <p:nvSpPr>
          <p:cNvPr id="10" name="TextBox 9"/>
          <p:cNvSpPr txBox="1"/>
          <p:nvPr/>
        </p:nvSpPr>
        <p:spPr>
          <a:xfrm>
            <a:off x="5486400" y="838200"/>
            <a:ext cx="2895600" cy="415925"/>
          </a:xfrm>
          <a:prstGeom prst="rect">
            <a:avLst/>
          </a:prstGeom>
          <a:solidFill>
            <a:srgbClr val="FFFFFF"/>
          </a:solidFill>
          <a:ln w="15875" cap="flat" cmpd="sng" algn="ctr">
            <a:solidFill>
              <a:schemeClr val="tx1"/>
            </a:solidFill>
            <a:prstDash val="solid"/>
            <a:round/>
            <a:headEnd type="none" w="med" len="med"/>
            <a:tailEnd type="none" w="med" len="med"/>
          </a:ln>
        </p:spPr>
        <p:txBody>
          <a:bodyPr>
            <a:spAutoFit/>
          </a:bodyPr>
          <a:lstStyle/>
          <a:p>
            <a:pPr>
              <a:defRPr/>
            </a:pPr>
            <a:r>
              <a:rPr lang="en-US" sz="1050" dirty="0">
                <a:ea typeface="ＭＳ Ｐゴシック"/>
                <a:cs typeface="ＭＳ Ｐゴシック"/>
              </a:rPr>
              <a:t>Most predictions of “Peak Oil” do not consider advances in technology; this one does.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457200"/>
            <a:ext cx="2895600" cy="6017029"/>
          </a:xfrm>
          <a:prstGeom prst="rect">
            <a:avLst/>
          </a:prstGeom>
          <a:noFill/>
        </p:spPr>
        <p:txBody>
          <a:bodyPr wrap="square" rtlCol="0">
            <a:spAutoFit/>
          </a:bodyPr>
          <a:lstStyle/>
          <a:p>
            <a:r>
              <a:rPr lang="en-US" sz="700" dirty="0" smtClean="0"/>
              <a:t>1.  How Much Human Energy Is Contained in One</a:t>
            </a:r>
          </a:p>
          <a:p>
            <a:r>
              <a:rPr lang="en-US" sz="700" dirty="0" smtClean="0"/>
              <a:t>     Gallon of Gas?</a:t>
            </a:r>
          </a:p>
          <a:p>
            <a:endParaRPr lang="en-US" sz="700" dirty="0" smtClean="0"/>
          </a:p>
          <a:p>
            <a:r>
              <a:rPr lang="en-US" sz="700" dirty="0" smtClean="0"/>
              <a:t>From Dr. David Pimentel:</a:t>
            </a:r>
          </a:p>
          <a:p>
            <a:endParaRPr lang="en-US" sz="700" dirty="0" smtClean="0"/>
          </a:p>
          <a:p>
            <a:r>
              <a:rPr lang="en-US" sz="700" dirty="0" smtClean="0"/>
              <a:t>"That is, the 38,000 kcal in one gallon of gasoline can be transformed into 8.8 KWh, which is about 3 weeks of human work equivalent.  (Human work output in agriculture = 0.1 HP, or 0.074 KW, times 120 hours.)"</a:t>
            </a:r>
          </a:p>
          <a:p>
            <a:endParaRPr lang="en-US" sz="700" dirty="0" smtClean="0"/>
          </a:p>
          <a:p>
            <a:r>
              <a:rPr lang="en-US" sz="700" dirty="0" smtClean="0"/>
              <a:t>He, of course, is accounting for the energy lost in the process of converting the gasoline into usable energy.</a:t>
            </a:r>
          </a:p>
          <a:p>
            <a:endParaRPr lang="en-US" sz="700" dirty="0" smtClean="0"/>
          </a:p>
          <a:p>
            <a:r>
              <a:rPr lang="en-US" sz="700" dirty="0" smtClean="0"/>
              <a:t>My calculations excluding the energy lost in the conversion process are as follows:</a:t>
            </a:r>
          </a:p>
          <a:p>
            <a:endParaRPr lang="en-US" sz="700" dirty="0" smtClean="0"/>
          </a:p>
          <a:p>
            <a:r>
              <a:rPr lang="en-US" sz="700" dirty="0" smtClean="0"/>
              <a:t>1 Gallon of Gas = 125,000 BTUs</a:t>
            </a:r>
          </a:p>
          <a:p>
            <a:r>
              <a:rPr lang="en-US" sz="700" dirty="0" smtClean="0"/>
              <a:t>Source: US Department of Energy</a:t>
            </a:r>
          </a:p>
          <a:p>
            <a:endParaRPr lang="en-US" sz="700" dirty="0" smtClean="0"/>
          </a:p>
          <a:p>
            <a:r>
              <a:rPr lang="en-US" sz="700" dirty="0" smtClean="0"/>
              <a:t>3,400 BTUs = 1 KWH</a:t>
            </a:r>
          </a:p>
          <a:p>
            <a:r>
              <a:rPr lang="en-US" sz="700" dirty="0" smtClean="0"/>
              <a:t>Source: US Department of Energy, Bonneville Power Mgt.</a:t>
            </a:r>
          </a:p>
          <a:p>
            <a:endParaRPr lang="en-US" sz="700" dirty="0" smtClean="0"/>
          </a:p>
          <a:p>
            <a:r>
              <a:rPr lang="en-US" sz="700" dirty="0" smtClean="0"/>
              <a:t>1 Gallon of Gas = 37 KWH </a:t>
            </a:r>
          </a:p>
          <a:p>
            <a:r>
              <a:rPr lang="en-US" sz="700" dirty="0" smtClean="0"/>
              <a:t>(125,000 BTUs in a gallon of gas divided by 3,400 BTUs in 1 KWH)</a:t>
            </a:r>
          </a:p>
          <a:p>
            <a:endParaRPr lang="en-US" sz="700" dirty="0" smtClean="0"/>
          </a:p>
          <a:p>
            <a:r>
              <a:rPr lang="en-US" sz="700" dirty="0" smtClean="0"/>
              <a:t>1 Gallon of Gas = 500 hours of human work output</a:t>
            </a:r>
          </a:p>
          <a:p>
            <a:r>
              <a:rPr lang="en-US" sz="700" dirty="0" smtClean="0"/>
              <a:t>(37 KWH in 1 gallon of gas divided by human work output in agriculture of  .074 KW  = 500)</a:t>
            </a:r>
          </a:p>
          <a:p>
            <a:endParaRPr lang="en-US" sz="700" dirty="0" smtClean="0"/>
          </a:p>
          <a:p>
            <a:r>
              <a:rPr lang="en-US" sz="700" dirty="0" smtClean="0"/>
              <a:t>4. How Many Wind Turbines Would It Take to</a:t>
            </a:r>
          </a:p>
          <a:p>
            <a:r>
              <a:rPr lang="en-US" sz="700" dirty="0" smtClean="0"/>
              <a:t>    Replace a Single Off-Shore Drilling Platform</a:t>
            </a:r>
          </a:p>
          <a:p>
            <a:r>
              <a:rPr lang="en-US" sz="700" dirty="0" smtClean="0"/>
              <a:t>    Producing 12,000 Barrels of Oil Per Day?</a:t>
            </a:r>
          </a:p>
          <a:p>
            <a:endParaRPr lang="en-US" sz="700" dirty="0" smtClean="0"/>
          </a:p>
          <a:p>
            <a:r>
              <a:rPr lang="en-US" sz="700" dirty="0" smtClean="0"/>
              <a:t>"Let's say that this oil was destined to be converted into electricity at an overall efficiency of 50 %  (Combined Cycle Plant, no co-generation). Assuming this was decent  quality oil, and not overly burdened with a high sulfur content, this  oil would go to make about 10,800 </a:t>
            </a:r>
            <a:r>
              <a:rPr lang="en-US" sz="700" dirty="0" err="1" smtClean="0"/>
              <a:t>bbls</a:t>
            </a:r>
            <a:r>
              <a:rPr lang="en-US" sz="700" dirty="0" smtClean="0"/>
              <a:t>/day of refined products (10 %  of it is used to power the refinery/transport the oil). And lets </a:t>
            </a:r>
          </a:p>
          <a:p>
            <a:r>
              <a:rPr lang="en-US" sz="700" dirty="0" smtClean="0"/>
              <a:t>assume the oil had an average thermal content of about 140,000</a:t>
            </a:r>
          </a:p>
          <a:p>
            <a:r>
              <a:rPr lang="en-US" sz="700" dirty="0" smtClean="0"/>
              <a:t>Btu/gal."</a:t>
            </a:r>
          </a:p>
          <a:p>
            <a:endParaRPr lang="en-US" sz="700" dirty="0" smtClean="0"/>
          </a:p>
          <a:p>
            <a:r>
              <a:rPr lang="en-US" sz="700" dirty="0" smtClean="0"/>
              <a:t>"Using 42 gallons/bbl and a 50 % conversion factor, 1 bbl/day could  deliver about 861.2 </a:t>
            </a:r>
            <a:r>
              <a:rPr lang="en-US" sz="700" dirty="0" err="1" smtClean="0"/>
              <a:t>kw</a:t>
            </a:r>
            <a:r>
              <a:rPr lang="en-US" sz="700" dirty="0" smtClean="0"/>
              <a:t>-hr of electricity per day, or about 314.5 MW-hr/yr."</a:t>
            </a:r>
          </a:p>
          <a:p>
            <a:endParaRPr lang="en-US" sz="700" dirty="0" smtClean="0"/>
          </a:p>
          <a:p>
            <a:r>
              <a:rPr lang="en-US" sz="700" dirty="0" smtClean="0"/>
              <a:t>"Where I live (New York), a single </a:t>
            </a:r>
            <a:r>
              <a:rPr lang="en-US" sz="700" dirty="0" err="1" smtClean="0"/>
              <a:t>Vestas</a:t>
            </a:r>
            <a:r>
              <a:rPr lang="en-US" sz="700" dirty="0" smtClean="0"/>
              <a:t> V82 wind turbine placed near the Lake Erie coastline would produce more than 5400 MW-hr/yr. This one turbine would thus be the equivalent of 17 </a:t>
            </a:r>
            <a:r>
              <a:rPr lang="en-US" sz="700" dirty="0" err="1" smtClean="0"/>
              <a:t>bbls</a:t>
            </a:r>
            <a:r>
              <a:rPr lang="en-US" sz="700" dirty="0" smtClean="0"/>
              <a:t>/day of oil used to make electricity. And a lot of oil is burned to make electricity in  New York State, in addition to significantly more natural gas."</a:t>
            </a:r>
          </a:p>
          <a:p>
            <a:endParaRPr lang="en-US" sz="700" dirty="0" smtClean="0"/>
          </a:p>
          <a:p>
            <a:r>
              <a:rPr lang="en-US" sz="700" dirty="0" smtClean="0"/>
              <a:t>"Thus it would take 706 </a:t>
            </a:r>
            <a:r>
              <a:rPr lang="en-US" sz="700" dirty="0" err="1" smtClean="0"/>
              <a:t>Vestas</a:t>
            </a:r>
            <a:r>
              <a:rPr lang="en-US" sz="700" dirty="0" smtClean="0"/>
              <a:t> V82 wind turbines to produce the same amount of electricity that could be made with your </a:t>
            </a:r>
          </a:p>
          <a:p>
            <a:r>
              <a:rPr lang="en-US" sz="700" dirty="0" smtClean="0"/>
              <a:t>12,000 bbl/day oil well." </a:t>
            </a:r>
            <a:endParaRPr lang="en-US" sz="7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idx="4294967295"/>
          </p:nvPr>
        </p:nvSpPr>
        <p:spPr>
          <a:xfrm>
            <a:off x="457200" y="228600"/>
            <a:ext cx="8229600" cy="990600"/>
          </a:xfrm>
        </p:spPr>
        <p:txBody>
          <a:bodyPr/>
          <a:lstStyle/>
          <a:p>
            <a:pPr eaLnBrk="1" hangingPunct="1"/>
            <a:r>
              <a:rPr lang="en-US" sz="2800" smtClean="0">
                <a:solidFill>
                  <a:srgbClr val="0000FF"/>
                </a:solidFill>
                <a:ea typeface="ＭＳ Ｐゴシック" pitchFamily="34" charset="-128"/>
              </a:rPr>
              <a:t>Greenhouse CO</a:t>
            </a:r>
            <a:r>
              <a:rPr lang="en-US" sz="2400" smtClean="0">
                <a:solidFill>
                  <a:srgbClr val="0000FF"/>
                </a:solidFill>
                <a:ea typeface="ＭＳ Ｐゴシック" pitchFamily="34" charset="-128"/>
              </a:rPr>
              <a:t>2</a:t>
            </a:r>
            <a:r>
              <a:rPr lang="en-US" sz="2800" smtClean="0">
                <a:solidFill>
                  <a:srgbClr val="0000FF"/>
                </a:solidFill>
                <a:ea typeface="ＭＳ Ｐゴシック" pitchFamily="34" charset="-128"/>
              </a:rPr>
              <a:t> Effect</a:t>
            </a:r>
            <a:br>
              <a:rPr lang="en-US" sz="2800" smtClean="0">
                <a:solidFill>
                  <a:srgbClr val="0000FF"/>
                </a:solidFill>
                <a:ea typeface="ＭＳ Ｐゴシック" pitchFamily="34" charset="-128"/>
              </a:rPr>
            </a:br>
            <a:r>
              <a:rPr lang="en-US" sz="2800" smtClean="0">
                <a:solidFill>
                  <a:srgbClr val="0000FF"/>
                </a:solidFill>
                <a:ea typeface="ＭＳ Ｐゴシック" pitchFamily="34" charset="-128"/>
              </a:rPr>
              <a:t>is a </a:t>
            </a:r>
            <a:r>
              <a:rPr lang="en-US" sz="2800" b="1" smtClean="0">
                <a:solidFill>
                  <a:srgbClr val="0000FF"/>
                </a:solidFill>
                <a:ea typeface="ＭＳ Ｐゴシック" pitchFamily="34" charset="-128"/>
              </a:rPr>
              <a:t>minor </a:t>
            </a:r>
            <a:r>
              <a:rPr lang="en-US" sz="2800" smtClean="0">
                <a:solidFill>
                  <a:srgbClr val="0000FF"/>
                </a:solidFill>
                <a:ea typeface="ＭＳ Ｐゴシック" pitchFamily="34" charset="-128"/>
              </a:rPr>
              <a:t>player in global warming</a:t>
            </a:r>
          </a:p>
        </p:txBody>
      </p:sp>
      <p:sp>
        <p:nvSpPr>
          <p:cNvPr id="46083" name="Content Placeholder 2"/>
          <p:cNvSpPr>
            <a:spLocks noGrp="1"/>
          </p:cNvSpPr>
          <p:nvPr>
            <p:ph idx="4294967295"/>
          </p:nvPr>
        </p:nvSpPr>
        <p:spPr>
          <a:xfrm>
            <a:off x="838200" y="1676400"/>
            <a:ext cx="7620000" cy="4343400"/>
          </a:xfrm>
        </p:spPr>
        <p:txBody>
          <a:bodyPr/>
          <a:lstStyle/>
          <a:p>
            <a:pPr defTabSz="457200" eaLnBrk="1" hangingPunct="1"/>
            <a:r>
              <a:rPr lang="en-US" sz="2000" smtClean="0">
                <a:ea typeface="ＭＳ Ｐゴシック" pitchFamily="34" charset="-128"/>
              </a:rPr>
              <a:t>The important climate thermostats are </a:t>
            </a:r>
            <a:r>
              <a:rPr lang="en-US" sz="2000" b="1" smtClean="0">
                <a:ea typeface="ＭＳ Ｐゴシック" pitchFamily="34" charset="-128"/>
              </a:rPr>
              <a:t>too chaotic to model</a:t>
            </a:r>
            <a:r>
              <a:rPr lang="en-US" sz="2000" smtClean="0">
                <a:ea typeface="ＭＳ Ｐゴシック" pitchFamily="34" charset="-128"/>
              </a:rPr>
              <a:t>: </a:t>
            </a:r>
          </a:p>
          <a:p>
            <a:pPr lvl="1" defTabSz="457200" eaLnBrk="1" hangingPunct="1"/>
            <a:r>
              <a:rPr lang="en-US" sz="2000" smtClean="0">
                <a:solidFill>
                  <a:srgbClr val="FF0000"/>
                </a:solidFill>
                <a:ea typeface="ＭＳ Ｐゴシック" pitchFamily="34" charset="-128"/>
              </a:rPr>
              <a:t>Precipitation and Cloud formation</a:t>
            </a:r>
            <a:r>
              <a:rPr lang="en-US" sz="2000" smtClean="0">
                <a:ea typeface="ＭＳ Ｐゴシック" pitchFamily="34" charset="-128"/>
              </a:rPr>
              <a:t>; A &lt;2% precipitation change more than offsets a </a:t>
            </a:r>
            <a:r>
              <a:rPr lang="en-US" sz="2000" b="1" smtClean="0">
                <a:ea typeface="ＭＳ Ｐゴシック" pitchFamily="34" charset="-128"/>
              </a:rPr>
              <a:t>doubling </a:t>
            </a:r>
            <a:r>
              <a:rPr lang="en-US" sz="2000" smtClean="0">
                <a:ea typeface="ＭＳ Ｐゴシック" pitchFamily="34" charset="-128"/>
              </a:rPr>
              <a:t>of CO</a:t>
            </a:r>
            <a:r>
              <a:rPr lang="en-US" sz="1800" smtClean="0">
                <a:ea typeface="ＭＳ Ｐゴシック" pitchFamily="34" charset="-128"/>
              </a:rPr>
              <a:t>2</a:t>
            </a:r>
            <a:r>
              <a:rPr lang="en-US" sz="2000" smtClean="0">
                <a:ea typeface="ＭＳ Ｐゴシック" pitchFamily="34" charset="-128"/>
              </a:rPr>
              <a:t>, but rain and clouds are too chaotic to model, even short term.</a:t>
            </a:r>
          </a:p>
          <a:p>
            <a:pPr lvl="1" defTabSz="457200" eaLnBrk="1" hangingPunct="1"/>
            <a:r>
              <a:rPr lang="en-US" sz="2000" smtClean="0">
                <a:solidFill>
                  <a:srgbClr val="FF0000"/>
                </a:solidFill>
                <a:ea typeface="ＭＳ Ｐゴシック" pitchFamily="34" charset="-128"/>
              </a:rPr>
              <a:t>The Pacific heat vent</a:t>
            </a:r>
            <a:r>
              <a:rPr lang="en-US" sz="2000" smtClean="0">
                <a:ea typeface="ＭＳ Ｐゴシック" pitchFamily="34" charset="-128"/>
              </a:rPr>
              <a:t>; observed and powerful, but cannot be modeled.  It is also a stable, temperature control thermostat.</a:t>
            </a:r>
          </a:p>
          <a:p>
            <a:pPr defTabSz="457200" eaLnBrk="1" hangingPunct="1"/>
            <a:r>
              <a:rPr lang="en-US" sz="2000" smtClean="0">
                <a:ea typeface="ＭＳ Ｐゴシック" pitchFamily="34" charset="-128"/>
              </a:rPr>
              <a:t>Water vapor is the primary greenhouse gas, overwhelming CO</a:t>
            </a:r>
            <a:r>
              <a:rPr lang="en-US" sz="1800" smtClean="0">
                <a:ea typeface="ＭＳ Ｐゴシック" pitchFamily="34" charset="-128"/>
              </a:rPr>
              <a:t>2</a:t>
            </a:r>
            <a:r>
              <a:rPr lang="en-US" sz="2000" smtClean="0">
                <a:ea typeface="ＭＳ Ｐゴシック" pitchFamily="34" charset="-128"/>
              </a:rPr>
              <a:t>, but even the EPA will not call water a “pollutant”.</a:t>
            </a:r>
          </a:p>
          <a:p>
            <a:pPr defTabSz="457200" eaLnBrk="1" hangingPunct="1"/>
            <a:r>
              <a:rPr lang="en-US" sz="2000" smtClean="0">
                <a:ea typeface="ＭＳ Ｐゴシック" pitchFamily="34" charset="-128"/>
              </a:rPr>
              <a:t>The “clouds and humidity” factor is chaotic and bogglingly complex. High clouds tend to warm the planet but at the same time, low clouds tend to cool it. Which effect rules?</a:t>
            </a:r>
          </a:p>
        </p:txBody>
      </p:sp>
      <p:sp>
        <p:nvSpPr>
          <p:cNvPr id="46084" name="Slide Number Placeholder 3"/>
          <p:cNvSpPr>
            <a:spLocks noGrp="1"/>
          </p:cNvSpPr>
          <p:nvPr>
            <p:ph type="sldNum" sz="quarter" idx="12"/>
          </p:nvPr>
        </p:nvSpPr>
        <p:spPr>
          <a:xfrm>
            <a:off x="6858000" y="6381750"/>
            <a:ext cx="2133600" cy="476250"/>
          </a:xfrm>
          <a:noFill/>
        </p:spPr>
        <p:txBody>
          <a:bodyPr/>
          <a:lstStyle/>
          <a:p>
            <a:fld id="{EAF9A7BF-65C0-4A36-A494-E5B8455E8495}" type="slidenum">
              <a:rPr lang="en-US" sz="1200" smtClean="0">
                <a:ea typeface="ＭＳ Ｐゴシック" pitchFamily="34" charset="-128"/>
              </a:rPr>
              <a:pPr/>
              <a:t>45</a:t>
            </a:fld>
            <a:endParaRPr lang="en-US" sz="1200" smtClean="0">
              <a:ea typeface="ＭＳ Ｐゴシック" pitchFamily="34" charset="-12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p:cNvPicPr>
          <p:nvPr/>
        </p:nvPicPr>
        <p:blipFill>
          <a:blip r:embed="rId3" cstate="screen"/>
          <a:srcRect/>
          <a:stretch>
            <a:fillRect/>
          </a:stretch>
        </p:blipFill>
        <p:spPr bwMode="auto">
          <a:xfrm>
            <a:off x="3657600" y="4495800"/>
            <a:ext cx="5262562" cy="2065337"/>
          </a:xfrm>
          <a:prstGeom prst="rect">
            <a:avLst/>
          </a:prstGeom>
          <a:noFill/>
          <a:ln w="28575">
            <a:solidFill>
              <a:schemeClr val="tx1"/>
            </a:solidFill>
            <a:miter lim="800000"/>
            <a:headEnd/>
            <a:tailEnd/>
          </a:ln>
        </p:spPr>
      </p:pic>
      <p:sp>
        <p:nvSpPr>
          <p:cNvPr id="47107" name="TextBox 3"/>
          <p:cNvSpPr txBox="1">
            <a:spLocks noChangeArrowheads="1"/>
          </p:cNvSpPr>
          <p:nvPr/>
        </p:nvSpPr>
        <p:spPr bwMode="auto">
          <a:xfrm>
            <a:off x="1066800" y="76200"/>
            <a:ext cx="7086600" cy="1015663"/>
          </a:xfrm>
          <a:prstGeom prst="rect">
            <a:avLst/>
          </a:prstGeom>
          <a:noFill/>
          <a:ln w="9525">
            <a:noFill/>
            <a:miter lim="800000"/>
            <a:headEnd/>
            <a:tailEnd/>
          </a:ln>
        </p:spPr>
        <p:txBody>
          <a:bodyPr>
            <a:spAutoFit/>
          </a:bodyPr>
          <a:lstStyle/>
          <a:p>
            <a:pPr algn="ctr"/>
            <a:r>
              <a:rPr lang="en-US" sz="3200" dirty="0" smtClean="0">
                <a:solidFill>
                  <a:srgbClr val="0000FF"/>
                </a:solidFill>
              </a:rPr>
              <a:t>Earth orbit cycles and sunspots</a:t>
            </a:r>
          </a:p>
          <a:p>
            <a:pPr algn="ctr"/>
            <a:r>
              <a:rPr lang="en-US" sz="2800" dirty="0" smtClean="0">
                <a:solidFill>
                  <a:srgbClr val="0000FF"/>
                </a:solidFill>
              </a:rPr>
              <a:t>Are likely drivers of warming cycles</a:t>
            </a:r>
          </a:p>
        </p:txBody>
      </p:sp>
      <p:sp>
        <p:nvSpPr>
          <p:cNvPr id="47108" name="Slide Number Placeholder 3"/>
          <p:cNvSpPr>
            <a:spLocks noGrp="1"/>
          </p:cNvSpPr>
          <p:nvPr>
            <p:ph type="sldNum" sz="quarter" idx="12"/>
          </p:nvPr>
        </p:nvSpPr>
        <p:spPr>
          <a:xfrm>
            <a:off x="8763000" y="6534150"/>
            <a:ext cx="381000" cy="323850"/>
          </a:xfrm>
          <a:noFill/>
        </p:spPr>
        <p:txBody>
          <a:bodyPr/>
          <a:lstStyle/>
          <a:p>
            <a:fld id="{BAF5C73E-2BD7-46B8-871B-5BD01194C611}" type="slidenum">
              <a:rPr lang="en-US" sz="1200" smtClean="0">
                <a:ea typeface="ＭＳ Ｐゴシック" pitchFamily="34" charset="-128"/>
              </a:rPr>
              <a:pPr/>
              <a:t>46</a:t>
            </a:fld>
            <a:endParaRPr lang="en-US" sz="1200" dirty="0" smtClean="0">
              <a:ea typeface="ＭＳ Ｐゴシック" pitchFamily="34" charset="-128"/>
            </a:endParaRPr>
          </a:p>
        </p:txBody>
      </p:sp>
      <p:pic>
        <p:nvPicPr>
          <p:cNvPr id="5" name="Picture 4" descr="earth orbits cause temps.gif"/>
          <p:cNvPicPr>
            <a:picLocks noChangeAspect="1"/>
          </p:cNvPicPr>
          <p:nvPr/>
        </p:nvPicPr>
        <p:blipFill>
          <a:blip r:embed="rId4" cstate="screen"/>
          <a:srcRect l="7758" t="8848" r="6909" b="9697"/>
          <a:stretch>
            <a:fillRect/>
          </a:stretch>
        </p:blipFill>
        <p:spPr>
          <a:xfrm rot="5400000">
            <a:off x="5346618" y="790950"/>
            <a:ext cx="3140529" cy="3997034"/>
          </a:xfrm>
          <a:prstGeom prst="rect">
            <a:avLst/>
          </a:prstGeom>
          <a:ln w="25400" cap="flat" cmpd="sng" algn="ctr">
            <a:solidFill>
              <a:schemeClr val="tx1"/>
            </a:solidFill>
            <a:prstDash val="solid"/>
            <a:round/>
            <a:headEnd type="none" w="med" len="med"/>
            <a:tailEnd type="none" w="med" len="med"/>
          </a:ln>
        </p:spPr>
      </p:pic>
      <p:sp>
        <p:nvSpPr>
          <p:cNvPr id="6" name="TextBox 5"/>
          <p:cNvSpPr txBox="1"/>
          <p:nvPr/>
        </p:nvSpPr>
        <p:spPr>
          <a:xfrm>
            <a:off x="762000" y="1953161"/>
            <a:ext cx="4038600" cy="1323439"/>
          </a:xfrm>
          <a:prstGeom prst="rect">
            <a:avLst/>
          </a:prstGeom>
          <a:noFill/>
        </p:spPr>
        <p:txBody>
          <a:bodyPr wrap="square" rtlCol="0">
            <a:spAutoFit/>
          </a:bodyPr>
          <a:lstStyle/>
          <a:p>
            <a:r>
              <a:rPr lang="en-US" sz="2000" dirty="0" smtClean="0"/>
              <a:t>Combining Ecliptic and Elliptical orbits correlates with last 60k years’ temperatures and predicts future climate.</a:t>
            </a:r>
            <a:endParaRPr lang="en-US" sz="2000" dirty="0"/>
          </a:p>
        </p:txBody>
      </p:sp>
      <p:sp>
        <p:nvSpPr>
          <p:cNvPr id="7" name="TextBox 6"/>
          <p:cNvSpPr txBox="1"/>
          <p:nvPr/>
        </p:nvSpPr>
        <p:spPr>
          <a:xfrm>
            <a:off x="228600" y="4876800"/>
            <a:ext cx="3352800" cy="707886"/>
          </a:xfrm>
          <a:prstGeom prst="rect">
            <a:avLst/>
          </a:prstGeom>
          <a:noFill/>
        </p:spPr>
        <p:txBody>
          <a:bodyPr wrap="square" rtlCol="0">
            <a:spAutoFit/>
          </a:bodyPr>
          <a:lstStyle/>
          <a:p>
            <a:r>
              <a:rPr lang="en-US" sz="2000" dirty="0" smtClean="0"/>
              <a:t>Sunspots correlate with last 1,000 years temperatures.</a:t>
            </a:r>
            <a:endParaRPr lang="en-US" sz="20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1"/>
          <p:cNvSpPr txBox="1">
            <a:spLocks noChangeArrowheads="1"/>
          </p:cNvSpPr>
          <p:nvPr/>
        </p:nvSpPr>
        <p:spPr bwMode="auto">
          <a:xfrm>
            <a:off x="914400" y="381000"/>
            <a:ext cx="7315200" cy="5762625"/>
          </a:xfrm>
          <a:prstGeom prst="rect">
            <a:avLst/>
          </a:prstGeom>
          <a:noFill/>
          <a:ln w="9525">
            <a:noFill/>
            <a:miter lim="800000"/>
            <a:headEnd/>
            <a:tailEnd/>
          </a:ln>
        </p:spPr>
        <p:txBody>
          <a:bodyPr>
            <a:spAutoFit/>
          </a:bodyPr>
          <a:lstStyle/>
          <a:p>
            <a:pPr algn="ctr"/>
            <a:r>
              <a:rPr lang="en-US" sz="2800">
                <a:solidFill>
                  <a:srgbClr val="0000FF"/>
                </a:solidFill>
              </a:rPr>
              <a:t>Where is the evidence that human emissions cause greenhouse global warming?</a:t>
            </a:r>
          </a:p>
          <a:p>
            <a:endParaRPr lang="en-US"/>
          </a:p>
          <a:p>
            <a:r>
              <a:rPr lang="en-US" sz="2000"/>
              <a:t>Computer models are not evidence.</a:t>
            </a:r>
          </a:p>
          <a:p>
            <a:endParaRPr lang="en-US" sz="2000"/>
          </a:p>
          <a:p>
            <a:r>
              <a:rPr lang="en-US" sz="2000"/>
              <a:t>There once was supporting evidence on greenhouse feedback extent. However, there are now at least three independent pieces of evidence that the temperature rises predicted by the IPCC due to CO</a:t>
            </a:r>
            <a:r>
              <a:rPr lang="en-US" sz="1800"/>
              <a:t>2</a:t>
            </a:r>
            <a:r>
              <a:rPr lang="en-US" sz="2000"/>
              <a:t> emissions are exaggerated by a factor of between 2 and 10. The scientists have assumed overly-positive water vapor feedback in the climate models.</a:t>
            </a:r>
          </a:p>
          <a:p>
            <a:endParaRPr lang="en-US" sz="2000"/>
          </a:p>
          <a:p>
            <a:r>
              <a:rPr lang="en-US" sz="2000"/>
              <a:t>Chapter 9 of IPCC latest Assessment Report 4 (2007), “Understanding and Attributing Climate Change”, </a:t>
            </a:r>
            <a:r>
              <a:rPr lang="en-US" sz="2000" b="1"/>
              <a:t>contains no evidence</a:t>
            </a:r>
            <a:r>
              <a:rPr lang="en-US" sz="2000"/>
              <a:t>. The claim that CO</a:t>
            </a:r>
            <a:r>
              <a:rPr lang="en-US" sz="1800"/>
              <a:t>2</a:t>
            </a:r>
            <a:r>
              <a:rPr lang="en-US" sz="2000"/>
              <a:t> is the main cause of the recent global warming is an </a:t>
            </a:r>
            <a:r>
              <a:rPr lang="en-US" sz="2000" b="1"/>
              <a:t>assumption,</a:t>
            </a:r>
            <a:r>
              <a:rPr lang="en-US" sz="2000"/>
              <a:t> repeated numerous times.  But repetition is not proof, and the scientists and policy makers’ summary report presents no actual evidence.</a:t>
            </a:r>
          </a:p>
        </p:txBody>
      </p:sp>
      <p:sp>
        <p:nvSpPr>
          <p:cNvPr id="48131" name="Slide Number Placeholder 2"/>
          <p:cNvSpPr>
            <a:spLocks noGrp="1"/>
          </p:cNvSpPr>
          <p:nvPr>
            <p:ph type="sldNum" sz="quarter" idx="12"/>
          </p:nvPr>
        </p:nvSpPr>
        <p:spPr>
          <a:xfrm>
            <a:off x="6858000" y="6381750"/>
            <a:ext cx="2133600" cy="476250"/>
          </a:xfrm>
          <a:noFill/>
        </p:spPr>
        <p:txBody>
          <a:bodyPr/>
          <a:lstStyle/>
          <a:p>
            <a:fld id="{82E733B3-FDC2-47F8-96F8-FDA321BFCE3C}" type="slidenum">
              <a:rPr lang="en-US" sz="1200" smtClean="0">
                <a:ea typeface="ＭＳ Ｐゴシック" pitchFamily="34" charset="-128"/>
              </a:rPr>
              <a:pPr/>
              <a:t>47</a:t>
            </a:fld>
            <a:endParaRPr lang="en-US" sz="1200" smtClean="0">
              <a:ea typeface="ＭＳ Ｐゴシック" pitchFamily="34" charset="-128"/>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4"/>
          <p:cNvSpPr>
            <a:spLocks noGrp="1"/>
          </p:cNvSpPr>
          <p:nvPr>
            <p:ph idx="1"/>
          </p:nvPr>
        </p:nvSpPr>
        <p:spPr>
          <a:xfrm>
            <a:off x="1447800" y="3733800"/>
            <a:ext cx="6324600" cy="2057400"/>
          </a:xfrm>
          <a:ln w="41275">
            <a:solidFill>
              <a:srgbClr val="0000FF"/>
            </a:solidFill>
          </a:ln>
        </p:spPr>
        <p:txBody>
          <a:bodyPr/>
          <a:lstStyle/>
          <a:p>
            <a:pPr>
              <a:buFontTx/>
              <a:buAutoNum type="arabicPeriod"/>
            </a:pPr>
            <a:r>
              <a:rPr lang="en-US" sz="1600" smtClean="0">
                <a:solidFill>
                  <a:srgbClr val="FF0000"/>
                </a:solidFill>
                <a:ea typeface="ＭＳ Ｐゴシック" pitchFamily="34" charset="-128"/>
              </a:rPr>
              <a:t>Recent human burning of fossil fuels suddenly and dangerously increased CO</a:t>
            </a:r>
            <a:r>
              <a:rPr lang="en-US" sz="1400" smtClean="0">
                <a:solidFill>
                  <a:srgbClr val="FF0000"/>
                </a:solidFill>
                <a:ea typeface="ＭＳ Ｐゴシック" pitchFamily="34" charset="-128"/>
              </a:rPr>
              <a:t>2</a:t>
            </a:r>
            <a:r>
              <a:rPr lang="en-US" sz="1600" smtClean="0">
                <a:solidFill>
                  <a:srgbClr val="FF0000"/>
                </a:solidFill>
                <a:ea typeface="ＭＳ Ｐゴシック" pitchFamily="34" charset="-128"/>
              </a:rPr>
              <a:t> beyond previous levels – Yes/No.</a:t>
            </a:r>
          </a:p>
          <a:p>
            <a:pPr>
              <a:buFontTx/>
              <a:buAutoNum type="arabicPeriod"/>
            </a:pPr>
            <a:r>
              <a:rPr lang="en-US" sz="1600" b="1" smtClean="0">
                <a:solidFill>
                  <a:srgbClr val="FF0000"/>
                </a:solidFill>
                <a:ea typeface="ＭＳ Ｐゴシック" pitchFamily="34" charset="-128"/>
              </a:rPr>
              <a:t>Human CO</a:t>
            </a:r>
            <a:r>
              <a:rPr lang="en-US" sz="1400" b="1" smtClean="0">
                <a:solidFill>
                  <a:srgbClr val="FF0000"/>
                </a:solidFill>
                <a:ea typeface="ＭＳ Ｐゴシック" pitchFamily="34" charset="-128"/>
              </a:rPr>
              <a:t>2</a:t>
            </a:r>
            <a:r>
              <a:rPr lang="en-US" sz="1600" b="1" smtClean="0">
                <a:solidFill>
                  <a:srgbClr val="FF0000"/>
                </a:solidFill>
                <a:ea typeface="ＭＳ Ｐゴシック" pitchFamily="34" charset="-128"/>
              </a:rPr>
              <a:t> emissions causes greenhouse warming – No.</a:t>
            </a:r>
          </a:p>
          <a:p>
            <a:pPr>
              <a:buFontTx/>
              <a:buAutoNum type="arabicPeriod"/>
            </a:pPr>
            <a:r>
              <a:rPr lang="en-US" sz="1600" smtClean="0">
                <a:ea typeface="ＭＳ Ｐゴシック" pitchFamily="34" charset="-128"/>
              </a:rPr>
              <a:t>Dangerous, sudden global warming occurred the last 50 years.</a:t>
            </a:r>
          </a:p>
          <a:p>
            <a:pPr>
              <a:buFontTx/>
              <a:buAutoNum type="arabicPeriod"/>
            </a:pPr>
            <a:r>
              <a:rPr lang="en-US" sz="1600" smtClean="0">
                <a:ea typeface="ＭＳ Ｐゴシック" pitchFamily="34" charset="-128"/>
              </a:rPr>
              <a:t>The current Temperature is </a:t>
            </a:r>
            <a:r>
              <a:rPr lang="en-US" sz="1600" b="1" smtClean="0">
                <a:ea typeface="ＭＳ Ｐゴシック" pitchFamily="34" charset="-128"/>
              </a:rPr>
              <a:t>too Hot </a:t>
            </a:r>
            <a:r>
              <a:rPr lang="en-US" sz="1600" smtClean="0">
                <a:ea typeface="ＭＳ Ｐゴシック" pitchFamily="34" charset="-128"/>
              </a:rPr>
              <a:t>&amp; further warming is </a:t>
            </a:r>
            <a:r>
              <a:rPr lang="en-US" sz="1600" b="1" smtClean="0">
                <a:ea typeface="ＭＳ Ｐゴシック" pitchFamily="34" charset="-128"/>
              </a:rPr>
              <a:t>Bad</a:t>
            </a:r>
            <a:r>
              <a:rPr lang="en-US" sz="1600" smtClean="0">
                <a:ea typeface="ＭＳ Ｐゴシック" pitchFamily="34" charset="-128"/>
              </a:rPr>
              <a:t>.</a:t>
            </a:r>
          </a:p>
          <a:p>
            <a:pPr>
              <a:buFontTx/>
              <a:buAutoNum type="arabicPeriod"/>
            </a:pPr>
            <a:r>
              <a:rPr lang="en-US" sz="1600" smtClean="0">
                <a:ea typeface="ＭＳ Ｐゴシック" pitchFamily="34" charset="-128"/>
              </a:rPr>
              <a:t>It is more difficult to adapt to climate changes than to attempt to control them.</a:t>
            </a:r>
          </a:p>
        </p:txBody>
      </p:sp>
      <p:sp>
        <p:nvSpPr>
          <p:cNvPr id="49155" name="TextBox 4"/>
          <p:cNvSpPr txBox="1">
            <a:spLocks noChangeArrowheads="1"/>
          </p:cNvSpPr>
          <p:nvPr/>
        </p:nvSpPr>
        <p:spPr bwMode="auto">
          <a:xfrm>
            <a:off x="1295400" y="76200"/>
            <a:ext cx="6858000" cy="3538538"/>
          </a:xfrm>
          <a:prstGeom prst="rect">
            <a:avLst/>
          </a:prstGeom>
          <a:noFill/>
          <a:ln w="9525">
            <a:noFill/>
            <a:miter lim="800000"/>
            <a:headEnd/>
            <a:tailEnd/>
          </a:ln>
        </p:spPr>
        <p:txBody>
          <a:bodyPr>
            <a:spAutoFit/>
          </a:bodyPr>
          <a:lstStyle/>
          <a:p>
            <a:pPr algn="ctr"/>
            <a:r>
              <a:rPr lang="en-US" sz="2400">
                <a:solidFill>
                  <a:srgbClr val="0000FF"/>
                </a:solidFill>
              </a:rPr>
              <a:t>#2 -  Emissions caused greenhouse warming?</a:t>
            </a:r>
          </a:p>
          <a:p>
            <a:pPr algn="ctr"/>
            <a:r>
              <a:rPr lang="en-US" sz="2400" b="1">
                <a:solidFill>
                  <a:srgbClr val="0000FF"/>
                </a:solidFill>
              </a:rPr>
              <a:t>Not likely,</a:t>
            </a:r>
            <a:r>
              <a:rPr lang="en-US" sz="2000">
                <a:solidFill>
                  <a:srgbClr val="0000FF"/>
                </a:solidFill>
              </a:rPr>
              <a:t> and </a:t>
            </a:r>
            <a:r>
              <a:rPr lang="en-US" sz="2400" b="1">
                <a:solidFill>
                  <a:srgbClr val="0000FF"/>
                </a:solidFill>
              </a:rPr>
              <a:t>not</a:t>
            </a:r>
            <a:r>
              <a:rPr lang="en-US" sz="2000">
                <a:solidFill>
                  <a:srgbClr val="0000FF"/>
                </a:solidFill>
              </a:rPr>
              <a:t> supported by data.</a:t>
            </a:r>
          </a:p>
          <a:p>
            <a:pPr algn="ctr"/>
            <a:endParaRPr lang="en-US"/>
          </a:p>
          <a:p>
            <a:r>
              <a:rPr lang="en-US" sz="1800"/>
              <a:t>There is no evidence that carbon dioxide emissions are the main cause of the recent global warming.</a:t>
            </a:r>
          </a:p>
          <a:p>
            <a:r>
              <a:rPr lang="en-US" sz="1800">
                <a:solidFill>
                  <a:srgbClr val="000000"/>
                </a:solidFill>
              </a:rPr>
              <a:t>Our small warming/cooling cycles are mainly caused by chaotic formation of clouds/precipitation and solar input variation, not by CO</a:t>
            </a:r>
            <a:r>
              <a:rPr lang="en-US">
                <a:solidFill>
                  <a:srgbClr val="000000"/>
                </a:solidFill>
              </a:rPr>
              <a:t>2</a:t>
            </a:r>
            <a:r>
              <a:rPr lang="en-US" sz="1800">
                <a:solidFill>
                  <a:srgbClr val="000000"/>
                </a:solidFill>
              </a:rPr>
              <a:t> greenhouse effects.</a:t>
            </a:r>
          </a:p>
          <a:p>
            <a:r>
              <a:rPr lang="en-US" sz="1800"/>
              <a:t>Despite spending $billions over the last 20 years looking for evidence, the scientists have found none. In two instances they expected to find it, but in both cases they found only evidence of the opposite.</a:t>
            </a:r>
            <a:endParaRPr lang="en-US" sz="1800">
              <a:solidFill>
                <a:srgbClr val="000000"/>
              </a:solidFill>
            </a:endParaRPr>
          </a:p>
        </p:txBody>
      </p:sp>
      <p:sp>
        <p:nvSpPr>
          <p:cNvPr id="49156" name="Rectangle 2"/>
          <p:cNvSpPr>
            <a:spLocks noGrp="1" noChangeArrowheads="1"/>
          </p:cNvSpPr>
          <p:nvPr>
            <p:ph type="title"/>
          </p:nvPr>
        </p:nvSpPr>
        <p:spPr>
          <a:xfrm>
            <a:off x="1371600" y="5761038"/>
            <a:ext cx="6477000" cy="1020762"/>
          </a:xfrm>
        </p:spPr>
        <p:txBody>
          <a:bodyPr/>
          <a:lstStyle/>
          <a:p>
            <a:pPr algn="l" eaLnBrk="1" hangingPunct="1"/>
            <a:r>
              <a:rPr lang="en-US" sz="1800" smtClean="0">
                <a:solidFill>
                  <a:srgbClr val="000000"/>
                </a:solidFill>
                <a:ea typeface="ＭＳ Ｐゴシック" pitchFamily="34" charset="-128"/>
              </a:rPr>
              <a:t>Next is #3.  OK, we are done with looking at CO</a:t>
            </a:r>
            <a:r>
              <a:rPr lang="en-US" sz="1600" smtClean="0">
                <a:solidFill>
                  <a:srgbClr val="000000"/>
                </a:solidFill>
                <a:ea typeface="ＭＳ Ｐゴシック" pitchFamily="34" charset="-128"/>
              </a:rPr>
              <a:t>2.  </a:t>
            </a:r>
            <a:r>
              <a:rPr lang="en-US" sz="1800" smtClean="0">
                <a:solidFill>
                  <a:srgbClr val="000000"/>
                </a:solidFill>
                <a:ea typeface="ＭＳ Ｐゴシック" pitchFamily="34" charset="-128"/>
              </a:rPr>
              <a:t>Lets now look at global temperatures: did the planet indeed experience sudden, dangerous warming in the last 50 years?</a:t>
            </a:r>
          </a:p>
        </p:txBody>
      </p:sp>
      <p:sp>
        <p:nvSpPr>
          <p:cNvPr id="49157" name="Slide Number Placeholder 4"/>
          <p:cNvSpPr>
            <a:spLocks noGrp="1"/>
          </p:cNvSpPr>
          <p:nvPr>
            <p:ph type="sldNum" sz="quarter" idx="12"/>
          </p:nvPr>
        </p:nvSpPr>
        <p:spPr>
          <a:xfrm>
            <a:off x="6781800" y="6305550"/>
            <a:ext cx="2133600" cy="476250"/>
          </a:xfrm>
          <a:noFill/>
        </p:spPr>
        <p:txBody>
          <a:bodyPr/>
          <a:lstStyle/>
          <a:p>
            <a:fld id="{7DBC53C0-BEF4-4ABA-836B-184C0C3C6156}" type="slidenum">
              <a:rPr lang="en-US" sz="1200" smtClean="0">
                <a:ea typeface="ＭＳ Ｐゴシック" pitchFamily="34" charset="-128"/>
              </a:rPr>
              <a:pPr/>
              <a:t>48</a:t>
            </a:fld>
            <a:endParaRPr lang="en-US" sz="1200" smtClean="0">
              <a:ea typeface="ＭＳ Ｐゴシック"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4"/>
          <p:cNvSpPr txBox="1">
            <a:spLocks noChangeArrowheads="1"/>
          </p:cNvSpPr>
          <p:nvPr/>
        </p:nvSpPr>
        <p:spPr bwMode="auto">
          <a:xfrm>
            <a:off x="990600" y="228600"/>
            <a:ext cx="7086600" cy="1617663"/>
          </a:xfrm>
          <a:prstGeom prst="rect">
            <a:avLst/>
          </a:prstGeom>
          <a:noFill/>
          <a:ln w="9525">
            <a:noFill/>
            <a:miter lim="800000"/>
            <a:headEnd/>
            <a:tailEnd/>
          </a:ln>
        </p:spPr>
        <p:txBody>
          <a:bodyPr>
            <a:spAutoFit/>
          </a:bodyPr>
          <a:lstStyle/>
          <a:p>
            <a:pPr algn="ctr"/>
            <a:r>
              <a:rPr lang="en-US" sz="2800">
                <a:solidFill>
                  <a:srgbClr val="0000FF"/>
                </a:solidFill>
              </a:rPr>
              <a:t>Looking again at the UN temperature scare</a:t>
            </a:r>
          </a:p>
          <a:p>
            <a:r>
              <a:rPr lang="en-US" sz="1800"/>
              <a:t>This chart includes a large number of predictions - all of them showing big problems or catastrophe in the next century.</a:t>
            </a:r>
          </a:p>
          <a:p>
            <a:r>
              <a:rPr lang="en-US" sz="1800"/>
              <a:t>None of the predictions are based on reliable, tested evidence.  Most of the data shown in this chart are now known to be wrong.</a:t>
            </a:r>
          </a:p>
        </p:txBody>
      </p:sp>
      <p:sp>
        <p:nvSpPr>
          <p:cNvPr id="50179" name="Slide Number Placeholder 3"/>
          <p:cNvSpPr>
            <a:spLocks noGrp="1"/>
          </p:cNvSpPr>
          <p:nvPr>
            <p:ph type="sldNum" sz="quarter" idx="12"/>
          </p:nvPr>
        </p:nvSpPr>
        <p:spPr>
          <a:xfrm>
            <a:off x="8534400" y="6461125"/>
            <a:ext cx="457200" cy="396875"/>
          </a:xfrm>
          <a:noFill/>
        </p:spPr>
        <p:txBody>
          <a:bodyPr/>
          <a:lstStyle/>
          <a:p>
            <a:fld id="{34BD2D00-913E-431A-B600-E9E5AA933060}" type="slidenum">
              <a:rPr lang="en-US" sz="1000" smtClean="0">
                <a:ea typeface="ＭＳ Ｐゴシック" pitchFamily="34" charset="-128"/>
              </a:rPr>
              <a:pPr/>
              <a:t>49</a:t>
            </a:fld>
            <a:endParaRPr lang="en-US" sz="1000" smtClean="0">
              <a:ea typeface="ＭＳ Ｐゴシック" pitchFamily="34" charset="-128"/>
            </a:endParaRPr>
          </a:p>
        </p:txBody>
      </p:sp>
      <p:pic>
        <p:nvPicPr>
          <p:cNvPr id="50181" name="Picture 3"/>
          <p:cNvPicPr>
            <a:picLocks noChangeAspect="1"/>
          </p:cNvPicPr>
          <p:nvPr/>
        </p:nvPicPr>
        <p:blipFill>
          <a:blip r:embed="rId3" cstate="screen"/>
          <a:srcRect/>
          <a:stretch>
            <a:fillRect/>
          </a:stretch>
        </p:blipFill>
        <p:spPr bwMode="auto">
          <a:xfrm>
            <a:off x="762000" y="1981200"/>
            <a:ext cx="6418263" cy="4538663"/>
          </a:xfrm>
          <a:prstGeom prst="rect">
            <a:avLst/>
          </a:prstGeom>
          <a:noFill/>
          <a:ln w="28575">
            <a:solidFill>
              <a:schemeClr val="tx1"/>
            </a:solidFill>
            <a:miter lim="800000"/>
            <a:headEnd/>
            <a:tailEnd/>
          </a:ln>
        </p:spPr>
      </p:pic>
      <p:sp>
        <p:nvSpPr>
          <p:cNvPr id="50182" name="Oval 5"/>
          <p:cNvSpPr>
            <a:spLocks noChangeArrowheads="1"/>
          </p:cNvSpPr>
          <p:nvPr/>
        </p:nvSpPr>
        <p:spPr bwMode="auto">
          <a:xfrm>
            <a:off x="4868863" y="4987925"/>
            <a:ext cx="258762" cy="249238"/>
          </a:xfrm>
          <a:prstGeom prst="ellipse">
            <a:avLst/>
          </a:prstGeom>
          <a:noFill/>
          <a:ln w="12700">
            <a:solidFill>
              <a:srgbClr val="FF0000"/>
            </a:solidFill>
            <a:round/>
            <a:headEnd/>
            <a:tailEnd/>
          </a:ln>
        </p:spPr>
        <p:txBody>
          <a:bodyPr wrap="none" anchor="ctr"/>
          <a:lstStyle/>
          <a:p>
            <a:pPr defTabSz="457200"/>
            <a:endParaRPr lang="en-US" sz="1800"/>
          </a:p>
        </p:txBody>
      </p:sp>
      <p:sp>
        <p:nvSpPr>
          <p:cNvPr id="50183" name="Text Box 7"/>
          <p:cNvSpPr txBox="1">
            <a:spLocks noChangeArrowheads="1"/>
          </p:cNvSpPr>
          <p:nvPr/>
        </p:nvSpPr>
        <p:spPr bwMode="auto">
          <a:xfrm>
            <a:off x="3284538" y="4467225"/>
            <a:ext cx="1668462" cy="485775"/>
          </a:xfrm>
          <a:prstGeom prst="rect">
            <a:avLst/>
          </a:prstGeom>
          <a:solidFill>
            <a:schemeClr val="bg1"/>
          </a:solidFill>
          <a:ln w="28575">
            <a:solidFill>
              <a:srgbClr val="000000"/>
            </a:solidFill>
            <a:miter lim="800000"/>
            <a:headEnd/>
            <a:tailEnd/>
          </a:ln>
        </p:spPr>
        <p:txBody>
          <a:bodyPr>
            <a:spAutoFit/>
          </a:bodyPr>
          <a:lstStyle/>
          <a:p>
            <a:pPr algn="ctr">
              <a:spcBef>
                <a:spcPct val="50000"/>
              </a:spcBef>
            </a:pPr>
            <a:r>
              <a:rPr lang="en-US" sz="1200"/>
              <a:t>Red Circle is the claimed AGW scare</a:t>
            </a:r>
          </a:p>
        </p:txBody>
      </p:sp>
      <p:sp>
        <p:nvSpPr>
          <p:cNvPr id="50186" name="Line 10"/>
          <p:cNvSpPr>
            <a:spLocks noChangeShapeType="1"/>
          </p:cNvSpPr>
          <p:nvPr/>
        </p:nvSpPr>
        <p:spPr bwMode="auto">
          <a:xfrm flipH="1" flipV="1">
            <a:off x="5348288" y="2971800"/>
            <a:ext cx="519112" cy="309563"/>
          </a:xfrm>
          <a:prstGeom prst="line">
            <a:avLst/>
          </a:prstGeom>
          <a:noFill/>
          <a:ln w="38100">
            <a:solidFill>
              <a:schemeClr val="tx1"/>
            </a:solidFill>
            <a:round/>
            <a:headEnd/>
            <a:tailEnd type="triangle" w="med" len="med"/>
          </a:ln>
          <a:effectLst/>
        </p:spPr>
        <p:txBody>
          <a:bodyPr/>
          <a:lstStyle/>
          <a:p>
            <a:endParaRPr lang="en-US"/>
          </a:p>
        </p:txBody>
      </p:sp>
      <p:sp>
        <p:nvSpPr>
          <p:cNvPr id="50187" name="Line 11"/>
          <p:cNvSpPr>
            <a:spLocks noChangeShapeType="1"/>
          </p:cNvSpPr>
          <p:nvPr/>
        </p:nvSpPr>
        <p:spPr bwMode="auto">
          <a:xfrm flipH="1">
            <a:off x="5387975" y="3843338"/>
            <a:ext cx="468313" cy="657225"/>
          </a:xfrm>
          <a:prstGeom prst="line">
            <a:avLst/>
          </a:prstGeom>
          <a:noFill/>
          <a:ln w="38100">
            <a:solidFill>
              <a:schemeClr val="tx1"/>
            </a:solidFill>
            <a:round/>
            <a:headEnd/>
            <a:tailEnd type="triangle" w="med" len="med"/>
          </a:ln>
          <a:effectLst/>
        </p:spPr>
        <p:txBody>
          <a:bodyPr/>
          <a:lstStyle/>
          <a:p>
            <a:endParaRPr lang="en-US"/>
          </a:p>
        </p:txBody>
      </p:sp>
      <p:sp>
        <p:nvSpPr>
          <p:cNvPr id="50185" name="Text Box 9"/>
          <p:cNvSpPr txBox="1">
            <a:spLocks noChangeArrowheads="1"/>
          </p:cNvSpPr>
          <p:nvPr/>
        </p:nvSpPr>
        <p:spPr bwMode="auto">
          <a:xfrm>
            <a:off x="5791200" y="3128963"/>
            <a:ext cx="2514600" cy="850900"/>
          </a:xfrm>
          <a:prstGeom prst="rect">
            <a:avLst/>
          </a:prstGeom>
          <a:solidFill>
            <a:schemeClr val="bg1"/>
          </a:solidFill>
          <a:ln w="25400">
            <a:solidFill>
              <a:schemeClr val="tx1"/>
            </a:solidFill>
            <a:miter lim="800000"/>
            <a:headEnd/>
            <a:tailEnd/>
          </a:ln>
          <a:effectLst/>
        </p:spPr>
        <p:txBody>
          <a:bodyPr>
            <a:spAutoFit/>
          </a:bodyPr>
          <a:lstStyle/>
          <a:p>
            <a:pPr>
              <a:spcBef>
                <a:spcPct val="50000"/>
              </a:spcBef>
            </a:pPr>
            <a:r>
              <a:rPr lang="en-US"/>
              <a:t>Range of IPCC temperature predictions for the next Century.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statistical significant? 16kyr temps.jpg"/>
          <p:cNvPicPr>
            <a:picLocks noChangeAspect="1"/>
          </p:cNvPicPr>
          <p:nvPr/>
        </p:nvPicPr>
        <p:blipFill>
          <a:blip r:embed="rId3" cstate="screen"/>
          <a:srcRect/>
          <a:stretch>
            <a:fillRect/>
          </a:stretch>
        </p:blipFill>
        <p:spPr bwMode="auto">
          <a:xfrm>
            <a:off x="1143000" y="2690813"/>
            <a:ext cx="6324600" cy="4038600"/>
          </a:xfrm>
          <a:prstGeom prst="rect">
            <a:avLst/>
          </a:prstGeom>
          <a:noFill/>
          <a:ln w="19050">
            <a:solidFill>
              <a:schemeClr val="tx1"/>
            </a:solidFill>
            <a:miter lim="800000"/>
            <a:headEnd/>
            <a:tailEnd/>
          </a:ln>
        </p:spPr>
      </p:pic>
      <p:sp>
        <p:nvSpPr>
          <p:cNvPr id="72707" name="TextBox 5"/>
          <p:cNvSpPr txBox="1">
            <a:spLocks noChangeArrowheads="1"/>
          </p:cNvSpPr>
          <p:nvPr/>
        </p:nvSpPr>
        <p:spPr bwMode="auto">
          <a:xfrm>
            <a:off x="762000" y="152400"/>
            <a:ext cx="7772400" cy="2554288"/>
          </a:xfrm>
          <a:prstGeom prst="rect">
            <a:avLst/>
          </a:prstGeom>
          <a:noFill/>
          <a:ln w="9525">
            <a:noFill/>
            <a:miter lim="800000"/>
            <a:headEnd/>
            <a:tailEnd/>
          </a:ln>
        </p:spPr>
        <p:txBody>
          <a:bodyPr>
            <a:spAutoFit/>
          </a:bodyPr>
          <a:lstStyle/>
          <a:p>
            <a:pPr algn="ctr"/>
            <a:r>
              <a:rPr lang="en-US" sz="2400" dirty="0">
                <a:solidFill>
                  <a:srgbClr val="0000FF"/>
                </a:solidFill>
              </a:rPr>
              <a:t>The significance of “Statistical Significance”.</a:t>
            </a:r>
          </a:p>
          <a:p>
            <a:pPr algn="ctr"/>
            <a:r>
              <a:rPr lang="en-US" sz="2000" dirty="0">
                <a:solidFill>
                  <a:srgbClr val="0000FF"/>
                </a:solidFill>
              </a:rPr>
              <a:t>This Chart shows five “trends”, all ending at CY 2000:</a:t>
            </a:r>
          </a:p>
          <a:p>
            <a:r>
              <a:rPr lang="en-US" dirty="0"/>
              <a:t>A - 16,000 years, includes recovery from ice age.</a:t>
            </a:r>
          </a:p>
          <a:p>
            <a:r>
              <a:rPr lang="en-US" dirty="0"/>
              <a:t>B - 10,000 years, the current “stable warm period”.</a:t>
            </a:r>
          </a:p>
          <a:p>
            <a:r>
              <a:rPr lang="en-US" dirty="0"/>
              <a:t>C - 2,000 years, the Christian Era.</a:t>
            </a:r>
          </a:p>
          <a:p>
            <a:r>
              <a:rPr lang="en-US" dirty="0"/>
              <a:t>D - 700 years, the Little Ice Age (LIA) cycle.</a:t>
            </a:r>
          </a:p>
          <a:p>
            <a:r>
              <a:rPr lang="en-US" dirty="0"/>
              <a:t>E - 100 years, recovery from LIA.</a:t>
            </a:r>
          </a:p>
          <a:p>
            <a:r>
              <a:rPr lang="en-US" sz="1800" dirty="0">
                <a:solidFill>
                  <a:srgbClr val="0000FF"/>
                </a:solidFill>
              </a:rPr>
              <a:t>All 5 trends except E are Statistical Significant.  However, trend E is what the Alarmists focus on, to ‘prove’ the correlation with human emissions.</a:t>
            </a:r>
          </a:p>
        </p:txBody>
      </p:sp>
      <p:sp>
        <p:nvSpPr>
          <p:cNvPr id="72708" name="TextBox 6"/>
          <p:cNvSpPr txBox="1">
            <a:spLocks noChangeArrowheads="1"/>
          </p:cNvSpPr>
          <p:nvPr/>
        </p:nvSpPr>
        <p:spPr bwMode="auto">
          <a:xfrm>
            <a:off x="7620000" y="5638800"/>
            <a:ext cx="1371600" cy="523875"/>
          </a:xfrm>
          <a:prstGeom prst="rect">
            <a:avLst/>
          </a:prstGeom>
          <a:noFill/>
          <a:ln w="9525">
            <a:noFill/>
            <a:miter lim="800000"/>
            <a:headEnd/>
            <a:tailEnd/>
          </a:ln>
        </p:spPr>
        <p:txBody>
          <a:bodyPr>
            <a:spAutoFit/>
          </a:bodyPr>
          <a:lstStyle/>
          <a:p>
            <a:r>
              <a:rPr lang="en-US" sz="700"/>
              <a:t>Data from GISP2 ice cores (after NSIDC User Services 1997 and Davis/Bohling, 2001.</a:t>
            </a:r>
          </a:p>
        </p:txBody>
      </p:sp>
      <p:sp>
        <p:nvSpPr>
          <p:cNvPr id="72709" name="Slide Number Placeholder 7"/>
          <p:cNvSpPr>
            <a:spLocks noGrp="1"/>
          </p:cNvSpPr>
          <p:nvPr>
            <p:ph type="sldNum" sz="quarter" idx="12"/>
          </p:nvPr>
        </p:nvSpPr>
        <p:spPr>
          <a:xfrm>
            <a:off x="8534400" y="6473825"/>
            <a:ext cx="457200" cy="384175"/>
          </a:xfrm>
          <a:noFill/>
        </p:spPr>
        <p:txBody>
          <a:bodyPr/>
          <a:lstStyle/>
          <a:p>
            <a:fld id="{017BC6B3-4792-45CD-8F38-3C2936BC8676}" type="slidenum">
              <a:rPr lang="en-US" smtClean="0">
                <a:ea typeface="ＭＳ Ｐゴシック" pitchFamily="34" charset="-128"/>
              </a:rPr>
              <a:pPr/>
              <a:t>5</a:t>
            </a:fld>
            <a:endParaRPr lang="en-US" smtClean="0">
              <a:ea typeface="ＭＳ Ｐゴシック" pitchFamily="34" charset="-128"/>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1295400" y="4368800"/>
            <a:ext cx="6629400" cy="2282825"/>
          </a:xfrm>
          <a:prstGeom prst="rect">
            <a:avLst/>
          </a:prstGeom>
          <a:noFill/>
          <a:ln w="9525">
            <a:noFill/>
            <a:miter lim="800000"/>
            <a:headEnd/>
            <a:tailEnd/>
          </a:ln>
        </p:spPr>
        <p:txBody>
          <a:bodyPr>
            <a:spAutoFit/>
          </a:bodyPr>
          <a:lstStyle/>
          <a:p>
            <a:r>
              <a:rPr lang="en-US" sz="2400"/>
              <a:t>We are in a comparative </a:t>
            </a:r>
            <a:r>
              <a:rPr lang="en-US" sz="2400" b="1"/>
              <a:t>cold </a:t>
            </a:r>
            <a:r>
              <a:rPr lang="en-US" sz="2400"/>
              <a:t>period and the 20</a:t>
            </a:r>
            <a:r>
              <a:rPr lang="en-US" sz="2400" baseline="30000"/>
              <a:t>th</a:t>
            </a:r>
            <a:r>
              <a:rPr lang="en-US" sz="2400"/>
              <a:t> century warming is </a:t>
            </a:r>
            <a:r>
              <a:rPr lang="en-US" sz="2400" b="1"/>
              <a:t>insignificant</a:t>
            </a:r>
            <a:r>
              <a:rPr lang="en-US" sz="2400"/>
              <a:t>.</a:t>
            </a:r>
          </a:p>
          <a:p>
            <a:endParaRPr lang="en-US" sz="2400"/>
          </a:p>
          <a:p>
            <a:r>
              <a:rPr lang="en-US" sz="2400"/>
              <a:t>Runaway greenhouse destruction of our planet would have happened in the distant past (if catastrophic greenhouse theory were correct).</a:t>
            </a:r>
          </a:p>
        </p:txBody>
      </p:sp>
      <p:pic>
        <p:nvPicPr>
          <p:cNvPr id="52227" name="Picture 6" descr="65_Myr_Climate_Change_Rev"/>
          <p:cNvPicPr>
            <a:picLocks noChangeAspect="1" noChangeArrowheads="1"/>
          </p:cNvPicPr>
          <p:nvPr/>
        </p:nvPicPr>
        <p:blipFill>
          <a:blip r:embed="rId3" cstate="screen"/>
          <a:srcRect/>
          <a:stretch>
            <a:fillRect/>
          </a:stretch>
        </p:blipFill>
        <p:spPr bwMode="auto">
          <a:xfrm>
            <a:off x="228600" y="1295400"/>
            <a:ext cx="3810000" cy="2646363"/>
          </a:xfrm>
          <a:prstGeom prst="rect">
            <a:avLst/>
          </a:prstGeom>
          <a:noFill/>
          <a:ln w="28575">
            <a:solidFill>
              <a:schemeClr val="tx1"/>
            </a:solidFill>
            <a:miter lim="800000"/>
            <a:headEnd/>
            <a:tailEnd/>
          </a:ln>
        </p:spPr>
      </p:pic>
      <p:sp>
        <p:nvSpPr>
          <p:cNvPr id="52228" name="TextBox 3"/>
          <p:cNvSpPr txBox="1">
            <a:spLocks noChangeArrowheads="1"/>
          </p:cNvSpPr>
          <p:nvPr/>
        </p:nvSpPr>
        <p:spPr bwMode="auto">
          <a:xfrm>
            <a:off x="1219200" y="406400"/>
            <a:ext cx="7239000" cy="584200"/>
          </a:xfrm>
          <a:prstGeom prst="rect">
            <a:avLst/>
          </a:prstGeom>
          <a:noFill/>
          <a:ln w="9525">
            <a:noFill/>
            <a:miter lim="800000"/>
            <a:headEnd/>
            <a:tailEnd/>
          </a:ln>
        </p:spPr>
        <p:txBody>
          <a:bodyPr>
            <a:spAutoFit/>
          </a:bodyPr>
          <a:lstStyle/>
          <a:p>
            <a:pPr algn="ctr"/>
            <a:r>
              <a:rPr lang="en-US" sz="3200">
                <a:solidFill>
                  <a:srgbClr val="0000FF"/>
                </a:solidFill>
              </a:rPr>
              <a:t>Looking Back Millions of years</a:t>
            </a:r>
          </a:p>
        </p:txBody>
      </p:sp>
      <p:pic>
        <p:nvPicPr>
          <p:cNvPr id="52229" name="Picture 5"/>
          <p:cNvPicPr>
            <a:picLocks noChangeAspect="1"/>
          </p:cNvPicPr>
          <p:nvPr/>
        </p:nvPicPr>
        <p:blipFill>
          <a:blip r:embed="rId4" cstate="screen"/>
          <a:srcRect/>
          <a:stretch>
            <a:fillRect/>
          </a:stretch>
        </p:blipFill>
        <p:spPr bwMode="auto">
          <a:xfrm>
            <a:off x="4343400" y="1219200"/>
            <a:ext cx="4419600" cy="2855913"/>
          </a:xfrm>
          <a:prstGeom prst="rect">
            <a:avLst/>
          </a:prstGeom>
          <a:noFill/>
          <a:ln w="28575">
            <a:solidFill>
              <a:schemeClr val="tx1"/>
            </a:solidFill>
            <a:miter lim="800000"/>
            <a:headEnd/>
            <a:tailEnd/>
          </a:ln>
        </p:spPr>
      </p:pic>
      <p:sp>
        <p:nvSpPr>
          <p:cNvPr id="52230" name="TextBox 6"/>
          <p:cNvSpPr txBox="1">
            <a:spLocks noChangeArrowheads="1"/>
          </p:cNvSpPr>
          <p:nvPr/>
        </p:nvSpPr>
        <p:spPr bwMode="auto">
          <a:xfrm>
            <a:off x="7010400" y="2989263"/>
            <a:ext cx="609600" cy="355600"/>
          </a:xfrm>
          <a:prstGeom prst="rect">
            <a:avLst/>
          </a:prstGeom>
          <a:noFill/>
          <a:ln w="19050">
            <a:solidFill>
              <a:schemeClr val="tx1"/>
            </a:solidFill>
            <a:miter lim="800000"/>
            <a:headEnd/>
            <a:tailEnd/>
          </a:ln>
        </p:spPr>
        <p:txBody>
          <a:bodyPr>
            <a:spAutoFit/>
          </a:bodyPr>
          <a:lstStyle/>
          <a:p>
            <a:pPr algn="ctr"/>
            <a:r>
              <a:rPr lang="en-US"/>
              <a:t>Now</a:t>
            </a:r>
          </a:p>
        </p:txBody>
      </p:sp>
      <p:cxnSp>
        <p:nvCxnSpPr>
          <p:cNvPr id="52231" name="Straight Arrow Connector 7"/>
          <p:cNvCxnSpPr>
            <a:cxnSpLocks noChangeShapeType="1"/>
            <a:stCxn id="52230" idx="3"/>
          </p:cNvCxnSpPr>
          <p:nvPr/>
        </p:nvCxnSpPr>
        <p:spPr bwMode="auto">
          <a:xfrm>
            <a:off x="7629525" y="3167063"/>
            <a:ext cx="663575" cy="6350"/>
          </a:xfrm>
          <a:prstGeom prst="straightConnector1">
            <a:avLst/>
          </a:prstGeom>
          <a:noFill/>
          <a:ln w="28575">
            <a:solidFill>
              <a:srgbClr val="FF0000"/>
            </a:solidFill>
            <a:round/>
            <a:headEnd/>
            <a:tailEnd type="arrow" w="med" len="med"/>
          </a:ln>
        </p:spPr>
      </p:cxnSp>
      <p:sp>
        <p:nvSpPr>
          <p:cNvPr id="52232" name="Slide Number Placeholder 8"/>
          <p:cNvSpPr>
            <a:spLocks noGrp="1"/>
          </p:cNvSpPr>
          <p:nvPr>
            <p:ph type="sldNum" sz="quarter" idx="12"/>
          </p:nvPr>
        </p:nvSpPr>
        <p:spPr>
          <a:xfrm>
            <a:off x="6705600" y="6381750"/>
            <a:ext cx="2133600" cy="476250"/>
          </a:xfrm>
          <a:noFill/>
        </p:spPr>
        <p:txBody>
          <a:bodyPr/>
          <a:lstStyle/>
          <a:p>
            <a:fld id="{2D5CC802-6682-44D9-92F4-0921BE51EA2F}" type="slidenum">
              <a:rPr lang="en-US" sz="1200" smtClean="0">
                <a:ea typeface="ＭＳ Ｐゴシック" pitchFamily="34" charset="-128"/>
              </a:rPr>
              <a:pPr/>
              <a:t>50</a:t>
            </a:fld>
            <a:endParaRPr lang="en-US" sz="1200" smtClean="0">
              <a:ea typeface="ＭＳ Ｐゴシック" pitchFamily="34" charset="-128"/>
            </a:endParaRPr>
          </a:p>
        </p:txBody>
      </p:sp>
      <p:sp>
        <p:nvSpPr>
          <p:cNvPr id="52233" name="TextBox 6"/>
          <p:cNvSpPr txBox="1">
            <a:spLocks noChangeArrowheads="1"/>
          </p:cNvSpPr>
          <p:nvPr/>
        </p:nvSpPr>
        <p:spPr bwMode="auto">
          <a:xfrm>
            <a:off x="2133600" y="2667000"/>
            <a:ext cx="609600" cy="323850"/>
          </a:xfrm>
          <a:prstGeom prst="rect">
            <a:avLst/>
          </a:prstGeom>
          <a:noFill/>
          <a:ln w="19050">
            <a:solidFill>
              <a:schemeClr val="tx1"/>
            </a:solidFill>
            <a:miter lim="800000"/>
            <a:headEnd/>
            <a:tailEnd/>
          </a:ln>
        </p:spPr>
        <p:txBody>
          <a:bodyPr>
            <a:spAutoFit/>
          </a:bodyPr>
          <a:lstStyle/>
          <a:p>
            <a:pPr algn="ctr"/>
            <a:r>
              <a:rPr lang="en-US" sz="1400"/>
              <a:t>Now</a:t>
            </a:r>
          </a:p>
        </p:txBody>
      </p:sp>
      <p:cxnSp>
        <p:nvCxnSpPr>
          <p:cNvPr id="52234" name="Straight Arrow Connector 7"/>
          <p:cNvCxnSpPr>
            <a:cxnSpLocks noChangeShapeType="1"/>
            <a:stCxn id="52233" idx="3"/>
          </p:cNvCxnSpPr>
          <p:nvPr/>
        </p:nvCxnSpPr>
        <p:spPr bwMode="auto">
          <a:xfrm>
            <a:off x="2752725" y="2828925"/>
            <a:ext cx="923925" cy="228600"/>
          </a:xfrm>
          <a:prstGeom prst="straightConnector1">
            <a:avLst/>
          </a:prstGeom>
          <a:noFill/>
          <a:ln w="28575">
            <a:solidFill>
              <a:srgbClr val="FF0000"/>
            </a:solidFill>
            <a:round/>
            <a:headEnd/>
            <a:tailEnd type="arrow" w="med" len="med"/>
          </a:ln>
        </p:spPr>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3"/>
          <p:cNvSpPr txBox="1">
            <a:spLocks noChangeArrowheads="1"/>
          </p:cNvSpPr>
          <p:nvPr/>
        </p:nvSpPr>
        <p:spPr bwMode="auto">
          <a:xfrm>
            <a:off x="838200" y="177800"/>
            <a:ext cx="7391400" cy="2413000"/>
          </a:xfrm>
          <a:prstGeom prst="rect">
            <a:avLst/>
          </a:prstGeom>
          <a:noFill/>
          <a:ln w="9525">
            <a:noFill/>
            <a:miter lim="800000"/>
            <a:headEnd/>
            <a:tailEnd/>
          </a:ln>
        </p:spPr>
        <p:txBody>
          <a:bodyPr>
            <a:spAutoFit/>
          </a:bodyPr>
          <a:lstStyle/>
          <a:p>
            <a:pPr algn="ctr"/>
            <a:r>
              <a:rPr lang="en-US" sz="2800">
                <a:solidFill>
                  <a:srgbClr val="0000FF"/>
                </a:solidFill>
              </a:rPr>
              <a:t>More Recent Global Temperature Data</a:t>
            </a:r>
          </a:p>
          <a:p>
            <a:pPr algn="ctr"/>
            <a:r>
              <a:rPr lang="en-US" sz="2800">
                <a:solidFill>
                  <a:srgbClr val="0000FF"/>
                </a:solidFill>
              </a:rPr>
              <a:t>Looking Back 400,000 years</a:t>
            </a:r>
            <a:endParaRPr lang="en-US" sz="2800"/>
          </a:p>
          <a:p>
            <a:r>
              <a:rPr lang="en-US">
                <a:solidFill>
                  <a:srgbClr val="000000"/>
                </a:solidFill>
              </a:rPr>
              <a:t>The current, 11,000-year non-glacial warm period is the longest running and the </a:t>
            </a:r>
            <a:r>
              <a:rPr lang="en-US" b="1">
                <a:solidFill>
                  <a:srgbClr val="000000"/>
                </a:solidFill>
              </a:rPr>
              <a:t>COLDEST</a:t>
            </a:r>
            <a:r>
              <a:rPr lang="en-US">
                <a:solidFill>
                  <a:srgbClr val="000000"/>
                </a:solidFill>
              </a:rPr>
              <a:t> one in the last half million years.</a:t>
            </a:r>
            <a:r>
              <a:rPr lang="en-US"/>
              <a:t> The four previous interglacial warm periods were all </a:t>
            </a:r>
            <a:r>
              <a:rPr lang="en-US" b="1"/>
              <a:t>warmer </a:t>
            </a:r>
            <a:r>
              <a:rPr lang="en-US"/>
              <a:t>than the current one (data in the black ovals).</a:t>
            </a:r>
          </a:p>
          <a:p>
            <a:endParaRPr lang="en-US"/>
          </a:p>
          <a:p>
            <a:r>
              <a:rPr lang="en-US"/>
              <a:t>The recent 1,000 years’ temperatures were completely </a:t>
            </a:r>
            <a:r>
              <a:rPr lang="en-US" b="1"/>
              <a:t>normal </a:t>
            </a:r>
            <a:r>
              <a:rPr lang="en-US"/>
              <a:t>(</a:t>
            </a:r>
            <a:r>
              <a:rPr lang="en-US">
                <a:solidFill>
                  <a:srgbClr val="FF0000"/>
                </a:solidFill>
              </a:rPr>
              <a:t>red </a:t>
            </a:r>
            <a:r>
              <a:rPr lang="en-US"/>
              <a:t>line in the </a:t>
            </a:r>
            <a:r>
              <a:rPr lang="en-US">
                <a:solidFill>
                  <a:srgbClr val="FF0000"/>
                </a:solidFill>
              </a:rPr>
              <a:t>red </a:t>
            </a:r>
            <a:r>
              <a:rPr lang="en-US"/>
              <a:t>circle), among the recent 11,000-year warm period.</a:t>
            </a:r>
          </a:p>
        </p:txBody>
      </p:sp>
      <p:cxnSp>
        <p:nvCxnSpPr>
          <p:cNvPr id="51203" name="Straight Connector 11"/>
          <p:cNvCxnSpPr>
            <a:cxnSpLocks noChangeShapeType="1"/>
          </p:cNvCxnSpPr>
          <p:nvPr/>
        </p:nvCxnSpPr>
        <p:spPr bwMode="auto">
          <a:xfrm>
            <a:off x="1501775" y="4070350"/>
            <a:ext cx="7185025" cy="1588"/>
          </a:xfrm>
          <a:prstGeom prst="line">
            <a:avLst/>
          </a:prstGeom>
          <a:noFill/>
          <a:ln w="12700">
            <a:solidFill>
              <a:schemeClr val="tx1"/>
            </a:solidFill>
            <a:prstDash val="lgDash"/>
            <a:round/>
            <a:headEnd/>
            <a:tailEnd/>
          </a:ln>
        </p:spPr>
      </p:cxnSp>
      <p:pic>
        <p:nvPicPr>
          <p:cNvPr id="51204" name="Picture 4"/>
          <p:cNvPicPr>
            <a:picLocks noChangeAspect="1"/>
          </p:cNvPicPr>
          <p:nvPr/>
        </p:nvPicPr>
        <p:blipFill>
          <a:blip r:embed="rId3" cstate="screen"/>
          <a:srcRect/>
          <a:stretch>
            <a:fillRect/>
          </a:stretch>
        </p:blipFill>
        <p:spPr bwMode="auto">
          <a:xfrm>
            <a:off x="381000" y="2743200"/>
            <a:ext cx="8358188" cy="3352800"/>
          </a:xfrm>
          <a:prstGeom prst="rect">
            <a:avLst/>
          </a:prstGeom>
          <a:noFill/>
          <a:ln w="9525">
            <a:noFill/>
            <a:miter lim="800000"/>
            <a:headEnd/>
            <a:tailEnd/>
          </a:ln>
        </p:spPr>
      </p:pic>
      <p:cxnSp>
        <p:nvCxnSpPr>
          <p:cNvPr id="51205" name="Straight Connector 6"/>
          <p:cNvCxnSpPr>
            <a:cxnSpLocks noChangeShapeType="1"/>
          </p:cNvCxnSpPr>
          <p:nvPr/>
        </p:nvCxnSpPr>
        <p:spPr bwMode="auto">
          <a:xfrm rot="16200000" flipH="1">
            <a:off x="1227138" y="4108450"/>
            <a:ext cx="123825" cy="9525"/>
          </a:xfrm>
          <a:prstGeom prst="line">
            <a:avLst/>
          </a:prstGeom>
          <a:noFill/>
          <a:ln w="28575">
            <a:solidFill>
              <a:srgbClr val="FF0000"/>
            </a:solidFill>
            <a:round/>
            <a:headEnd/>
            <a:tailEnd/>
          </a:ln>
        </p:spPr>
      </p:cxnSp>
      <p:sp>
        <p:nvSpPr>
          <p:cNvPr id="51206" name="Oval 9"/>
          <p:cNvSpPr>
            <a:spLocks noChangeArrowheads="1"/>
          </p:cNvSpPr>
          <p:nvPr/>
        </p:nvSpPr>
        <p:spPr bwMode="auto">
          <a:xfrm>
            <a:off x="1193800" y="4010025"/>
            <a:ext cx="193675" cy="198438"/>
          </a:xfrm>
          <a:prstGeom prst="ellipse">
            <a:avLst/>
          </a:prstGeom>
          <a:noFill/>
          <a:ln w="12700">
            <a:solidFill>
              <a:srgbClr val="FF0000"/>
            </a:solidFill>
            <a:round/>
            <a:headEnd/>
            <a:tailEnd/>
          </a:ln>
        </p:spPr>
        <p:txBody>
          <a:bodyPr/>
          <a:lstStyle/>
          <a:p>
            <a:pPr algn="ctr"/>
            <a:endParaRPr lang="en-US" sz="1800"/>
          </a:p>
        </p:txBody>
      </p:sp>
      <p:sp>
        <p:nvSpPr>
          <p:cNvPr id="51207" name="Oval 14"/>
          <p:cNvSpPr>
            <a:spLocks noChangeArrowheads="1"/>
          </p:cNvSpPr>
          <p:nvPr/>
        </p:nvSpPr>
        <p:spPr bwMode="auto">
          <a:xfrm>
            <a:off x="3252788" y="3686175"/>
            <a:ext cx="476250" cy="320675"/>
          </a:xfrm>
          <a:prstGeom prst="ellipse">
            <a:avLst/>
          </a:prstGeom>
          <a:noFill/>
          <a:ln w="12700">
            <a:solidFill>
              <a:schemeClr val="tx1"/>
            </a:solidFill>
            <a:round/>
            <a:headEnd/>
            <a:tailEnd/>
          </a:ln>
        </p:spPr>
        <p:txBody>
          <a:bodyPr/>
          <a:lstStyle/>
          <a:p>
            <a:pPr algn="ctr"/>
            <a:endParaRPr lang="en-US" sz="1800"/>
          </a:p>
        </p:txBody>
      </p:sp>
      <p:sp>
        <p:nvSpPr>
          <p:cNvPr id="51208" name="Oval 15"/>
          <p:cNvSpPr>
            <a:spLocks noChangeArrowheads="1"/>
          </p:cNvSpPr>
          <p:nvPr/>
        </p:nvSpPr>
        <p:spPr bwMode="auto">
          <a:xfrm>
            <a:off x="5118100" y="3689350"/>
            <a:ext cx="474663" cy="320675"/>
          </a:xfrm>
          <a:prstGeom prst="ellipse">
            <a:avLst/>
          </a:prstGeom>
          <a:noFill/>
          <a:ln w="12700">
            <a:solidFill>
              <a:schemeClr val="tx1"/>
            </a:solidFill>
            <a:round/>
            <a:headEnd/>
            <a:tailEnd/>
          </a:ln>
        </p:spPr>
        <p:txBody>
          <a:bodyPr/>
          <a:lstStyle/>
          <a:p>
            <a:pPr algn="ctr"/>
            <a:endParaRPr lang="en-US" sz="1800"/>
          </a:p>
        </p:txBody>
      </p:sp>
      <p:sp>
        <p:nvSpPr>
          <p:cNvPr id="51209" name="Oval 16"/>
          <p:cNvSpPr>
            <a:spLocks noChangeArrowheads="1"/>
          </p:cNvSpPr>
          <p:nvPr/>
        </p:nvSpPr>
        <p:spPr bwMode="auto">
          <a:xfrm>
            <a:off x="6554788" y="3683000"/>
            <a:ext cx="476250" cy="319088"/>
          </a:xfrm>
          <a:prstGeom prst="ellipse">
            <a:avLst/>
          </a:prstGeom>
          <a:noFill/>
          <a:ln w="12700">
            <a:solidFill>
              <a:schemeClr val="tx1"/>
            </a:solidFill>
            <a:round/>
            <a:headEnd/>
            <a:tailEnd/>
          </a:ln>
        </p:spPr>
        <p:txBody>
          <a:bodyPr/>
          <a:lstStyle/>
          <a:p>
            <a:pPr algn="ctr"/>
            <a:endParaRPr lang="en-US" sz="1800"/>
          </a:p>
        </p:txBody>
      </p:sp>
      <p:sp>
        <p:nvSpPr>
          <p:cNvPr id="51210" name="Oval 17"/>
          <p:cNvSpPr>
            <a:spLocks noChangeArrowheads="1"/>
          </p:cNvSpPr>
          <p:nvPr/>
        </p:nvSpPr>
        <p:spPr bwMode="auto">
          <a:xfrm>
            <a:off x="8091488" y="3695700"/>
            <a:ext cx="474662" cy="320675"/>
          </a:xfrm>
          <a:prstGeom prst="ellipse">
            <a:avLst/>
          </a:prstGeom>
          <a:noFill/>
          <a:ln w="12700">
            <a:solidFill>
              <a:schemeClr val="tx1"/>
            </a:solidFill>
            <a:round/>
            <a:headEnd/>
            <a:tailEnd/>
          </a:ln>
        </p:spPr>
        <p:txBody>
          <a:bodyPr/>
          <a:lstStyle/>
          <a:p>
            <a:pPr algn="ctr"/>
            <a:endParaRPr lang="en-US" sz="1800"/>
          </a:p>
        </p:txBody>
      </p:sp>
      <p:sp>
        <p:nvSpPr>
          <p:cNvPr id="51211" name="TextBox 19"/>
          <p:cNvSpPr txBox="1">
            <a:spLocks noChangeArrowheads="1"/>
          </p:cNvSpPr>
          <p:nvPr/>
        </p:nvSpPr>
        <p:spPr bwMode="auto">
          <a:xfrm>
            <a:off x="381000" y="6096000"/>
            <a:ext cx="8305800" cy="701675"/>
          </a:xfrm>
          <a:prstGeom prst="rect">
            <a:avLst/>
          </a:prstGeom>
          <a:noFill/>
          <a:ln w="9525">
            <a:noFill/>
            <a:miter lim="800000"/>
            <a:headEnd/>
            <a:tailEnd/>
          </a:ln>
        </p:spPr>
        <p:txBody>
          <a:bodyPr>
            <a:spAutoFit/>
          </a:bodyPr>
          <a:lstStyle/>
          <a:p>
            <a:pPr algn="ctr"/>
            <a:r>
              <a:rPr lang="en-US" sz="1800"/>
              <a:t>Remember; recent CO</a:t>
            </a:r>
            <a:r>
              <a:rPr lang="en-US"/>
              <a:t>2</a:t>
            </a:r>
            <a:r>
              <a:rPr lang="en-US" sz="1800"/>
              <a:t> increase </a:t>
            </a:r>
            <a:r>
              <a:rPr lang="en-US" sz="2000" b="1"/>
              <a:t>is </a:t>
            </a:r>
            <a:r>
              <a:rPr lang="en-US" sz="1800"/>
              <a:t>unusual, but </a:t>
            </a:r>
            <a:r>
              <a:rPr lang="en-US" sz="2000" b="1"/>
              <a:t>not </a:t>
            </a:r>
            <a:r>
              <a:rPr lang="en-US" sz="1800"/>
              <a:t>global temperature - </a:t>
            </a:r>
          </a:p>
          <a:p>
            <a:pPr algn="ctr"/>
            <a:r>
              <a:rPr lang="en-US" sz="1800"/>
              <a:t>further indication that emissions are </a:t>
            </a:r>
            <a:r>
              <a:rPr lang="en-US" sz="2000" b="1"/>
              <a:t>not </a:t>
            </a:r>
            <a:r>
              <a:rPr lang="en-US" sz="1800"/>
              <a:t>the driver of Global Warming.</a:t>
            </a:r>
          </a:p>
        </p:txBody>
      </p:sp>
      <p:sp>
        <p:nvSpPr>
          <p:cNvPr id="51212" name="Slide Number Placeholder 12"/>
          <p:cNvSpPr>
            <a:spLocks noGrp="1"/>
          </p:cNvSpPr>
          <p:nvPr>
            <p:ph type="sldNum" sz="quarter" idx="12"/>
          </p:nvPr>
        </p:nvSpPr>
        <p:spPr>
          <a:xfrm>
            <a:off x="8534400" y="6553200"/>
            <a:ext cx="533400" cy="400050"/>
          </a:xfrm>
          <a:noFill/>
        </p:spPr>
        <p:txBody>
          <a:bodyPr/>
          <a:lstStyle/>
          <a:p>
            <a:fld id="{A94543D5-8A21-45E3-BC05-E9A529BEAC5B}" type="slidenum">
              <a:rPr lang="en-US" sz="900" smtClean="0">
                <a:ea typeface="ＭＳ Ｐゴシック" pitchFamily="34" charset="-128"/>
              </a:rPr>
              <a:pPr/>
              <a:t>51</a:t>
            </a:fld>
            <a:endParaRPr lang="en-US" sz="900" smtClean="0">
              <a:ea typeface="ＭＳ Ｐゴシック" pitchFamily="34" charset="-12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3"/>
          <p:cNvSpPr txBox="1">
            <a:spLocks noChangeArrowheads="1"/>
          </p:cNvSpPr>
          <p:nvPr/>
        </p:nvSpPr>
        <p:spPr bwMode="auto">
          <a:xfrm>
            <a:off x="533400" y="127000"/>
            <a:ext cx="8001000" cy="1495425"/>
          </a:xfrm>
          <a:prstGeom prst="rect">
            <a:avLst/>
          </a:prstGeom>
          <a:noFill/>
          <a:ln w="9525">
            <a:noFill/>
            <a:miter lim="800000"/>
            <a:headEnd/>
            <a:tailEnd/>
          </a:ln>
        </p:spPr>
        <p:txBody>
          <a:bodyPr>
            <a:spAutoFit/>
          </a:bodyPr>
          <a:lstStyle/>
          <a:p>
            <a:pPr algn="ctr"/>
            <a:r>
              <a:rPr lang="en-US" sz="2400">
                <a:solidFill>
                  <a:srgbClr val="0000FF"/>
                </a:solidFill>
              </a:rPr>
              <a:t>Surface Thermometer Measurements</a:t>
            </a:r>
          </a:p>
          <a:p>
            <a:pPr algn="ctr"/>
            <a:r>
              <a:rPr lang="en-US" sz="2000">
                <a:solidFill>
                  <a:srgbClr val="0000FF"/>
                </a:solidFill>
              </a:rPr>
              <a:t>and the ‘urban-heating’ proof</a:t>
            </a:r>
          </a:p>
          <a:p>
            <a:r>
              <a:rPr lang="en-US"/>
              <a:t>The number of stations grossly changed when Soviet union fell - biasing  the calculation of Global Average Temperature.  Soviets had paid outposts for fuel based on how cold they were. Then, ‘warming’ happened when the policy was ended.</a:t>
            </a:r>
          </a:p>
        </p:txBody>
      </p:sp>
      <p:pic>
        <p:nvPicPr>
          <p:cNvPr id="53251" name="Picture 5" descr="Screen shot 2010-03-23 at 8.09.58 PM.png"/>
          <p:cNvPicPr>
            <a:picLocks noChangeAspect="1"/>
          </p:cNvPicPr>
          <p:nvPr/>
        </p:nvPicPr>
        <p:blipFill>
          <a:blip r:embed="rId3" cstate="screen"/>
          <a:srcRect/>
          <a:stretch>
            <a:fillRect/>
          </a:stretch>
        </p:blipFill>
        <p:spPr bwMode="auto">
          <a:xfrm>
            <a:off x="7366000" y="4191000"/>
            <a:ext cx="1625600" cy="2493963"/>
          </a:xfrm>
          <a:prstGeom prst="rect">
            <a:avLst/>
          </a:prstGeom>
          <a:noFill/>
          <a:ln w="28575">
            <a:solidFill>
              <a:schemeClr val="tx1"/>
            </a:solidFill>
            <a:miter lim="800000"/>
            <a:headEnd/>
            <a:tailEnd/>
          </a:ln>
        </p:spPr>
      </p:pic>
      <p:pic>
        <p:nvPicPr>
          <p:cNvPr id="53252" name="Picture 2" descr="Screen shot 2010-01-27 at 8.51.24 AM.png"/>
          <p:cNvPicPr>
            <a:picLocks noChangeAspect="1"/>
          </p:cNvPicPr>
          <p:nvPr/>
        </p:nvPicPr>
        <p:blipFill>
          <a:blip r:embed="rId4" cstate="screen"/>
          <a:srcRect/>
          <a:stretch>
            <a:fillRect/>
          </a:stretch>
        </p:blipFill>
        <p:spPr bwMode="auto">
          <a:xfrm>
            <a:off x="5638800" y="1789113"/>
            <a:ext cx="3352800" cy="2312987"/>
          </a:xfrm>
          <a:prstGeom prst="rect">
            <a:avLst/>
          </a:prstGeom>
          <a:noFill/>
          <a:ln w="28575">
            <a:solidFill>
              <a:schemeClr val="tx1"/>
            </a:solidFill>
            <a:miter lim="800000"/>
            <a:headEnd/>
            <a:tailEnd/>
          </a:ln>
        </p:spPr>
      </p:pic>
      <p:pic>
        <p:nvPicPr>
          <p:cNvPr id="53253" name="Picture 10" descr="Screen shot 2010-01-27 at 8.58.08 AM.png"/>
          <p:cNvPicPr>
            <a:picLocks noChangeAspect="1"/>
          </p:cNvPicPr>
          <p:nvPr/>
        </p:nvPicPr>
        <p:blipFill>
          <a:blip r:embed="rId5" cstate="screen"/>
          <a:srcRect/>
          <a:stretch>
            <a:fillRect/>
          </a:stretch>
        </p:blipFill>
        <p:spPr bwMode="auto">
          <a:xfrm>
            <a:off x="3048000" y="4186238"/>
            <a:ext cx="3657600" cy="2519362"/>
          </a:xfrm>
          <a:prstGeom prst="rect">
            <a:avLst/>
          </a:prstGeom>
          <a:noFill/>
          <a:ln w="28575">
            <a:solidFill>
              <a:schemeClr val="tx1"/>
            </a:solidFill>
            <a:miter lim="800000"/>
            <a:headEnd/>
            <a:tailEnd/>
          </a:ln>
        </p:spPr>
      </p:pic>
      <p:pic>
        <p:nvPicPr>
          <p:cNvPr id="53254" name="Picture 10"/>
          <p:cNvPicPr>
            <a:picLocks noChangeAspect="1"/>
          </p:cNvPicPr>
          <p:nvPr/>
        </p:nvPicPr>
        <p:blipFill>
          <a:blip r:embed="rId6" cstate="screen"/>
          <a:srcRect/>
          <a:stretch>
            <a:fillRect/>
          </a:stretch>
        </p:blipFill>
        <p:spPr bwMode="auto">
          <a:xfrm>
            <a:off x="228600" y="2438400"/>
            <a:ext cx="2700338" cy="4267200"/>
          </a:xfrm>
          <a:prstGeom prst="rect">
            <a:avLst/>
          </a:prstGeom>
          <a:noFill/>
          <a:ln w="28575">
            <a:solidFill>
              <a:schemeClr val="tx1"/>
            </a:solidFill>
            <a:miter lim="800000"/>
            <a:headEnd/>
            <a:tailEnd/>
          </a:ln>
        </p:spPr>
      </p:pic>
      <p:sp>
        <p:nvSpPr>
          <p:cNvPr id="53255" name="Slide Number Placeholder 8"/>
          <p:cNvSpPr>
            <a:spLocks noGrp="1"/>
          </p:cNvSpPr>
          <p:nvPr>
            <p:ph type="sldNum" sz="quarter" idx="12"/>
          </p:nvPr>
        </p:nvSpPr>
        <p:spPr>
          <a:xfrm>
            <a:off x="6858000" y="6381750"/>
            <a:ext cx="2133600" cy="476250"/>
          </a:xfrm>
          <a:noFill/>
        </p:spPr>
        <p:txBody>
          <a:bodyPr/>
          <a:lstStyle/>
          <a:p>
            <a:fld id="{8E8D940C-D7D5-4F9C-B751-90D65E90F5B5}" type="slidenum">
              <a:rPr lang="en-US" sz="1200" smtClean="0">
                <a:ea typeface="ＭＳ Ｐゴシック" pitchFamily="34" charset="-128"/>
              </a:rPr>
              <a:pPr/>
              <a:t>52</a:t>
            </a:fld>
            <a:endParaRPr lang="en-US" sz="1200" smtClean="0">
              <a:ea typeface="ＭＳ Ｐゴシック" pitchFamily="34" charset="-128"/>
            </a:endParaRPr>
          </a:p>
        </p:txBody>
      </p:sp>
      <p:sp>
        <p:nvSpPr>
          <p:cNvPr id="53256" name="Line 11"/>
          <p:cNvSpPr>
            <a:spLocks noChangeShapeType="1"/>
          </p:cNvSpPr>
          <p:nvPr/>
        </p:nvSpPr>
        <p:spPr bwMode="auto">
          <a:xfrm flipH="1">
            <a:off x="2563813" y="1901825"/>
            <a:ext cx="563562" cy="515938"/>
          </a:xfrm>
          <a:prstGeom prst="line">
            <a:avLst/>
          </a:prstGeom>
          <a:noFill/>
          <a:ln w="34925">
            <a:solidFill>
              <a:schemeClr val="tx1"/>
            </a:solidFill>
            <a:round/>
            <a:headEnd/>
            <a:tailEnd type="triangle" w="med" len="med"/>
          </a:ln>
        </p:spPr>
        <p:txBody>
          <a:bodyPr/>
          <a:lstStyle/>
          <a:p>
            <a:endParaRPr lang="en-US"/>
          </a:p>
        </p:txBody>
      </p:sp>
      <p:sp>
        <p:nvSpPr>
          <p:cNvPr id="53257" name="Line 12"/>
          <p:cNvSpPr>
            <a:spLocks noChangeShapeType="1"/>
          </p:cNvSpPr>
          <p:nvPr/>
        </p:nvSpPr>
        <p:spPr bwMode="auto">
          <a:xfrm>
            <a:off x="4248150" y="3460750"/>
            <a:ext cx="425450" cy="698500"/>
          </a:xfrm>
          <a:prstGeom prst="line">
            <a:avLst/>
          </a:prstGeom>
          <a:noFill/>
          <a:ln w="34925">
            <a:solidFill>
              <a:schemeClr val="tx1"/>
            </a:solidFill>
            <a:round/>
            <a:headEnd/>
            <a:tailEnd type="triangle" w="med" len="med"/>
          </a:ln>
        </p:spPr>
        <p:txBody>
          <a:bodyPr/>
          <a:lstStyle/>
          <a:p>
            <a:endParaRPr lang="en-US"/>
          </a:p>
        </p:txBody>
      </p:sp>
      <p:sp>
        <p:nvSpPr>
          <p:cNvPr id="53258" name="Text Box 10"/>
          <p:cNvSpPr txBox="1">
            <a:spLocks noChangeArrowheads="1"/>
          </p:cNvSpPr>
          <p:nvPr/>
        </p:nvSpPr>
        <p:spPr bwMode="auto">
          <a:xfrm>
            <a:off x="3124200" y="1752600"/>
            <a:ext cx="2209800" cy="1706563"/>
          </a:xfrm>
          <a:prstGeom prst="rect">
            <a:avLst/>
          </a:prstGeom>
          <a:noFill/>
          <a:ln w="19050">
            <a:solidFill>
              <a:srgbClr val="000000"/>
            </a:solidFill>
            <a:miter lim="800000"/>
            <a:headEnd/>
            <a:tailEnd/>
          </a:ln>
        </p:spPr>
        <p:txBody>
          <a:bodyPr>
            <a:spAutoFit/>
          </a:bodyPr>
          <a:lstStyle/>
          <a:p>
            <a:pPr>
              <a:spcBef>
                <a:spcPct val="50000"/>
              </a:spcBef>
            </a:pPr>
            <a:r>
              <a:rPr lang="en-US" sz="1400"/>
              <a:t>California shows no warming in counties that did not have a big increase in population during the last 100 years.</a:t>
            </a:r>
          </a:p>
          <a:p>
            <a:pPr>
              <a:spcBef>
                <a:spcPct val="50000"/>
              </a:spcBef>
            </a:pPr>
            <a:r>
              <a:rPr lang="en-US" sz="1400"/>
              <a:t>Population locally biases the sensors hotter.</a:t>
            </a:r>
          </a:p>
        </p:txBody>
      </p:sp>
      <p:sp>
        <p:nvSpPr>
          <p:cNvPr id="53259" name="Line 13"/>
          <p:cNvSpPr>
            <a:spLocks noChangeShapeType="1"/>
          </p:cNvSpPr>
          <p:nvPr/>
        </p:nvSpPr>
        <p:spPr bwMode="auto">
          <a:xfrm>
            <a:off x="5688013" y="1554163"/>
            <a:ext cx="2247900" cy="1344612"/>
          </a:xfrm>
          <a:prstGeom prst="line">
            <a:avLst/>
          </a:prstGeom>
          <a:noFill/>
          <a:ln w="34925">
            <a:solidFill>
              <a:schemeClr val="tx1"/>
            </a:solidFill>
            <a:round/>
            <a:headEnd/>
            <a:tailEnd type="triangle" w="med" len="med"/>
          </a:ln>
        </p:spPr>
        <p:txBody>
          <a:bodyPr/>
          <a:lstStyle/>
          <a:p>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3"/>
          <p:cNvSpPr txBox="1">
            <a:spLocks noChangeArrowheads="1"/>
          </p:cNvSpPr>
          <p:nvPr/>
        </p:nvSpPr>
        <p:spPr bwMode="auto">
          <a:xfrm>
            <a:off x="228600" y="152400"/>
            <a:ext cx="5791200" cy="731838"/>
          </a:xfrm>
          <a:prstGeom prst="rect">
            <a:avLst/>
          </a:prstGeom>
          <a:noFill/>
          <a:ln w="9525">
            <a:noFill/>
            <a:miter lim="800000"/>
            <a:headEnd/>
            <a:tailEnd/>
          </a:ln>
        </p:spPr>
        <p:txBody>
          <a:bodyPr>
            <a:spAutoFit/>
          </a:bodyPr>
          <a:lstStyle/>
          <a:p>
            <a:pPr algn="ctr"/>
            <a:r>
              <a:rPr lang="en-US" sz="2400">
                <a:solidFill>
                  <a:srgbClr val="0000FF"/>
                </a:solidFill>
              </a:rPr>
              <a:t>Surface Thermometer Measurement (2)</a:t>
            </a:r>
          </a:p>
          <a:p>
            <a:r>
              <a:rPr lang="en-US" sz="1800"/>
              <a:t>90% of US sensors do not meet site quality standards.</a:t>
            </a:r>
            <a:endParaRPr lang="en-US" sz="2000"/>
          </a:p>
        </p:txBody>
      </p:sp>
      <p:pic>
        <p:nvPicPr>
          <p:cNvPr id="54275" name="Picture 6" descr="Screen shot 2010-01-27 at 8.54.22 AM.png"/>
          <p:cNvPicPr>
            <a:picLocks noChangeAspect="1"/>
          </p:cNvPicPr>
          <p:nvPr/>
        </p:nvPicPr>
        <p:blipFill>
          <a:blip r:embed="rId3" cstate="screen"/>
          <a:srcRect/>
          <a:stretch>
            <a:fillRect/>
          </a:stretch>
        </p:blipFill>
        <p:spPr bwMode="auto">
          <a:xfrm>
            <a:off x="4540250" y="4114800"/>
            <a:ext cx="2976563" cy="2636838"/>
          </a:xfrm>
          <a:prstGeom prst="rect">
            <a:avLst/>
          </a:prstGeom>
          <a:noFill/>
          <a:ln w="19050">
            <a:solidFill>
              <a:schemeClr val="tx1"/>
            </a:solidFill>
            <a:miter lim="800000"/>
            <a:headEnd/>
            <a:tailEnd/>
          </a:ln>
        </p:spPr>
      </p:pic>
      <p:pic>
        <p:nvPicPr>
          <p:cNvPr id="54276" name="Picture 7" descr="Screen shot 2010-01-27 at 8.54.59 AM.png"/>
          <p:cNvPicPr>
            <a:picLocks noChangeAspect="1"/>
          </p:cNvPicPr>
          <p:nvPr/>
        </p:nvPicPr>
        <p:blipFill>
          <a:blip r:embed="rId4" cstate="screen"/>
          <a:srcRect/>
          <a:stretch>
            <a:fillRect/>
          </a:stretch>
        </p:blipFill>
        <p:spPr bwMode="auto">
          <a:xfrm>
            <a:off x="152400" y="5029200"/>
            <a:ext cx="2209800" cy="1752600"/>
          </a:xfrm>
          <a:prstGeom prst="rect">
            <a:avLst/>
          </a:prstGeom>
          <a:noFill/>
          <a:ln w="19050">
            <a:solidFill>
              <a:schemeClr val="tx1"/>
            </a:solidFill>
            <a:miter lim="800000"/>
            <a:headEnd/>
            <a:tailEnd/>
          </a:ln>
        </p:spPr>
      </p:pic>
      <p:pic>
        <p:nvPicPr>
          <p:cNvPr id="54277" name="Picture 9" descr="Screen shot 2010-01-27 at 8.57.16 AM.png"/>
          <p:cNvPicPr>
            <a:picLocks noChangeAspect="1"/>
          </p:cNvPicPr>
          <p:nvPr/>
        </p:nvPicPr>
        <p:blipFill>
          <a:blip r:embed="rId5" cstate="screen"/>
          <a:srcRect/>
          <a:stretch>
            <a:fillRect/>
          </a:stretch>
        </p:blipFill>
        <p:spPr bwMode="auto">
          <a:xfrm>
            <a:off x="152400" y="3276600"/>
            <a:ext cx="2205038" cy="1676400"/>
          </a:xfrm>
          <a:prstGeom prst="rect">
            <a:avLst/>
          </a:prstGeom>
          <a:noFill/>
          <a:ln w="19050">
            <a:solidFill>
              <a:schemeClr val="tx1"/>
            </a:solidFill>
            <a:miter lim="800000"/>
            <a:headEnd/>
            <a:tailEnd/>
          </a:ln>
        </p:spPr>
      </p:pic>
      <p:pic>
        <p:nvPicPr>
          <p:cNvPr id="54278" name="Picture 13" descr="Screen shot 2010-01-27 at 9.01.10 AM.png"/>
          <p:cNvPicPr>
            <a:picLocks noChangeAspect="1"/>
          </p:cNvPicPr>
          <p:nvPr/>
        </p:nvPicPr>
        <p:blipFill>
          <a:blip r:embed="rId6" cstate="screen"/>
          <a:srcRect/>
          <a:stretch>
            <a:fillRect/>
          </a:stretch>
        </p:blipFill>
        <p:spPr bwMode="auto">
          <a:xfrm>
            <a:off x="125413" y="990600"/>
            <a:ext cx="2936875" cy="2209800"/>
          </a:xfrm>
          <a:prstGeom prst="rect">
            <a:avLst/>
          </a:prstGeom>
          <a:noFill/>
          <a:ln w="19050">
            <a:solidFill>
              <a:schemeClr val="tx1"/>
            </a:solidFill>
            <a:miter lim="800000"/>
            <a:headEnd/>
            <a:tailEnd/>
          </a:ln>
        </p:spPr>
      </p:pic>
      <p:pic>
        <p:nvPicPr>
          <p:cNvPr id="54279" name="Picture 15" descr="AC in window.temp sensor.jpg"/>
          <p:cNvPicPr>
            <a:picLocks noChangeAspect="1"/>
          </p:cNvPicPr>
          <p:nvPr/>
        </p:nvPicPr>
        <p:blipFill>
          <a:blip r:embed="rId7" cstate="screen"/>
          <a:srcRect/>
          <a:stretch>
            <a:fillRect/>
          </a:stretch>
        </p:blipFill>
        <p:spPr bwMode="auto">
          <a:xfrm>
            <a:off x="6629400" y="2743200"/>
            <a:ext cx="2286000" cy="2286000"/>
          </a:xfrm>
          <a:prstGeom prst="rect">
            <a:avLst/>
          </a:prstGeom>
          <a:noFill/>
          <a:ln w="19050">
            <a:solidFill>
              <a:schemeClr val="tx1"/>
            </a:solidFill>
            <a:miter lim="800000"/>
            <a:headEnd/>
            <a:tailEnd/>
          </a:ln>
        </p:spPr>
      </p:pic>
      <p:pic>
        <p:nvPicPr>
          <p:cNvPr id="54280" name="Picture 9"/>
          <p:cNvPicPr>
            <a:picLocks noChangeAspect="1"/>
          </p:cNvPicPr>
          <p:nvPr/>
        </p:nvPicPr>
        <p:blipFill>
          <a:blip r:embed="rId8" cstate="screen"/>
          <a:srcRect/>
          <a:stretch>
            <a:fillRect/>
          </a:stretch>
        </p:blipFill>
        <p:spPr bwMode="auto">
          <a:xfrm>
            <a:off x="2438400" y="3276600"/>
            <a:ext cx="2819400" cy="1804988"/>
          </a:xfrm>
          <a:prstGeom prst="rect">
            <a:avLst/>
          </a:prstGeom>
          <a:noFill/>
          <a:ln w="19050">
            <a:solidFill>
              <a:schemeClr val="tx1"/>
            </a:solidFill>
            <a:miter lim="800000"/>
            <a:headEnd/>
            <a:tailEnd/>
          </a:ln>
        </p:spPr>
      </p:pic>
      <p:pic>
        <p:nvPicPr>
          <p:cNvPr id="54281" name="Picture 10" descr="Screen shot 2010-03-23 at 7.10.49 PM.png"/>
          <p:cNvPicPr>
            <a:picLocks noChangeAspect="1"/>
          </p:cNvPicPr>
          <p:nvPr/>
        </p:nvPicPr>
        <p:blipFill>
          <a:blip r:embed="rId9" cstate="screen"/>
          <a:srcRect/>
          <a:stretch>
            <a:fillRect/>
          </a:stretch>
        </p:blipFill>
        <p:spPr bwMode="auto">
          <a:xfrm>
            <a:off x="6096000" y="152400"/>
            <a:ext cx="2819400" cy="2471738"/>
          </a:xfrm>
          <a:prstGeom prst="rect">
            <a:avLst/>
          </a:prstGeom>
          <a:noFill/>
          <a:ln w="19050">
            <a:solidFill>
              <a:schemeClr val="tx1"/>
            </a:solidFill>
            <a:miter lim="800000"/>
            <a:headEnd/>
            <a:tailEnd/>
          </a:ln>
        </p:spPr>
      </p:pic>
      <p:pic>
        <p:nvPicPr>
          <p:cNvPr id="54282" name="Picture 8" descr="Screen shot 2010-01-27 at 8.55.14 AM.png"/>
          <p:cNvPicPr>
            <a:picLocks noChangeAspect="1"/>
          </p:cNvPicPr>
          <p:nvPr/>
        </p:nvPicPr>
        <p:blipFill>
          <a:blip r:embed="rId10" cstate="screen"/>
          <a:srcRect/>
          <a:stretch>
            <a:fillRect/>
          </a:stretch>
        </p:blipFill>
        <p:spPr bwMode="auto">
          <a:xfrm>
            <a:off x="3124200" y="990600"/>
            <a:ext cx="2743200" cy="2203450"/>
          </a:xfrm>
          <a:prstGeom prst="rect">
            <a:avLst/>
          </a:prstGeom>
          <a:noFill/>
          <a:ln w="19050">
            <a:solidFill>
              <a:schemeClr val="tx1"/>
            </a:solidFill>
            <a:miter lim="800000"/>
            <a:headEnd/>
            <a:tailEnd/>
          </a:ln>
        </p:spPr>
      </p:pic>
      <p:sp>
        <p:nvSpPr>
          <p:cNvPr id="54283" name="Slide Number Placeholder 10"/>
          <p:cNvSpPr>
            <a:spLocks noGrp="1"/>
          </p:cNvSpPr>
          <p:nvPr>
            <p:ph type="sldNum" sz="quarter" idx="12"/>
          </p:nvPr>
        </p:nvSpPr>
        <p:spPr>
          <a:xfrm>
            <a:off x="8534400" y="6457950"/>
            <a:ext cx="457200" cy="247650"/>
          </a:xfrm>
          <a:noFill/>
        </p:spPr>
        <p:txBody>
          <a:bodyPr/>
          <a:lstStyle/>
          <a:p>
            <a:fld id="{53987C8F-E117-4AB0-B495-956A0CB0F812}" type="slidenum">
              <a:rPr lang="en-US" sz="1000" smtClean="0">
                <a:ea typeface="ＭＳ Ｐゴシック" pitchFamily="34" charset="-128"/>
              </a:rPr>
              <a:pPr/>
              <a:t>53</a:t>
            </a:fld>
            <a:endParaRPr lang="en-US" sz="1000" smtClean="0">
              <a:ea typeface="ＭＳ Ｐゴシック" pitchFamily="34" charset="-128"/>
            </a:endParaRPr>
          </a:p>
        </p:txBody>
      </p:sp>
      <p:sp>
        <p:nvSpPr>
          <p:cNvPr id="54284" name="Text Box 12"/>
          <p:cNvSpPr txBox="1">
            <a:spLocks noChangeArrowheads="1"/>
          </p:cNvSpPr>
          <p:nvPr/>
        </p:nvSpPr>
        <p:spPr bwMode="auto">
          <a:xfrm>
            <a:off x="2590800" y="5410200"/>
            <a:ext cx="1828800" cy="730250"/>
          </a:xfrm>
          <a:prstGeom prst="rect">
            <a:avLst/>
          </a:prstGeom>
          <a:noFill/>
          <a:ln w="9525">
            <a:noFill/>
            <a:miter lim="800000"/>
            <a:headEnd/>
            <a:tailEnd/>
          </a:ln>
        </p:spPr>
        <p:txBody>
          <a:bodyPr>
            <a:spAutoFit/>
          </a:bodyPr>
          <a:lstStyle/>
          <a:p>
            <a:pPr>
              <a:spcBef>
                <a:spcPct val="50000"/>
              </a:spcBef>
            </a:pPr>
            <a:r>
              <a:rPr lang="en-US" sz="1400"/>
              <a:t>Local effects, added recently, all bias the temperature higher.</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p:cNvPicPr>
            <a:picLocks noChangeAspect="1"/>
          </p:cNvPicPr>
          <p:nvPr/>
        </p:nvPicPr>
        <p:blipFill>
          <a:blip r:embed="rId3" cstate="screen"/>
          <a:srcRect/>
          <a:stretch>
            <a:fillRect/>
          </a:stretch>
        </p:blipFill>
        <p:spPr bwMode="auto">
          <a:xfrm>
            <a:off x="5867400" y="1603375"/>
            <a:ext cx="3076575" cy="1749425"/>
          </a:xfrm>
          <a:prstGeom prst="rect">
            <a:avLst/>
          </a:prstGeom>
          <a:noFill/>
          <a:ln w="28575">
            <a:solidFill>
              <a:schemeClr val="tx1"/>
            </a:solidFill>
            <a:miter lim="800000"/>
            <a:headEnd/>
            <a:tailEnd/>
          </a:ln>
        </p:spPr>
      </p:pic>
      <p:pic>
        <p:nvPicPr>
          <p:cNvPr id="55299" name="Picture 2"/>
          <p:cNvPicPr>
            <a:picLocks noChangeAspect="1"/>
          </p:cNvPicPr>
          <p:nvPr/>
        </p:nvPicPr>
        <p:blipFill>
          <a:blip r:embed="rId4" cstate="screen"/>
          <a:srcRect/>
          <a:stretch>
            <a:fillRect/>
          </a:stretch>
        </p:blipFill>
        <p:spPr bwMode="auto">
          <a:xfrm>
            <a:off x="2851150" y="1600200"/>
            <a:ext cx="2787650" cy="2687638"/>
          </a:xfrm>
          <a:prstGeom prst="rect">
            <a:avLst/>
          </a:prstGeom>
          <a:noFill/>
          <a:ln w="28575">
            <a:solidFill>
              <a:schemeClr val="tx1"/>
            </a:solidFill>
            <a:miter lim="800000"/>
            <a:headEnd/>
            <a:tailEnd/>
          </a:ln>
        </p:spPr>
      </p:pic>
      <p:sp>
        <p:nvSpPr>
          <p:cNvPr id="55300" name="TextBox 20"/>
          <p:cNvSpPr txBox="1">
            <a:spLocks noChangeArrowheads="1"/>
          </p:cNvSpPr>
          <p:nvPr/>
        </p:nvSpPr>
        <p:spPr bwMode="auto">
          <a:xfrm>
            <a:off x="1524000" y="152400"/>
            <a:ext cx="5715000" cy="830263"/>
          </a:xfrm>
          <a:prstGeom prst="rect">
            <a:avLst/>
          </a:prstGeom>
          <a:noFill/>
          <a:ln w="9525">
            <a:noFill/>
            <a:miter lim="800000"/>
            <a:headEnd/>
            <a:tailEnd/>
          </a:ln>
        </p:spPr>
        <p:txBody>
          <a:bodyPr>
            <a:spAutoFit/>
          </a:bodyPr>
          <a:lstStyle/>
          <a:p>
            <a:pPr algn="ctr"/>
            <a:r>
              <a:rPr lang="en-US" sz="2400">
                <a:solidFill>
                  <a:srgbClr val="0000FF"/>
                </a:solidFill>
              </a:rPr>
              <a:t>Surface Thermometer Measurement (3)</a:t>
            </a:r>
          </a:p>
          <a:p>
            <a:pPr algn="ctr"/>
            <a:r>
              <a:rPr lang="en-US" sz="2400"/>
              <a:t>Data manipulation</a:t>
            </a:r>
            <a:endParaRPr lang="en-US" sz="2800"/>
          </a:p>
        </p:txBody>
      </p:sp>
      <p:pic>
        <p:nvPicPr>
          <p:cNvPr id="55301" name="Picture 21" descr="Screen shot 2010-03-23 at 7.41.19 PM.png"/>
          <p:cNvPicPr>
            <a:picLocks noChangeAspect="1"/>
          </p:cNvPicPr>
          <p:nvPr/>
        </p:nvPicPr>
        <p:blipFill>
          <a:blip r:embed="rId5" cstate="screen"/>
          <a:srcRect/>
          <a:stretch>
            <a:fillRect/>
          </a:stretch>
        </p:blipFill>
        <p:spPr bwMode="auto">
          <a:xfrm>
            <a:off x="5359400" y="4402138"/>
            <a:ext cx="3641725" cy="2193925"/>
          </a:xfrm>
          <a:prstGeom prst="rect">
            <a:avLst/>
          </a:prstGeom>
          <a:noFill/>
          <a:ln w="28575">
            <a:solidFill>
              <a:schemeClr val="tx1"/>
            </a:solidFill>
            <a:miter lim="800000"/>
            <a:headEnd/>
            <a:tailEnd/>
          </a:ln>
        </p:spPr>
      </p:pic>
      <p:pic>
        <p:nvPicPr>
          <p:cNvPr id="55302" name="Picture 11" descr="Screen shot 2010-01-27 at 8.59.56 AM.png"/>
          <p:cNvPicPr>
            <a:picLocks noChangeAspect="1"/>
          </p:cNvPicPr>
          <p:nvPr/>
        </p:nvPicPr>
        <p:blipFill>
          <a:blip r:embed="rId6" cstate="screen"/>
          <a:srcRect/>
          <a:stretch>
            <a:fillRect/>
          </a:stretch>
        </p:blipFill>
        <p:spPr bwMode="auto">
          <a:xfrm>
            <a:off x="323850" y="2476500"/>
            <a:ext cx="2195513" cy="1638300"/>
          </a:xfrm>
          <a:prstGeom prst="rect">
            <a:avLst/>
          </a:prstGeom>
          <a:noFill/>
          <a:ln w="28575">
            <a:solidFill>
              <a:schemeClr val="tx1"/>
            </a:solidFill>
            <a:miter lim="800000"/>
            <a:headEnd/>
            <a:tailEnd/>
          </a:ln>
        </p:spPr>
      </p:pic>
      <p:sp>
        <p:nvSpPr>
          <p:cNvPr id="55303" name="TextBox 24"/>
          <p:cNvSpPr txBox="1">
            <a:spLocks noChangeArrowheads="1"/>
          </p:cNvSpPr>
          <p:nvPr/>
        </p:nvSpPr>
        <p:spPr bwMode="auto">
          <a:xfrm>
            <a:off x="246063" y="1662113"/>
            <a:ext cx="2362200" cy="831850"/>
          </a:xfrm>
          <a:prstGeom prst="rect">
            <a:avLst/>
          </a:prstGeom>
          <a:noFill/>
          <a:ln w="9525">
            <a:noFill/>
            <a:miter lim="800000"/>
            <a:headEnd/>
            <a:tailEnd/>
          </a:ln>
        </p:spPr>
        <p:txBody>
          <a:bodyPr>
            <a:spAutoFit/>
          </a:bodyPr>
          <a:lstStyle/>
          <a:p>
            <a:pPr algn="ctr"/>
            <a:r>
              <a:rPr lang="en-US"/>
              <a:t>US surface temp, presented by NASA in1999</a:t>
            </a:r>
          </a:p>
        </p:txBody>
      </p:sp>
      <p:pic>
        <p:nvPicPr>
          <p:cNvPr id="55304" name="Picture 25" descr="Screen shot 2010-03-23 at 7.17.35 PM.png"/>
          <p:cNvPicPr>
            <a:picLocks noChangeAspect="1"/>
          </p:cNvPicPr>
          <p:nvPr/>
        </p:nvPicPr>
        <p:blipFill>
          <a:blip r:embed="rId7" cstate="screen"/>
          <a:srcRect/>
          <a:stretch>
            <a:fillRect/>
          </a:stretch>
        </p:blipFill>
        <p:spPr bwMode="auto">
          <a:xfrm>
            <a:off x="336550" y="4727575"/>
            <a:ext cx="2128838" cy="1673225"/>
          </a:xfrm>
          <a:prstGeom prst="rect">
            <a:avLst/>
          </a:prstGeom>
          <a:noFill/>
          <a:ln w="28575">
            <a:solidFill>
              <a:schemeClr val="tx1"/>
            </a:solidFill>
            <a:miter lim="800000"/>
            <a:headEnd/>
            <a:tailEnd/>
          </a:ln>
        </p:spPr>
      </p:pic>
      <p:sp>
        <p:nvSpPr>
          <p:cNvPr id="55305" name="TextBox 26"/>
          <p:cNvSpPr txBox="1">
            <a:spLocks noChangeArrowheads="1"/>
          </p:cNvSpPr>
          <p:nvPr/>
        </p:nvSpPr>
        <p:spPr bwMode="auto">
          <a:xfrm>
            <a:off x="76200" y="4141788"/>
            <a:ext cx="2667000" cy="581025"/>
          </a:xfrm>
          <a:prstGeom prst="rect">
            <a:avLst/>
          </a:prstGeom>
          <a:noFill/>
          <a:ln w="9525">
            <a:noFill/>
            <a:miter lim="800000"/>
            <a:headEnd/>
            <a:tailEnd/>
          </a:ln>
        </p:spPr>
        <p:txBody>
          <a:bodyPr>
            <a:spAutoFit/>
          </a:bodyPr>
          <a:lstStyle/>
          <a:p>
            <a:pPr algn="ctr"/>
            <a:r>
              <a:rPr lang="en-US"/>
              <a:t>The same data were later ‘adjusted’ by NASA GISS</a:t>
            </a:r>
          </a:p>
        </p:txBody>
      </p:sp>
      <p:sp>
        <p:nvSpPr>
          <p:cNvPr id="55306" name="TextBox 29"/>
          <p:cNvSpPr txBox="1">
            <a:spLocks noChangeArrowheads="1"/>
          </p:cNvSpPr>
          <p:nvPr/>
        </p:nvSpPr>
        <p:spPr bwMode="auto">
          <a:xfrm>
            <a:off x="5715000" y="3810000"/>
            <a:ext cx="3352800" cy="523875"/>
          </a:xfrm>
          <a:prstGeom prst="rect">
            <a:avLst/>
          </a:prstGeom>
          <a:noFill/>
          <a:ln w="9525">
            <a:noFill/>
            <a:miter lim="800000"/>
            <a:headEnd/>
            <a:tailEnd/>
          </a:ln>
        </p:spPr>
        <p:txBody>
          <a:bodyPr>
            <a:spAutoFit/>
          </a:bodyPr>
          <a:lstStyle/>
          <a:p>
            <a:pPr algn="ctr"/>
            <a:r>
              <a:rPr lang="en-US" sz="1400"/>
              <a:t>Urban-Heat Corrections of Central Park</a:t>
            </a:r>
          </a:p>
          <a:p>
            <a:pPr algn="ctr"/>
            <a:r>
              <a:rPr lang="en-US" sz="1400"/>
              <a:t>Infers NYC depopulated 1987 to 2006!</a:t>
            </a:r>
          </a:p>
        </p:txBody>
      </p:sp>
      <p:sp>
        <p:nvSpPr>
          <p:cNvPr id="55307" name="TextBox 30"/>
          <p:cNvSpPr txBox="1">
            <a:spLocks noChangeArrowheads="1"/>
          </p:cNvSpPr>
          <p:nvPr/>
        </p:nvSpPr>
        <p:spPr bwMode="auto">
          <a:xfrm>
            <a:off x="2743200" y="977900"/>
            <a:ext cx="6324600" cy="581025"/>
          </a:xfrm>
          <a:prstGeom prst="rect">
            <a:avLst/>
          </a:prstGeom>
          <a:noFill/>
          <a:ln w="9525">
            <a:noFill/>
            <a:miter lim="800000"/>
            <a:headEnd/>
            <a:tailEnd/>
          </a:ln>
        </p:spPr>
        <p:txBody>
          <a:bodyPr>
            <a:spAutoFit/>
          </a:bodyPr>
          <a:lstStyle/>
          <a:p>
            <a:pPr algn="ctr"/>
            <a:r>
              <a:rPr lang="en-US"/>
              <a:t>The Darwin Australia “Adjustments”</a:t>
            </a:r>
          </a:p>
          <a:p>
            <a:pPr algn="ctr"/>
            <a:r>
              <a:rPr lang="en-US">
                <a:solidFill>
                  <a:srgbClr val="0000FF"/>
                </a:solidFill>
              </a:rPr>
              <a:t>Blue </a:t>
            </a:r>
            <a:r>
              <a:rPr lang="en-US"/>
              <a:t>= raw data   </a:t>
            </a:r>
            <a:r>
              <a:rPr lang="en-US">
                <a:solidFill>
                  <a:srgbClr val="FF0000"/>
                </a:solidFill>
              </a:rPr>
              <a:t>Red </a:t>
            </a:r>
            <a:r>
              <a:rPr lang="en-US"/>
              <a:t>= Adjusted  Black = the arbitrary adjustment.</a:t>
            </a:r>
          </a:p>
        </p:txBody>
      </p:sp>
      <p:sp>
        <p:nvSpPr>
          <p:cNvPr id="55308" name="Slide Number Placeholder 13"/>
          <p:cNvSpPr>
            <a:spLocks noGrp="1"/>
          </p:cNvSpPr>
          <p:nvPr>
            <p:ph type="sldNum" sz="quarter" idx="12"/>
          </p:nvPr>
        </p:nvSpPr>
        <p:spPr>
          <a:xfrm>
            <a:off x="76200" y="6477000"/>
            <a:ext cx="457200" cy="307975"/>
          </a:xfrm>
          <a:noFill/>
        </p:spPr>
        <p:txBody>
          <a:bodyPr/>
          <a:lstStyle/>
          <a:p>
            <a:fld id="{34BDDFD2-167D-403E-9979-8DBC0402AF1C}" type="slidenum">
              <a:rPr lang="en-US" sz="1200" smtClean="0">
                <a:ea typeface="ＭＳ Ｐゴシック" pitchFamily="34" charset="-128"/>
              </a:rPr>
              <a:pPr/>
              <a:t>54</a:t>
            </a:fld>
            <a:endParaRPr lang="en-US" sz="1200" smtClean="0">
              <a:ea typeface="ＭＳ Ｐゴシック" pitchFamily="34" charset="-128"/>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Slide Number Placeholder 14"/>
          <p:cNvSpPr>
            <a:spLocks noGrp="1"/>
          </p:cNvSpPr>
          <p:nvPr>
            <p:ph type="sldNum" sz="quarter" idx="12"/>
          </p:nvPr>
        </p:nvSpPr>
        <p:spPr>
          <a:xfrm>
            <a:off x="8382000" y="6457950"/>
            <a:ext cx="609600" cy="323850"/>
          </a:xfrm>
          <a:noFill/>
        </p:spPr>
        <p:txBody>
          <a:bodyPr/>
          <a:lstStyle/>
          <a:p>
            <a:fld id="{A8ED4210-2CAF-4171-904B-0B71F66F0F24}" type="slidenum">
              <a:rPr lang="en-US" sz="1000" smtClean="0">
                <a:ea typeface="ＭＳ Ｐゴシック" pitchFamily="34" charset="-128"/>
              </a:rPr>
              <a:pPr/>
              <a:t>55</a:t>
            </a:fld>
            <a:endParaRPr lang="en-US" sz="1200" smtClean="0">
              <a:ea typeface="ＭＳ Ｐゴシック" pitchFamily="34" charset="-128"/>
            </a:endParaRPr>
          </a:p>
        </p:txBody>
      </p:sp>
      <p:sp>
        <p:nvSpPr>
          <p:cNvPr id="15" name="TextBox 36"/>
          <p:cNvSpPr txBox="1">
            <a:spLocks noChangeArrowheads="1"/>
          </p:cNvSpPr>
          <p:nvPr/>
        </p:nvSpPr>
        <p:spPr bwMode="auto">
          <a:xfrm>
            <a:off x="4953000" y="1600200"/>
            <a:ext cx="4114800" cy="1661993"/>
          </a:xfrm>
          <a:prstGeom prst="rect">
            <a:avLst/>
          </a:prstGeom>
          <a:noFill/>
          <a:ln w="9525">
            <a:noFill/>
            <a:miter lim="800000"/>
            <a:headEnd/>
            <a:tailEnd/>
          </a:ln>
        </p:spPr>
        <p:txBody>
          <a:bodyPr>
            <a:spAutoFit/>
          </a:bodyPr>
          <a:lstStyle/>
          <a:p>
            <a:pPr algn="ctr"/>
            <a:r>
              <a:rPr lang="en-US" sz="2400" dirty="0">
                <a:solidFill>
                  <a:srgbClr val="0000FF"/>
                </a:solidFill>
              </a:rPr>
              <a:t>A sample</a:t>
            </a:r>
            <a:r>
              <a:rPr lang="en-US" sz="2400" dirty="0" smtClean="0">
                <a:solidFill>
                  <a:srgbClr val="0000FF"/>
                </a:solidFill>
              </a:rPr>
              <a:t> of data with </a:t>
            </a:r>
            <a:r>
              <a:rPr lang="en-US" sz="2400" b="1" dirty="0" smtClean="0">
                <a:solidFill>
                  <a:srgbClr val="0000FF"/>
                </a:solidFill>
              </a:rPr>
              <a:t>no evidence of manipulation</a:t>
            </a:r>
            <a:r>
              <a:rPr lang="en-US" sz="2400" dirty="0" smtClean="0">
                <a:solidFill>
                  <a:srgbClr val="0000FF"/>
                </a:solidFill>
              </a:rPr>
              <a:t>.</a:t>
            </a:r>
          </a:p>
          <a:p>
            <a:r>
              <a:rPr lang="en-US" sz="1800" dirty="0" smtClean="0"/>
              <a:t>Surface </a:t>
            </a:r>
            <a:r>
              <a:rPr lang="en-US" sz="1800" dirty="0"/>
              <a:t>Measurements for all Nordic countries</a:t>
            </a:r>
            <a:r>
              <a:rPr lang="en-US" sz="1800" dirty="0" smtClean="0"/>
              <a:t>.</a:t>
            </a:r>
          </a:p>
          <a:p>
            <a:r>
              <a:rPr lang="en-US" sz="1800" dirty="0"/>
              <a:t>Current temp is </a:t>
            </a:r>
            <a:r>
              <a:rPr lang="en-US" sz="1800" b="1" dirty="0"/>
              <a:t>lower</a:t>
            </a:r>
            <a:r>
              <a:rPr lang="en-US" sz="1800" dirty="0"/>
              <a:t> than in 1935</a:t>
            </a:r>
          </a:p>
        </p:txBody>
      </p:sp>
      <p:sp>
        <p:nvSpPr>
          <p:cNvPr id="16" name="TextBox 37"/>
          <p:cNvSpPr txBox="1">
            <a:spLocks noChangeArrowheads="1"/>
          </p:cNvSpPr>
          <p:nvPr/>
        </p:nvSpPr>
        <p:spPr bwMode="auto">
          <a:xfrm>
            <a:off x="304800" y="305334"/>
            <a:ext cx="4419600" cy="6247866"/>
          </a:xfrm>
          <a:prstGeom prst="rect">
            <a:avLst/>
          </a:prstGeom>
          <a:noFill/>
          <a:ln w="9525">
            <a:noFill/>
            <a:miter lim="800000"/>
            <a:headEnd/>
            <a:tailEnd/>
          </a:ln>
        </p:spPr>
        <p:txBody>
          <a:bodyPr wrap="square">
            <a:spAutoFit/>
          </a:bodyPr>
          <a:lstStyle/>
          <a:p>
            <a:pPr algn="ctr"/>
            <a:r>
              <a:rPr lang="en-US" sz="2400" dirty="0" smtClean="0">
                <a:solidFill>
                  <a:srgbClr val="0000FF"/>
                </a:solidFill>
              </a:rPr>
              <a:t>Surface </a:t>
            </a:r>
            <a:r>
              <a:rPr lang="en-US" sz="2400" dirty="0">
                <a:solidFill>
                  <a:srgbClr val="0000FF"/>
                </a:solidFill>
              </a:rPr>
              <a:t>Temperature Record</a:t>
            </a:r>
          </a:p>
          <a:p>
            <a:pPr algn="ctr"/>
            <a:r>
              <a:rPr lang="en-US" sz="2400" dirty="0">
                <a:solidFill>
                  <a:srgbClr val="0000FF"/>
                </a:solidFill>
              </a:rPr>
              <a:t>The last ~ 200 years</a:t>
            </a:r>
          </a:p>
          <a:p>
            <a:pPr algn="ctr"/>
            <a:endParaRPr lang="en-US" sz="2400" dirty="0">
              <a:solidFill>
                <a:srgbClr val="0000FF"/>
              </a:solidFill>
            </a:endParaRPr>
          </a:p>
          <a:p>
            <a:r>
              <a:rPr lang="en-US" sz="1800" dirty="0"/>
              <a:t>Science and Public Policy Institute</a:t>
            </a:r>
          </a:p>
          <a:p>
            <a:r>
              <a:rPr lang="en-US" sz="1800" dirty="0"/>
              <a:t>Surface Temp study, Jan 2010 report.</a:t>
            </a:r>
          </a:p>
          <a:p>
            <a:endParaRPr lang="en-US" sz="1800" dirty="0"/>
          </a:p>
          <a:p>
            <a:r>
              <a:rPr lang="en-US" sz="1800" dirty="0"/>
              <a:t>Selected conclusions:</a:t>
            </a:r>
            <a:endParaRPr lang="en-US" sz="1800" dirty="0" smtClean="0"/>
          </a:p>
          <a:p>
            <a:r>
              <a:rPr lang="en-US" dirty="0" smtClean="0"/>
              <a:t>1</a:t>
            </a:r>
            <a:r>
              <a:rPr lang="en-US" dirty="0"/>
              <a:t>.  Instrumental temperature data for the pre-satellite era (1850-1980) have been so </a:t>
            </a:r>
            <a:r>
              <a:rPr lang="en-US" b="1" dirty="0"/>
              <a:t>widely, tampered with</a:t>
            </a:r>
            <a:r>
              <a:rPr lang="en-US" dirty="0"/>
              <a:t> that it cannot be credibly asserted there has been any significant global warming in the 20th century.</a:t>
            </a:r>
          </a:p>
          <a:p>
            <a:r>
              <a:rPr lang="en-US" dirty="0"/>
              <a:t>2.  All terrestrial surface-temperature databases exhibit serious problems that render them </a:t>
            </a:r>
            <a:r>
              <a:rPr lang="en-US" b="1" dirty="0"/>
              <a:t>useless</a:t>
            </a:r>
            <a:r>
              <a:rPr lang="en-US" dirty="0"/>
              <a:t> for determining accurate long-term temperature trends.</a:t>
            </a:r>
          </a:p>
          <a:p>
            <a:r>
              <a:rPr lang="en-US" dirty="0"/>
              <a:t>5. There has been a bias towards removing higher-latitude and rural stations, leading to a </a:t>
            </a:r>
            <a:r>
              <a:rPr lang="en-US" b="1" dirty="0"/>
              <a:t>serious overstatement</a:t>
            </a:r>
            <a:r>
              <a:rPr lang="en-US" dirty="0"/>
              <a:t> of global warming.</a:t>
            </a:r>
          </a:p>
          <a:p>
            <a:r>
              <a:rPr lang="en-US" dirty="0"/>
              <a:t>13. Global terrestrial data bases are seriously flawed and can </a:t>
            </a:r>
            <a:r>
              <a:rPr lang="en-US" b="1" dirty="0"/>
              <a:t>no longer be trusted</a:t>
            </a:r>
            <a:r>
              <a:rPr lang="en-US" dirty="0"/>
              <a:t> to assess climate trends or validate model forecasts.</a:t>
            </a:r>
          </a:p>
        </p:txBody>
      </p:sp>
      <p:grpSp>
        <p:nvGrpSpPr>
          <p:cNvPr id="17" name="Group 13"/>
          <p:cNvGrpSpPr>
            <a:grpSpLocks/>
          </p:cNvGrpSpPr>
          <p:nvPr/>
        </p:nvGrpSpPr>
        <p:grpSpPr bwMode="auto">
          <a:xfrm>
            <a:off x="5181600" y="3429000"/>
            <a:ext cx="3536950" cy="2438400"/>
            <a:chOff x="3216" y="1632"/>
            <a:chExt cx="2228" cy="1536"/>
          </a:xfrm>
        </p:grpSpPr>
        <p:grpSp>
          <p:nvGrpSpPr>
            <p:cNvPr id="18" name="Group 35"/>
            <p:cNvGrpSpPr>
              <a:grpSpLocks/>
            </p:cNvGrpSpPr>
            <p:nvPr/>
          </p:nvGrpSpPr>
          <p:grpSpPr bwMode="auto">
            <a:xfrm>
              <a:off x="3216" y="1632"/>
              <a:ext cx="2205" cy="1536"/>
              <a:chOff x="3070225" y="428625"/>
              <a:chExt cx="3219450" cy="2406650"/>
            </a:xfrm>
          </p:grpSpPr>
          <p:grpSp>
            <p:nvGrpSpPr>
              <p:cNvPr id="22" name="Group 33"/>
              <p:cNvGrpSpPr>
                <a:grpSpLocks/>
              </p:cNvGrpSpPr>
              <p:nvPr/>
            </p:nvGrpSpPr>
            <p:grpSpPr bwMode="auto">
              <a:xfrm>
                <a:off x="3124200" y="457200"/>
                <a:ext cx="3152775" cy="2366557"/>
                <a:chOff x="2667000" y="609600"/>
                <a:chExt cx="3457575" cy="2671357"/>
              </a:xfrm>
            </p:grpSpPr>
            <p:pic>
              <p:nvPicPr>
                <p:cNvPr id="24" name="Picture 11" descr="Screen shot 2010-03-23 at 7.34.40 PM.png"/>
                <p:cNvPicPr>
                  <a:picLocks noChangeAspect="1"/>
                </p:cNvPicPr>
                <p:nvPr/>
              </p:nvPicPr>
              <p:blipFill>
                <a:blip r:embed="rId3" cstate="screen"/>
                <a:srcRect/>
                <a:stretch>
                  <a:fillRect/>
                </a:stretch>
              </p:blipFill>
              <p:spPr bwMode="auto">
                <a:xfrm>
                  <a:off x="2667000" y="609600"/>
                  <a:ext cx="3352800" cy="2671357"/>
                </a:xfrm>
                <a:prstGeom prst="rect">
                  <a:avLst/>
                </a:prstGeom>
                <a:noFill/>
                <a:ln w="9525">
                  <a:noFill/>
                  <a:miter lim="800000"/>
                  <a:headEnd/>
                  <a:tailEnd/>
                </a:ln>
              </p:spPr>
            </p:pic>
            <p:sp>
              <p:nvSpPr>
                <p:cNvPr id="25" name="Freeform 32"/>
                <p:cNvSpPr>
                  <a:spLocks noChangeArrowheads="1"/>
                </p:cNvSpPr>
                <p:nvPr/>
              </p:nvSpPr>
              <p:spPr bwMode="auto">
                <a:xfrm>
                  <a:off x="5873750" y="1419225"/>
                  <a:ext cx="250825" cy="152400"/>
                </a:xfrm>
                <a:custGeom>
                  <a:avLst/>
                  <a:gdLst>
                    <a:gd name="T0" fmla="*/ 0 w 250825"/>
                    <a:gd name="T1" fmla="*/ 22225 h 152400"/>
                    <a:gd name="T2" fmla="*/ 47625 w 250825"/>
                    <a:gd name="T3" fmla="*/ 3175 h 152400"/>
                    <a:gd name="T4" fmla="*/ 123825 w 250825"/>
                    <a:gd name="T5" fmla="*/ 41275 h 152400"/>
                    <a:gd name="T6" fmla="*/ 250825 w 250825"/>
                    <a:gd name="T7" fmla="*/ 152400 h 152400"/>
                    <a:gd name="T8" fmla="*/ 0 60000 65536"/>
                    <a:gd name="T9" fmla="*/ 0 60000 65536"/>
                    <a:gd name="T10" fmla="*/ 0 60000 65536"/>
                    <a:gd name="T11" fmla="*/ 0 60000 65536"/>
                    <a:gd name="T12" fmla="*/ 0 w 250825"/>
                    <a:gd name="T13" fmla="*/ 0 h 152400"/>
                    <a:gd name="T14" fmla="*/ 250825 w 250825"/>
                    <a:gd name="T15" fmla="*/ 152400 h 152400"/>
                  </a:gdLst>
                  <a:ahLst/>
                  <a:cxnLst>
                    <a:cxn ang="T8">
                      <a:pos x="T0" y="T1"/>
                    </a:cxn>
                    <a:cxn ang="T9">
                      <a:pos x="T2" y="T3"/>
                    </a:cxn>
                    <a:cxn ang="T10">
                      <a:pos x="T4" y="T5"/>
                    </a:cxn>
                    <a:cxn ang="T11">
                      <a:pos x="T6" y="T7"/>
                    </a:cxn>
                  </a:cxnLst>
                  <a:rect l="T12" t="T13" r="T14" b="T15"/>
                  <a:pathLst>
                    <a:path w="250825" h="152400">
                      <a:moveTo>
                        <a:pt x="0" y="22225"/>
                      </a:moveTo>
                      <a:cubicBezTo>
                        <a:pt x="13494" y="11112"/>
                        <a:pt x="26988" y="0"/>
                        <a:pt x="47625" y="3175"/>
                      </a:cubicBezTo>
                      <a:cubicBezTo>
                        <a:pt x="68263" y="6350"/>
                        <a:pt x="89958" y="16404"/>
                        <a:pt x="123825" y="41275"/>
                      </a:cubicBezTo>
                      <a:cubicBezTo>
                        <a:pt x="157692" y="66146"/>
                        <a:pt x="204258" y="109273"/>
                        <a:pt x="250825" y="152400"/>
                      </a:cubicBezTo>
                    </a:path>
                  </a:pathLst>
                </a:custGeom>
                <a:noFill/>
                <a:ln w="19050">
                  <a:solidFill>
                    <a:srgbClr val="CB5FAB"/>
                  </a:solidFill>
                  <a:round/>
                  <a:headEnd/>
                  <a:tailEnd/>
                </a:ln>
              </p:spPr>
              <p:txBody>
                <a:bodyPr/>
                <a:lstStyle/>
                <a:p>
                  <a:endParaRPr lang="en-US"/>
                </a:p>
              </p:txBody>
            </p:sp>
          </p:grpSp>
          <p:sp>
            <p:nvSpPr>
              <p:cNvPr id="23" name="Rectangle 34"/>
              <p:cNvSpPr>
                <a:spLocks noChangeArrowheads="1"/>
              </p:cNvSpPr>
              <p:nvPr/>
            </p:nvSpPr>
            <p:spPr bwMode="auto">
              <a:xfrm>
                <a:off x="3070225" y="428625"/>
                <a:ext cx="3219450" cy="2406650"/>
              </a:xfrm>
              <a:prstGeom prst="rect">
                <a:avLst/>
              </a:prstGeom>
              <a:noFill/>
              <a:ln w="28575">
                <a:solidFill>
                  <a:schemeClr val="tx1"/>
                </a:solidFill>
                <a:round/>
                <a:headEnd/>
                <a:tailEnd/>
              </a:ln>
            </p:spPr>
            <p:txBody>
              <a:bodyPr/>
              <a:lstStyle/>
              <a:p>
                <a:pPr algn="ctr"/>
                <a:endParaRPr lang="en-US" sz="1800"/>
              </a:p>
            </p:txBody>
          </p:sp>
        </p:grpSp>
        <p:sp>
          <p:nvSpPr>
            <p:cNvPr id="19" name="Text Box 10"/>
            <p:cNvSpPr txBox="1">
              <a:spLocks noChangeArrowheads="1"/>
            </p:cNvSpPr>
            <p:nvPr/>
          </p:nvSpPr>
          <p:spPr bwMode="auto">
            <a:xfrm>
              <a:off x="5060" y="2832"/>
              <a:ext cx="384" cy="192"/>
            </a:xfrm>
            <a:prstGeom prst="rect">
              <a:avLst/>
            </a:prstGeom>
            <a:noFill/>
            <a:ln w="9525">
              <a:noFill/>
              <a:miter lim="800000"/>
              <a:headEnd/>
              <a:tailEnd/>
            </a:ln>
          </p:spPr>
          <p:txBody>
            <a:bodyPr>
              <a:spAutoFit/>
            </a:bodyPr>
            <a:lstStyle/>
            <a:p>
              <a:pPr algn="ctr">
                <a:spcBef>
                  <a:spcPct val="50000"/>
                </a:spcBef>
              </a:pPr>
              <a:r>
                <a:rPr lang="en-US" sz="1400" b="1"/>
                <a:t>2000</a:t>
              </a:r>
            </a:p>
          </p:txBody>
        </p:sp>
        <p:sp>
          <p:nvSpPr>
            <p:cNvPr id="20" name="Text Box 11"/>
            <p:cNvSpPr txBox="1">
              <a:spLocks noChangeArrowheads="1"/>
            </p:cNvSpPr>
            <p:nvPr/>
          </p:nvSpPr>
          <p:spPr bwMode="auto">
            <a:xfrm>
              <a:off x="3400" y="2828"/>
              <a:ext cx="384" cy="192"/>
            </a:xfrm>
            <a:prstGeom prst="rect">
              <a:avLst/>
            </a:prstGeom>
            <a:noFill/>
            <a:ln w="9525">
              <a:noFill/>
              <a:miter lim="800000"/>
              <a:headEnd/>
              <a:tailEnd/>
            </a:ln>
          </p:spPr>
          <p:txBody>
            <a:bodyPr>
              <a:spAutoFit/>
            </a:bodyPr>
            <a:lstStyle/>
            <a:p>
              <a:pPr algn="ctr">
                <a:spcBef>
                  <a:spcPct val="50000"/>
                </a:spcBef>
              </a:pPr>
              <a:r>
                <a:rPr lang="en-US" sz="1400" b="1"/>
                <a:t>1880</a:t>
              </a:r>
            </a:p>
          </p:txBody>
        </p:sp>
        <p:sp>
          <p:nvSpPr>
            <p:cNvPr id="21" name="Text Box 12"/>
            <p:cNvSpPr txBox="1">
              <a:spLocks noChangeArrowheads="1"/>
            </p:cNvSpPr>
            <p:nvPr/>
          </p:nvSpPr>
          <p:spPr bwMode="auto">
            <a:xfrm>
              <a:off x="4156" y="2832"/>
              <a:ext cx="384" cy="192"/>
            </a:xfrm>
            <a:prstGeom prst="rect">
              <a:avLst/>
            </a:prstGeom>
            <a:noFill/>
            <a:ln w="9525">
              <a:noFill/>
              <a:miter lim="800000"/>
              <a:headEnd/>
              <a:tailEnd/>
            </a:ln>
          </p:spPr>
          <p:txBody>
            <a:bodyPr>
              <a:spAutoFit/>
            </a:bodyPr>
            <a:lstStyle/>
            <a:p>
              <a:pPr algn="ctr">
                <a:spcBef>
                  <a:spcPct val="50000"/>
                </a:spcBef>
              </a:pPr>
              <a:r>
                <a:rPr lang="en-US" sz="1400" b="1"/>
                <a:t>1935</a:t>
              </a:r>
            </a:p>
          </p:txBody>
        </p:sp>
      </p:grpSp>
      <p:sp>
        <p:nvSpPr>
          <p:cNvPr id="26" name="Text Box 14"/>
          <p:cNvSpPr txBox="1">
            <a:spLocks noChangeArrowheads="1"/>
          </p:cNvSpPr>
          <p:nvPr/>
        </p:nvSpPr>
        <p:spPr bwMode="auto">
          <a:xfrm>
            <a:off x="4953000" y="6324600"/>
            <a:ext cx="3200400" cy="400110"/>
          </a:xfrm>
          <a:prstGeom prst="rect">
            <a:avLst/>
          </a:prstGeom>
          <a:noFill/>
          <a:ln w="9525">
            <a:noFill/>
            <a:miter lim="800000"/>
            <a:headEnd/>
            <a:tailEnd/>
          </a:ln>
        </p:spPr>
        <p:txBody>
          <a:bodyPr wrap="square">
            <a:spAutoFit/>
          </a:bodyPr>
          <a:lstStyle/>
          <a:p>
            <a:pPr>
              <a:spcBef>
                <a:spcPct val="50000"/>
              </a:spcBef>
            </a:pPr>
            <a:r>
              <a:rPr lang="en-US" sz="1000" dirty="0">
                <a:hlinkClick r:id="rId4"/>
              </a:rPr>
              <a:t>http://scienceandpublicpolicy.org/images/stories/papers/originals/</a:t>
            </a:r>
            <a:r>
              <a:rPr lang="en-US" sz="1000" dirty="0" smtClean="0">
                <a:hlinkClick r:id="rId4"/>
              </a:rPr>
              <a:t>surface_temp.pdf</a:t>
            </a:r>
            <a:r>
              <a:rPr lang="en-US" sz="1000" dirty="0" smtClean="0"/>
              <a:t> </a:t>
            </a:r>
            <a:endParaRPr lang="en-US" sz="10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2"/>
          </p:nvPr>
        </p:nvSpPr>
        <p:spPr>
          <a:xfrm>
            <a:off x="8305800" y="6534150"/>
            <a:ext cx="609600" cy="323850"/>
          </a:xfrm>
          <a:noFill/>
        </p:spPr>
        <p:txBody>
          <a:bodyPr/>
          <a:lstStyle/>
          <a:p>
            <a:fld id="{05079F9B-EFC5-4E0F-9A92-26AA32903CEF}" type="slidenum">
              <a:rPr lang="en-US" sz="1000" smtClean="0">
                <a:ea typeface="ＭＳ Ｐゴシック" pitchFamily="34" charset="-128"/>
              </a:rPr>
              <a:pPr/>
              <a:t>56</a:t>
            </a:fld>
            <a:endParaRPr lang="en-US" sz="1200" smtClean="0">
              <a:ea typeface="ＭＳ Ｐゴシック" pitchFamily="34" charset="-128"/>
            </a:endParaRPr>
          </a:p>
        </p:txBody>
      </p:sp>
      <p:grpSp>
        <p:nvGrpSpPr>
          <p:cNvPr id="57347" name="Group 45"/>
          <p:cNvGrpSpPr>
            <a:grpSpLocks/>
          </p:cNvGrpSpPr>
          <p:nvPr/>
        </p:nvGrpSpPr>
        <p:grpSpPr bwMode="auto">
          <a:xfrm>
            <a:off x="304800" y="3886200"/>
            <a:ext cx="3886200" cy="2743200"/>
            <a:chOff x="4572000" y="3733800"/>
            <a:chExt cx="3657600" cy="2817816"/>
          </a:xfrm>
        </p:grpSpPr>
        <p:pic>
          <p:nvPicPr>
            <p:cNvPr id="57354" name="Picture 2"/>
            <p:cNvPicPr>
              <a:picLocks noChangeAspect="1"/>
            </p:cNvPicPr>
            <p:nvPr/>
          </p:nvPicPr>
          <p:blipFill>
            <a:blip r:embed="rId3" cstate="screen"/>
            <a:srcRect/>
            <a:stretch>
              <a:fillRect/>
            </a:stretch>
          </p:blipFill>
          <p:spPr bwMode="auto">
            <a:xfrm>
              <a:off x="4572000" y="3733800"/>
              <a:ext cx="3657600" cy="2817816"/>
            </a:xfrm>
            <a:prstGeom prst="rect">
              <a:avLst/>
            </a:prstGeom>
            <a:noFill/>
            <a:ln w="28575">
              <a:solidFill>
                <a:schemeClr val="tx1"/>
              </a:solidFill>
              <a:round/>
              <a:headEnd/>
              <a:tailEnd/>
            </a:ln>
          </p:spPr>
        </p:pic>
        <p:cxnSp>
          <p:nvCxnSpPr>
            <p:cNvPr id="57355" name="Straight Connector 17"/>
            <p:cNvCxnSpPr>
              <a:cxnSpLocks noChangeShapeType="1"/>
            </p:cNvCxnSpPr>
            <p:nvPr/>
          </p:nvCxnSpPr>
          <p:spPr bwMode="auto">
            <a:xfrm flipV="1">
              <a:off x="5918893" y="4637960"/>
              <a:ext cx="2137219" cy="822321"/>
            </a:xfrm>
            <a:prstGeom prst="line">
              <a:avLst/>
            </a:prstGeom>
            <a:noFill/>
            <a:ln w="28575">
              <a:solidFill>
                <a:srgbClr val="0000FF"/>
              </a:solidFill>
              <a:round/>
              <a:headEnd/>
              <a:tailEnd/>
            </a:ln>
          </p:spPr>
        </p:cxnSp>
        <p:cxnSp>
          <p:nvCxnSpPr>
            <p:cNvPr id="57356" name="Straight Connector 22"/>
            <p:cNvCxnSpPr>
              <a:cxnSpLocks noChangeShapeType="1"/>
            </p:cNvCxnSpPr>
            <p:nvPr/>
          </p:nvCxnSpPr>
          <p:spPr bwMode="auto">
            <a:xfrm flipV="1">
              <a:off x="5943600" y="4164392"/>
              <a:ext cx="1332239" cy="1280509"/>
            </a:xfrm>
            <a:prstGeom prst="line">
              <a:avLst/>
            </a:prstGeom>
            <a:noFill/>
            <a:ln w="28575">
              <a:solidFill>
                <a:srgbClr val="0000FF"/>
              </a:solidFill>
              <a:round/>
              <a:headEnd/>
              <a:tailEnd/>
            </a:ln>
          </p:spPr>
        </p:cxnSp>
        <p:cxnSp>
          <p:nvCxnSpPr>
            <p:cNvPr id="57357" name="Straight Connector 28"/>
            <p:cNvCxnSpPr>
              <a:cxnSpLocks noChangeShapeType="1"/>
            </p:cNvCxnSpPr>
            <p:nvPr/>
          </p:nvCxnSpPr>
          <p:spPr bwMode="auto">
            <a:xfrm flipV="1">
              <a:off x="5118100" y="5111750"/>
              <a:ext cx="2428875" cy="492125"/>
            </a:xfrm>
            <a:prstGeom prst="line">
              <a:avLst/>
            </a:prstGeom>
            <a:noFill/>
            <a:ln w="28575">
              <a:solidFill>
                <a:srgbClr val="FF0000"/>
              </a:solidFill>
              <a:round/>
              <a:headEnd/>
              <a:tailEnd/>
            </a:ln>
          </p:spPr>
        </p:cxnSp>
      </p:grpSp>
      <p:sp>
        <p:nvSpPr>
          <p:cNvPr id="57348" name="TextBox 40"/>
          <p:cNvSpPr txBox="1">
            <a:spLocks noChangeArrowheads="1"/>
          </p:cNvSpPr>
          <p:nvPr/>
        </p:nvSpPr>
        <p:spPr bwMode="auto">
          <a:xfrm>
            <a:off x="304800" y="2932113"/>
            <a:ext cx="3810000" cy="954087"/>
          </a:xfrm>
          <a:prstGeom prst="rect">
            <a:avLst/>
          </a:prstGeom>
          <a:noFill/>
          <a:ln w="9525">
            <a:noFill/>
            <a:miter lim="800000"/>
            <a:headEnd/>
            <a:tailEnd/>
          </a:ln>
        </p:spPr>
        <p:txBody>
          <a:bodyPr>
            <a:spAutoFit/>
          </a:bodyPr>
          <a:lstStyle/>
          <a:p>
            <a:r>
              <a:rPr lang="en-US" sz="1400"/>
              <a:t>Lower Tropical Global Temp Anomaly, UAH</a:t>
            </a:r>
          </a:p>
          <a:p>
            <a:r>
              <a:rPr lang="en-US" sz="1400"/>
              <a:t>The overall trend is only 50% of the ‘low’ IPCC forecast.</a:t>
            </a:r>
          </a:p>
          <a:p>
            <a:r>
              <a:rPr lang="en-US" sz="1400"/>
              <a:t>The current temperature is </a:t>
            </a:r>
            <a:r>
              <a:rPr lang="en-US" sz="1400" b="1"/>
              <a:t>identical to 1979</a:t>
            </a:r>
            <a:r>
              <a:rPr lang="en-US" sz="1400"/>
              <a:t>.</a:t>
            </a:r>
          </a:p>
        </p:txBody>
      </p:sp>
      <p:sp>
        <p:nvSpPr>
          <p:cNvPr id="57349" name="TextBox 20"/>
          <p:cNvSpPr txBox="1">
            <a:spLocks noChangeArrowheads="1"/>
          </p:cNvSpPr>
          <p:nvPr/>
        </p:nvSpPr>
        <p:spPr bwMode="auto">
          <a:xfrm>
            <a:off x="838200" y="17463"/>
            <a:ext cx="7620000" cy="1797050"/>
          </a:xfrm>
          <a:prstGeom prst="rect">
            <a:avLst/>
          </a:prstGeom>
          <a:noFill/>
          <a:ln w="9525">
            <a:noFill/>
            <a:miter lim="800000"/>
            <a:headEnd/>
            <a:tailEnd/>
          </a:ln>
        </p:spPr>
        <p:txBody>
          <a:bodyPr>
            <a:spAutoFit/>
          </a:bodyPr>
          <a:lstStyle/>
          <a:p>
            <a:pPr algn="ctr"/>
            <a:r>
              <a:rPr lang="en-US" sz="2400">
                <a:solidFill>
                  <a:srgbClr val="0000FF"/>
                </a:solidFill>
              </a:rPr>
              <a:t>There is no credible </a:t>
            </a:r>
            <a:r>
              <a:rPr lang="en-US" sz="2400" b="1">
                <a:solidFill>
                  <a:srgbClr val="0000FF"/>
                </a:solidFill>
              </a:rPr>
              <a:t>surface</a:t>
            </a:r>
            <a:r>
              <a:rPr lang="en-US" sz="2400">
                <a:solidFill>
                  <a:srgbClr val="0000FF"/>
                </a:solidFill>
              </a:rPr>
              <a:t> temperature-measured data to prove the 20</a:t>
            </a:r>
            <a:r>
              <a:rPr lang="en-US" sz="2400" baseline="30000">
                <a:solidFill>
                  <a:srgbClr val="0000FF"/>
                </a:solidFill>
              </a:rPr>
              <a:t>th</a:t>
            </a:r>
            <a:r>
              <a:rPr lang="en-US" sz="2400">
                <a:solidFill>
                  <a:srgbClr val="0000FF"/>
                </a:solidFill>
              </a:rPr>
              <a:t>-century global warming.</a:t>
            </a:r>
          </a:p>
          <a:p>
            <a:r>
              <a:rPr lang="en-US" sz="2000"/>
              <a:t>Okay, how about </a:t>
            </a:r>
            <a:r>
              <a:rPr lang="en-US" sz="2400" b="1"/>
              <a:t>atmospheric</a:t>
            </a:r>
            <a:r>
              <a:rPr lang="en-US" sz="2000"/>
              <a:t> measurements?</a:t>
            </a:r>
          </a:p>
          <a:p>
            <a:r>
              <a:rPr lang="en-US" sz="2000"/>
              <a:t>The most accurate data are from satellites, since they measure the entire globe.</a:t>
            </a:r>
          </a:p>
        </p:txBody>
      </p:sp>
      <p:pic>
        <p:nvPicPr>
          <p:cNvPr id="57350" name="Picture 9" descr="28 yr high qual satellite temps.gif"/>
          <p:cNvPicPr>
            <a:picLocks noChangeAspect="1"/>
          </p:cNvPicPr>
          <p:nvPr/>
        </p:nvPicPr>
        <p:blipFill>
          <a:blip r:embed="rId4" cstate="screen"/>
          <a:srcRect/>
          <a:stretch>
            <a:fillRect/>
          </a:stretch>
        </p:blipFill>
        <p:spPr bwMode="auto">
          <a:xfrm>
            <a:off x="4419600" y="2803525"/>
            <a:ext cx="4419600" cy="3749675"/>
          </a:xfrm>
          <a:prstGeom prst="rect">
            <a:avLst/>
          </a:prstGeom>
          <a:solidFill>
            <a:schemeClr val="tx1"/>
          </a:solidFill>
          <a:ln w="28575">
            <a:solidFill>
              <a:schemeClr val="tx1"/>
            </a:solidFill>
            <a:miter lim="800000"/>
            <a:headEnd/>
            <a:tailEnd/>
          </a:ln>
        </p:spPr>
      </p:pic>
      <p:sp>
        <p:nvSpPr>
          <p:cNvPr id="57351" name="Line 11"/>
          <p:cNvSpPr>
            <a:spLocks noChangeShapeType="1"/>
          </p:cNvSpPr>
          <p:nvPr/>
        </p:nvSpPr>
        <p:spPr bwMode="auto">
          <a:xfrm flipV="1">
            <a:off x="5029200" y="3757613"/>
            <a:ext cx="3287713" cy="128587"/>
          </a:xfrm>
          <a:prstGeom prst="line">
            <a:avLst/>
          </a:prstGeom>
          <a:noFill/>
          <a:ln w="25400">
            <a:solidFill>
              <a:srgbClr val="FF0000"/>
            </a:solidFill>
            <a:round/>
            <a:headEnd/>
            <a:tailEnd/>
          </a:ln>
        </p:spPr>
        <p:txBody>
          <a:bodyPr/>
          <a:lstStyle/>
          <a:p>
            <a:endParaRPr lang="en-US"/>
          </a:p>
        </p:txBody>
      </p:sp>
      <p:sp>
        <p:nvSpPr>
          <p:cNvPr id="57352" name="Text Box 12"/>
          <p:cNvSpPr txBox="1">
            <a:spLocks noChangeArrowheads="1"/>
          </p:cNvSpPr>
          <p:nvPr/>
        </p:nvSpPr>
        <p:spPr bwMode="auto">
          <a:xfrm>
            <a:off x="4419600" y="2057400"/>
            <a:ext cx="4419600" cy="336550"/>
          </a:xfrm>
          <a:prstGeom prst="rect">
            <a:avLst/>
          </a:prstGeom>
          <a:noFill/>
          <a:ln w="9525">
            <a:noFill/>
            <a:miter lim="800000"/>
            <a:headEnd/>
            <a:tailEnd/>
          </a:ln>
        </p:spPr>
        <p:txBody>
          <a:bodyPr>
            <a:spAutoFit/>
          </a:bodyPr>
          <a:lstStyle/>
          <a:p>
            <a:pPr algn="ctr">
              <a:spcBef>
                <a:spcPct val="50000"/>
              </a:spcBef>
            </a:pPr>
            <a:endParaRPr lang="en-US"/>
          </a:p>
        </p:txBody>
      </p:sp>
      <p:sp>
        <p:nvSpPr>
          <p:cNvPr id="57353" name="Text Box 13"/>
          <p:cNvSpPr txBox="1">
            <a:spLocks noChangeArrowheads="1"/>
          </p:cNvSpPr>
          <p:nvPr/>
        </p:nvSpPr>
        <p:spPr bwMode="auto">
          <a:xfrm>
            <a:off x="4127500" y="1524000"/>
            <a:ext cx="4895850" cy="1179513"/>
          </a:xfrm>
          <a:prstGeom prst="rect">
            <a:avLst/>
          </a:prstGeom>
          <a:solidFill>
            <a:schemeClr val="bg1"/>
          </a:solidFill>
          <a:ln w="19050">
            <a:solidFill>
              <a:srgbClr val="000000"/>
            </a:solidFill>
            <a:miter lim="800000"/>
            <a:headEnd/>
            <a:tailEnd/>
          </a:ln>
        </p:spPr>
        <p:txBody>
          <a:bodyPr>
            <a:spAutoFit/>
          </a:bodyPr>
          <a:lstStyle/>
          <a:p>
            <a:pPr>
              <a:spcBef>
                <a:spcPct val="50000"/>
              </a:spcBef>
            </a:pPr>
            <a:r>
              <a:rPr lang="en-US"/>
              <a:t>All the satellite data show a global warming slope </a:t>
            </a:r>
            <a:r>
              <a:rPr lang="en-US" sz="1800" b="1"/>
              <a:t>the same</a:t>
            </a:r>
            <a:r>
              <a:rPr lang="en-US"/>
              <a:t> as the entire 19</a:t>
            </a:r>
            <a:r>
              <a:rPr lang="en-US" baseline="30000"/>
              <a:t>th</a:t>
            </a:r>
            <a:r>
              <a:rPr lang="en-US"/>
              <a:t>-century average, i.e. the recent, big human emissions are </a:t>
            </a:r>
            <a:r>
              <a:rPr lang="en-US" sz="1800" b="1"/>
              <a:t>doing nothing</a:t>
            </a:r>
            <a:r>
              <a:rPr lang="en-US"/>
              <a:t> to the natural global warming trend.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p:cNvPicPr>
          <p:nvPr/>
        </p:nvPicPr>
        <p:blipFill>
          <a:blip r:embed="rId3" cstate="screen"/>
          <a:srcRect/>
          <a:stretch>
            <a:fillRect/>
          </a:stretch>
        </p:blipFill>
        <p:spPr bwMode="auto">
          <a:xfrm>
            <a:off x="4724400" y="381000"/>
            <a:ext cx="4092575" cy="2300288"/>
          </a:xfrm>
          <a:prstGeom prst="rect">
            <a:avLst/>
          </a:prstGeom>
          <a:noFill/>
          <a:ln w="28575">
            <a:solidFill>
              <a:schemeClr val="tx1"/>
            </a:solidFill>
            <a:miter lim="800000"/>
            <a:headEnd/>
            <a:tailEnd/>
          </a:ln>
        </p:spPr>
      </p:pic>
      <p:sp>
        <p:nvSpPr>
          <p:cNvPr id="58371" name="TextBox 9"/>
          <p:cNvSpPr txBox="1">
            <a:spLocks noChangeArrowheads="1"/>
          </p:cNvSpPr>
          <p:nvPr/>
        </p:nvSpPr>
        <p:spPr bwMode="auto">
          <a:xfrm>
            <a:off x="228600" y="273050"/>
            <a:ext cx="4343400" cy="1631950"/>
          </a:xfrm>
          <a:prstGeom prst="rect">
            <a:avLst/>
          </a:prstGeom>
          <a:noFill/>
          <a:ln w="9525">
            <a:noFill/>
            <a:miter lim="800000"/>
            <a:headEnd/>
            <a:tailEnd/>
          </a:ln>
        </p:spPr>
        <p:txBody>
          <a:bodyPr>
            <a:spAutoFit/>
          </a:bodyPr>
          <a:lstStyle/>
          <a:p>
            <a:r>
              <a:rPr lang="en-US" sz="2000">
                <a:solidFill>
                  <a:srgbClr val="0000FF"/>
                </a:solidFill>
              </a:rPr>
              <a:t>The Greenland ice core data show it has been consistently warmer for the last 11,000 years.</a:t>
            </a:r>
          </a:p>
          <a:p>
            <a:r>
              <a:rPr lang="en-US" sz="2000"/>
              <a:t>Today’s climate is not even close to being the “warmest on record”.</a:t>
            </a:r>
          </a:p>
        </p:txBody>
      </p:sp>
      <p:pic>
        <p:nvPicPr>
          <p:cNvPr id="58372" name="Picture 5" descr="11kyr global temps from greenland icecore"/>
          <p:cNvPicPr>
            <a:picLocks noChangeAspect="1" noChangeArrowheads="1"/>
          </p:cNvPicPr>
          <p:nvPr/>
        </p:nvPicPr>
        <p:blipFill>
          <a:blip r:embed="rId4" cstate="screen"/>
          <a:srcRect b="14381"/>
          <a:stretch>
            <a:fillRect/>
          </a:stretch>
        </p:blipFill>
        <p:spPr bwMode="auto">
          <a:xfrm>
            <a:off x="1981200" y="2438400"/>
            <a:ext cx="6629400" cy="4132263"/>
          </a:xfrm>
          <a:prstGeom prst="rect">
            <a:avLst/>
          </a:prstGeom>
          <a:noFill/>
          <a:ln w="22225">
            <a:solidFill>
              <a:schemeClr val="tx1"/>
            </a:solidFill>
            <a:miter lim="800000"/>
            <a:headEnd/>
            <a:tailEnd/>
          </a:ln>
        </p:spPr>
      </p:pic>
      <p:sp>
        <p:nvSpPr>
          <p:cNvPr id="58373" name="Text Box 6"/>
          <p:cNvSpPr txBox="1">
            <a:spLocks noChangeArrowheads="1"/>
          </p:cNvSpPr>
          <p:nvPr/>
        </p:nvSpPr>
        <p:spPr bwMode="auto">
          <a:xfrm>
            <a:off x="4343400" y="6553200"/>
            <a:ext cx="2057400" cy="230188"/>
          </a:xfrm>
          <a:prstGeom prst="rect">
            <a:avLst/>
          </a:prstGeom>
          <a:noFill/>
          <a:ln w="9525">
            <a:noFill/>
            <a:miter lim="800000"/>
            <a:headEnd/>
            <a:tailEnd/>
          </a:ln>
        </p:spPr>
        <p:txBody>
          <a:bodyPr>
            <a:spAutoFit/>
          </a:bodyPr>
          <a:lstStyle/>
          <a:p>
            <a:pPr>
              <a:spcBef>
                <a:spcPct val="50000"/>
              </a:spcBef>
            </a:pPr>
            <a:r>
              <a:rPr lang="en-US" sz="900"/>
              <a:t>From:  http://www.c3headlines.com/</a:t>
            </a:r>
          </a:p>
        </p:txBody>
      </p:sp>
      <p:sp>
        <p:nvSpPr>
          <p:cNvPr id="58374" name="Slide Number Placeholder 5"/>
          <p:cNvSpPr>
            <a:spLocks noGrp="1"/>
          </p:cNvSpPr>
          <p:nvPr>
            <p:ph type="sldNum" sz="quarter" idx="12"/>
          </p:nvPr>
        </p:nvSpPr>
        <p:spPr>
          <a:xfrm>
            <a:off x="8686800" y="6550025"/>
            <a:ext cx="381000" cy="307975"/>
          </a:xfrm>
          <a:noFill/>
        </p:spPr>
        <p:txBody>
          <a:bodyPr/>
          <a:lstStyle/>
          <a:p>
            <a:fld id="{C854E9A5-182E-4E5A-AD12-524626C5256E}" type="slidenum">
              <a:rPr lang="en-US" sz="1100" smtClean="0">
                <a:ea typeface="ＭＳ Ｐゴシック" pitchFamily="34" charset="-128"/>
              </a:rPr>
              <a:pPr/>
              <a:t>57</a:t>
            </a:fld>
            <a:endParaRPr lang="en-US" sz="1100" smtClean="0">
              <a:ea typeface="ＭＳ Ｐゴシック" pitchFamily="34" charset="-128"/>
            </a:endParaRPr>
          </a:p>
        </p:txBody>
      </p:sp>
      <p:sp>
        <p:nvSpPr>
          <p:cNvPr id="58375" name="TextBox 6"/>
          <p:cNvSpPr txBox="1">
            <a:spLocks noChangeArrowheads="1"/>
          </p:cNvSpPr>
          <p:nvPr/>
        </p:nvSpPr>
        <p:spPr bwMode="auto">
          <a:xfrm>
            <a:off x="5410200" y="104775"/>
            <a:ext cx="2743200" cy="276225"/>
          </a:xfrm>
          <a:prstGeom prst="rect">
            <a:avLst/>
          </a:prstGeom>
          <a:noFill/>
          <a:ln w="9525">
            <a:noFill/>
            <a:miter lim="800000"/>
            <a:headEnd/>
            <a:tailEnd/>
          </a:ln>
        </p:spPr>
        <p:txBody>
          <a:bodyPr>
            <a:spAutoFit/>
          </a:bodyPr>
          <a:lstStyle/>
          <a:p>
            <a:pPr algn="ctr"/>
            <a:r>
              <a:rPr lang="en-US" sz="1200"/>
              <a:t>Russian Vostok ice cores, Antarctica</a:t>
            </a:r>
          </a:p>
        </p:txBody>
      </p:sp>
      <p:sp>
        <p:nvSpPr>
          <p:cNvPr id="9" name="TextBox 8"/>
          <p:cNvSpPr txBox="1"/>
          <p:nvPr/>
        </p:nvSpPr>
        <p:spPr>
          <a:xfrm>
            <a:off x="6248400" y="381000"/>
            <a:ext cx="1828800" cy="254000"/>
          </a:xfrm>
          <a:prstGeom prst="rect">
            <a:avLst/>
          </a:prstGeom>
          <a:solidFill>
            <a:schemeClr val="bg1"/>
          </a:solidFill>
          <a:ln w="12700" cap="flat" cmpd="sng" algn="ctr">
            <a:solidFill>
              <a:schemeClr val="tx1"/>
            </a:solidFill>
            <a:prstDash val="solid"/>
            <a:round/>
            <a:headEnd type="none" w="med" len="med"/>
            <a:tailEnd type="none" w="med" len="med"/>
          </a:ln>
        </p:spPr>
        <p:txBody>
          <a:bodyPr>
            <a:spAutoFit/>
          </a:bodyPr>
          <a:lstStyle/>
          <a:p>
            <a:pPr algn="ctr">
              <a:defRPr/>
            </a:pPr>
            <a:r>
              <a:rPr lang="en-US" sz="1050" dirty="0">
                <a:ea typeface="ＭＳ Ｐゴシック"/>
                <a:cs typeface="ＭＳ Ｐゴシック"/>
              </a:rPr>
              <a:t>Maximum, 8,000 years ago</a:t>
            </a:r>
          </a:p>
        </p:txBody>
      </p:sp>
      <p:cxnSp>
        <p:nvCxnSpPr>
          <p:cNvPr id="58377" name="Straight Arrow Connector 10"/>
          <p:cNvCxnSpPr>
            <a:cxnSpLocks noChangeShapeType="1"/>
            <a:stCxn id="9" idx="1"/>
          </p:cNvCxnSpPr>
          <p:nvPr/>
        </p:nvCxnSpPr>
        <p:spPr bwMode="auto">
          <a:xfrm rot="10800000" flipV="1">
            <a:off x="5867400" y="508000"/>
            <a:ext cx="381000" cy="177800"/>
          </a:xfrm>
          <a:prstGeom prst="straightConnector1">
            <a:avLst/>
          </a:prstGeom>
          <a:noFill/>
          <a:ln w="22225" algn="ctr">
            <a:solidFill>
              <a:schemeClr val="tx1"/>
            </a:solidFill>
            <a:round/>
            <a:headEnd/>
            <a:tailEnd type="arrow" w="med" len="med"/>
          </a:ln>
        </p:spPr>
      </p:cxnSp>
      <p:sp>
        <p:nvSpPr>
          <p:cNvPr id="15" name="TextBox 14"/>
          <p:cNvSpPr txBox="1"/>
          <p:nvPr/>
        </p:nvSpPr>
        <p:spPr>
          <a:xfrm>
            <a:off x="6324600" y="685800"/>
            <a:ext cx="1676400" cy="415925"/>
          </a:xfrm>
          <a:prstGeom prst="rect">
            <a:avLst/>
          </a:prstGeom>
          <a:solidFill>
            <a:schemeClr val="bg1"/>
          </a:solidFill>
          <a:ln w="12700" cap="flat" cmpd="sng" algn="ctr">
            <a:solidFill>
              <a:schemeClr val="tx1"/>
            </a:solidFill>
            <a:prstDash val="solid"/>
            <a:round/>
            <a:headEnd type="none" w="med" len="med"/>
            <a:tailEnd type="none" w="med" len="med"/>
          </a:ln>
        </p:spPr>
        <p:txBody>
          <a:bodyPr>
            <a:spAutoFit/>
          </a:bodyPr>
          <a:lstStyle/>
          <a:p>
            <a:pPr algn="ctr">
              <a:defRPr/>
            </a:pPr>
            <a:r>
              <a:rPr lang="en-US" sz="1050" dirty="0">
                <a:ea typeface="ＭＳ Ｐゴシック"/>
                <a:cs typeface="ＭＳ Ｐゴシック"/>
              </a:rPr>
              <a:t>Present temperature and</a:t>
            </a:r>
          </a:p>
          <a:p>
            <a:pPr algn="ctr">
              <a:defRPr/>
            </a:pPr>
            <a:r>
              <a:rPr lang="en-US" sz="1050" dirty="0">
                <a:ea typeface="ＭＳ Ｐゴシック"/>
                <a:cs typeface="ＭＳ Ｐゴシック"/>
              </a:rPr>
              <a:t>last century warming</a:t>
            </a:r>
          </a:p>
        </p:txBody>
      </p:sp>
      <p:cxnSp>
        <p:nvCxnSpPr>
          <p:cNvPr id="58379" name="Straight Connector 16"/>
          <p:cNvCxnSpPr>
            <a:cxnSpLocks noChangeShapeType="1"/>
          </p:cNvCxnSpPr>
          <p:nvPr/>
        </p:nvCxnSpPr>
        <p:spPr bwMode="auto">
          <a:xfrm>
            <a:off x="8534400" y="1828800"/>
            <a:ext cx="914400" cy="914400"/>
          </a:xfrm>
          <a:prstGeom prst="line">
            <a:avLst/>
          </a:prstGeom>
          <a:noFill/>
          <a:ln w="9525" algn="ctr">
            <a:noFill/>
            <a:round/>
            <a:headEnd/>
            <a:tailEnd/>
          </a:ln>
        </p:spPr>
      </p:cxnSp>
      <p:cxnSp>
        <p:nvCxnSpPr>
          <p:cNvPr id="58380" name="Straight Connector 18"/>
          <p:cNvCxnSpPr>
            <a:cxnSpLocks noChangeShapeType="1"/>
          </p:cNvCxnSpPr>
          <p:nvPr/>
        </p:nvCxnSpPr>
        <p:spPr bwMode="auto">
          <a:xfrm rot="5400000" flipH="1" flipV="1">
            <a:off x="8468519" y="1643857"/>
            <a:ext cx="260350" cy="80962"/>
          </a:xfrm>
          <a:prstGeom prst="line">
            <a:avLst/>
          </a:prstGeom>
          <a:noFill/>
          <a:ln w="25400" algn="ctr">
            <a:solidFill>
              <a:srgbClr val="0000FF"/>
            </a:solidFill>
            <a:round/>
            <a:headEnd/>
            <a:tailEnd/>
          </a:ln>
        </p:spPr>
      </p:cxnSp>
      <p:sp>
        <p:nvSpPr>
          <p:cNvPr id="58381" name="Oval 21"/>
          <p:cNvSpPr>
            <a:spLocks noChangeArrowheads="1"/>
          </p:cNvSpPr>
          <p:nvPr/>
        </p:nvSpPr>
        <p:spPr bwMode="auto">
          <a:xfrm>
            <a:off x="8575675" y="1477963"/>
            <a:ext cx="152400" cy="152400"/>
          </a:xfrm>
          <a:prstGeom prst="ellipse">
            <a:avLst/>
          </a:prstGeom>
          <a:noFill/>
          <a:ln w="25400" algn="ctr">
            <a:solidFill>
              <a:srgbClr val="0000FF"/>
            </a:solidFill>
            <a:round/>
            <a:headEnd/>
            <a:tailEnd/>
          </a:ln>
        </p:spPr>
        <p:txBody>
          <a:bodyPr/>
          <a:lstStyle/>
          <a:p>
            <a:pPr algn="ctr"/>
            <a:endParaRPr lang="en-US" sz="1800"/>
          </a:p>
        </p:txBody>
      </p:sp>
      <p:cxnSp>
        <p:nvCxnSpPr>
          <p:cNvPr id="58382" name="Straight Arrow Connector 23"/>
          <p:cNvCxnSpPr>
            <a:cxnSpLocks noChangeShapeType="1"/>
            <a:endCxn id="58381" idx="2"/>
          </p:cNvCxnSpPr>
          <p:nvPr/>
        </p:nvCxnSpPr>
        <p:spPr bwMode="auto">
          <a:xfrm rot="16200000" flipH="1">
            <a:off x="7930356" y="908844"/>
            <a:ext cx="715963" cy="574675"/>
          </a:xfrm>
          <a:prstGeom prst="straightConnector1">
            <a:avLst/>
          </a:prstGeom>
          <a:noFill/>
          <a:ln w="31750" algn="ctr">
            <a:solidFill>
              <a:srgbClr val="0000FF"/>
            </a:solidFill>
            <a:round/>
            <a:headEnd/>
            <a:tailEnd type="arrow" w="med" len="med"/>
          </a:ln>
        </p:spPr>
      </p:cxnSp>
      <p:sp>
        <p:nvSpPr>
          <p:cNvPr id="27" name="TextBox 26"/>
          <p:cNvSpPr txBox="1"/>
          <p:nvPr/>
        </p:nvSpPr>
        <p:spPr>
          <a:xfrm>
            <a:off x="6705600" y="3348038"/>
            <a:ext cx="1905000" cy="254000"/>
          </a:xfrm>
          <a:prstGeom prst="rect">
            <a:avLst/>
          </a:prstGeom>
          <a:solidFill>
            <a:schemeClr val="bg1"/>
          </a:solidFill>
          <a:ln w="12700" cap="flat" cmpd="sng" algn="ctr">
            <a:solidFill>
              <a:schemeClr val="tx1"/>
            </a:solidFill>
            <a:prstDash val="solid"/>
            <a:round/>
            <a:headEnd type="none" w="med" len="med"/>
            <a:tailEnd type="none" w="med" len="med"/>
          </a:ln>
        </p:spPr>
        <p:txBody>
          <a:bodyPr>
            <a:spAutoFit/>
          </a:bodyPr>
          <a:lstStyle/>
          <a:p>
            <a:pPr algn="ctr">
              <a:defRPr/>
            </a:pPr>
            <a:r>
              <a:rPr lang="en-US" sz="1050" dirty="0">
                <a:ea typeface="ＭＳ Ｐゴシック"/>
                <a:cs typeface="ＭＳ Ｐゴシック"/>
              </a:rPr>
              <a:t>Maximum, 8,000 years ago</a:t>
            </a:r>
          </a:p>
        </p:txBody>
      </p:sp>
      <p:cxnSp>
        <p:nvCxnSpPr>
          <p:cNvPr id="58384" name="Straight Arrow Connector 27"/>
          <p:cNvCxnSpPr>
            <a:cxnSpLocks noChangeShapeType="1"/>
            <a:stCxn id="27" idx="1"/>
          </p:cNvCxnSpPr>
          <p:nvPr/>
        </p:nvCxnSpPr>
        <p:spPr bwMode="auto">
          <a:xfrm rot="10800000" flipV="1">
            <a:off x="6454775" y="3475038"/>
            <a:ext cx="250825" cy="177800"/>
          </a:xfrm>
          <a:prstGeom prst="straightConnector1">
            <a:avLst/>
          </a:prstGeom>
          <a:noFill/>
          <a:ln w="22225" algn="ctr">
            <a:solidFill>
              <a:schemeClr val="tx1"/>
            </a:solidFill>
            <a:round/>
            <a:headEnd/>
            <a:tailEnd type="arrow" w="med" len="med"/>
          </a:ln>
        </p:spPr>
      </p:cxnSp>
      <p:sp>
        <p:nvSpPr>
          <p:cNvPr id="29" name="TextBox 28"/>
          <p:cNvSpPr txBox="1"/>
          <p:nvPr/>
        </p:nvSpPr>
        <p:spPr>
          <a:xfrm>
            <a:off x="184150" y="3810000"/>
            <a:ext cx="1676400" cy="415925"/>
          </a:xfrm>
          <a:prstGeom prst="rect">
            <a:avLst/>
          </a:prstGeom>
          <a:solidFill>
            <a:schemeClr val="bg1"/>
          </a:solidFill>
          <a:ln w="12700" cap="flat" cmpd="sng" algn="ctr">
            <a:solidFill>
              <a:schemeClr val="tx1"/>
            </a:solidFill>
            <a:prstDash val="solid"/>
            <a:round/>
            <a:headEnd type="none" w="med" len="med"/>
            <a:tailEnd type="none" w="med" len="med"/>
          </a:ln>
        </p:spPr>
        <p:txBody>
          <a:bodyPr>
            <a:spAutoFit/>
          </a:bodyPr>
          <a:lstStyle/>
          <a:p>
            <a:pPr algn="ctr">
              <a:defRPr/>
            </a:pPr>
            <a:r>
              <a:rPr lang="en-US" sz="1050" dirty="0">
                <a:ea typeface="ＭＳ Ｐゴシック"/>
                <a:cs typeface="ＭＳ Ｐゴシック"/>
              </a:rPr>
              <a:t>Present temperature and</a:t>
            </a:r>
          </a:p>
          <a:p>
            <a:pPr algn="ctr">
              <a:defRPr/>
            </a:pPr>
            <a:r>
              <a:rPr lang="en-US" sz="1050" dirty="0">
                <a:ea typeface="ＭＳ Ｐゴシック"/>
                <a:cs typeface="ＭＳ Ｐゴシック"/>
              </a:rPr>
              <a:t>last century warming</a:t>
            </a:r>
          </a:p>
        </p:txBody>
      </p:sp>
      <p:cxnSp>
        <p:nvCxnSpPr>
          <p:cNvPr id="58386" name="Straight Connector 29"/>
          <p:cNvCxnSpPr>
            <a:cxnSpLocks noChangeShapeType="1"/>
          </p:cNvCxnSpPr>
          <p:nvPr/>
        </p:nvCxnSpPr>
        <p:spPr bwMode="auto">
          <a:xfrm rot="16200000" flipV="1">
            <a:off x="2359025" y="5214938"/>
            <a:ext cx="387350" cy="57150"/>
          </a:xfrm>
          <a:prstGeom prst="line">
            <a:avLst/>
          </a:prstGeom>
          <a:noFill/>
          <a:ln w="25400" algn="ctr">
            <a:solidFill>
              <a:srgbClr val="0000FF"/>
            </a:solidFill>
            <a:round/>
            <a:headEnd/>
            <a:tailEnd/>
          </a:ln>
        </p:spPr>
      </p:cxnSp>
      <p:sp>
        <p:nvSpPr>
          <p:cNvPr id="58387" name="Oval 30"/>
          <p:cNvSpPr>
            <a:spLocks noChangeArrowheads="1"/>
          </p:cNvSpPr>
          <p:nvPr/>
        </p:nvSpPr>
        <p:spPr bwMode="auto">
          <a:xfrm>
            <a:off x="2438400" y="4953000"/>
            <a:ext cx="173038" cy="152400"/>
          </a:xfrm>
          <a:prstGeom prst="ellipse">
            <a:avLst/>
          </a:prstGeom>
          <a:noFill/>
          <a:ln w="25400" algn="ctr">
            <a:solidFill>
              <a:srgbClr val="0000FF"/>
            </a:solidFill>
            <a:round/>
            <a:headEnd/>
            <a:tailEnd/>
          </a:ln>
        </p:spPr>
        <p:txBody>
          <a:bodyPr/>
          <a:lstStyle/>
          <a:p>
            <a:pPr algn="ctr"/>
            <a:endParaRPr lang="en-US" sz="1800"/>
          </a:p>
        </p:txBody>
      </p:sp>
      <p:cxnSp>
        <p:nvCxnSpPr>
          <p:cNvPr id="58388" name="Straight Arrow Connector 31"/>
          <p:cNvCxnSpPr>
            <a:cxnSpLocks noChangeShapeType="1"/>
          </p:cNvCxnSpPr>
          <p:nvPr/>
        </p:nvCxnSpPr>
        <p:spPr bwMode="auto">
          <a:xfrm rot="16200000" flipH="1">
            <a:off x="1727200" y="4198938"/>
            <a:ext cx="896937" cy="623888"/>
          </a:xfrm>
          <a:prstGeom prst="straightConnector1">
            <a:avLst/>
          </a:prstGeom>
          <a:noFill/>
          <a:ln w="38100" algn="ctr">
            <a:solidFill>
              <a:srgbClr val="0000FF"/>
            </a:solidFill>
            <a:round/>
            <a:headEnd/>
            <a:tailEnd type="arrow" w="med" len="med"/>
          </a:ln>
        </p:spPr>
      </p:cxnSp>
      <p:sp>
        <p:nvSpPr>
          <p:cNvPr id="58389" name="TextBox 39"/>
          <p:cNvSpPr txBox="1">
            <a:spLocks noChangeArrowheads="1"/>
          </p:cNvSpPr>
          <p:nvPr/>
        </p:nvSpPr>
        <p:spPr bwMode="auto">
          <a:xfrm>
            <a:off x="228600" y="2181225"/>
            <a:ext cx="2743200" cy="1493838"/>
          </a:xfrm>
          <a:prstGeom prst="rect">
            <a:avLst/>
          </a:prstGeom>
          <a:solidFill>
            <a:srgbClr val="FFFFFF"/>
          </a:solidFill>
          <a:ln w="28575" algn="ctr">
            <a:solidFill>
              <a:srgbClr val="0000FF"/>
            </a:solidFill>
            <a:round/>
            <a:headEnd/>
            <a:tailEnd/>
          </a:ln>
        </p:spPr>
        <p:txBody>
          <a:bodyPr>
            <a:spAutoFit/>
          </a:bodyPr>
          <a:lstStyle/>
          <a:p>
            <a:r>
              <a:rPr lang="en-US" sz="1800">
                <a:solidFill>
                  <a:srgbClr val="0000FF"/>
                </a:solidFill>
              </a:rPr>
              <a:t>Note the wild variances in temperatures during thousands of years of constant CO</a:t>
            </a:r>
            <a:r>
              <a:rPr lang="en-US">
                <a:solidFill>
                  <a:srgbClr val="0000FF"/>
                </a:solidFill>
              </a:rPr>
              <a:t>2</a:t>
            </a:r>
            <a:r>
              <a:rPr lang="en-US" sz="1800">
                <a:solidFill>
                  <a:srgbClr val="0000FF"/>
                </a:solidFill>
              </a:rPr>
              <a:t> levels (green data).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extBox 3"/>
          <p:cNvSpPr txBox="1">
            <a:spLocks noChangeArrowheads="1"/>
          </p:cNvSpPr>
          <p:nvPr/>
        </p:nvSpPr>
        <p:spPr bwMode="auto">
          <a:xfrm>
            <a:off x="1371600" y="152400"/>
            <a:ext cx="6096000" cy="2651125"/>
          </a:xfrm>
          <a:prstGeom prst="rect">
            <a:avLst/>
          </a:prstGeom>
          <a:noFill/>
          <a:ln w="9525">
            <a:noFill/>
            <a:miter lim="800000"/>
            <a:headEnd/>
            <a:tailEnd/>
          </a:ln>
        </p:spPr>
        <p:txBody>
          <a:bodyPr>
            <a:spAutoFit/>
          </a:bodyPr>
          <a:lstStyle/>
          <a:p>
            <a:pPr algn="ctr"/>
            <a:r>
              <a:rPr lang="en-US" sz="2400">
                <a:solidFill>
                  <a:srgbClr val="0000FF"/>
                </a:solidFill>
              </a:rPr>
              <a:t>Three Alarmist’ and UN-IPCC claims:</a:t>
            </a:r>
          </a:p>
          <a:p>
            <a:pPr algn="ctr"/>
            <a:endParaRPr lang="en-US" sz="2400">
              <a:solidFill>
                <a:srgbClr val="0000FF"/>
              </a:solidFill>
            </a:endParaRPr>
          </a:p>
          <a:p>
            <a:pPr>
              <a:buFontTx/>
              <a:buAutoNum type="arabicPeriod"/>
            </a:pPr>
            <a:r>
              <a:rPr lang="en-US" sz="2000">
                <a:solidFill>
                  <a:srgbClr val="000000"/>
                </a:solidFill>
              </a:rPr>
              <a:t>Global temperatures have been moderate, before human fossil fuel emissions caused unprecedented warming the last 50 years.</a:t>
            </a:r>
          </a:p>
          <a:p>
            <a:pPr>
              <a:buFontTx/>
              <a:buAutoNum type="arabicPeriod"/>
            </a:pPr>
            <a:r>
              <a:rPr lang="en-US" sz="2000">
                <a:solidFill>
                  <a:srgbClr val="000000"/>
                </a:solidFill>
              </a:rPr>
              <a:t>Ice cores are local data, not global.</a:t>
            </a:r>
          </a:p>
          <a:p>
            <a:pPr>
              <a:buFontTx/>
              <a:buAutoNum type="arabicPeriod"/>
            </a:pPr>
            <a:r>
              <a:rPr lang="en-US" sz="2000">
                <a:solidFill>
                  <a:srgbClr val="000000"/>
                </a:solidFill>
              </a:rPr>
              <a:t>The Medieval Warming Period was limited to Northern Europe and the Atlantic (not global).</a:t>
            </a:r>
          </a:p>
        </p:txBody>
      </p:sp>
      <p:sp>
        <p:nvSpPr>
          <p:cNvPr id="59395" name="Slide Number Placeholder 6"/>
          <p:cNvSpPr>
            <a:spLocks noGrp="1"/>
          </p:cNvSpPr>
          <p:nvPr>
            <p:ph type="sldNum" sz="quarter" idx="12"/>
          </p:nvPr>
        </p:nvSpPr>
        <p:spPr>
          <a:xfrm>
            <a:off x="8382000" y="6477000"/>
            <a:ext cx="533400" cy="323850"/>
          </a:xfrm>
          <a:noFill/>
        </p:spPr>
        <p:txBody>
          <a:bodyPr/>
          <a:lstStyle/>
          <a:p>
            <a:fld id="{1BDDA563-67C1-43C3-AD82-2DCA1EE9360C}" type="slidenum">
              <a:rPr lang="en-US" sz="1000" smtClean="0">
                <a:ea typeface="ＭＳ Ｐゴシック" pitchFamily="34" charset="-128"/>
              </a:rPr>
              <a:pPr/>
              <a:t>58</a:t>
            </a:fld>
            <a:endParaRPr lang="en-US" sz="1200" smtClean="0">
              <a:ea typeface="ＭＳ Ｐゴシック" pitchFamily="34" charset="-128"/>
            </a:endParaRPr>
          </a:p>
        </p:txBody>
      </p:sp>
      <p:sp>
        <p:nvSpPr>
          <p:cNvPr id="59396" name="TextBox 6"/>
          <p:cNvSpPr txBox="1">
            <a:spLocks noChangeArrowheads="1"/>
          </p:cNvSpPr>
          <p:nvPr/>
        </p:nvSpPr>
        <p:spPr bwMode="auto">
          <a:xfrm>
            <a:off x="2133600" y="5384800"/>
            <a:ext cx="4953000" cy="1016000"/>
          </a:xfrm>
          <a:prstGeom prst="rect">
            <a:avLst/>
          </a:prstGeom>
          <a:noFill/>
          <a:ln w="25400" algn="ctr">
            <a:solidFill>
              <a:srgbClr val="0000FF"/>
            </a:solidFill>
            <a:round/>
            <a:headEnd/>
            <a:tailEnd/>
          </a:ln>
        </p:spPr>
        <p:txBody>
          <a:bodyPr>
            <a:spAutoFit/>
          </a:bodyPr>
          <a:lstStyle/>
          <a:p>
            <a:r>
              <a:rPr lang="en-US" sz="2000">
                <a:solidFill>
                  <a:srgbClr val="0000FF"/>
                </a:solidFill>
              </a:rPr>
              <a:t>The next five slides show data the IPCC does not want you to see.  They show that all the above three claims are bogus.</a:t>
            </a:r>
          </a:p>
        </p:txBody>
      </p:sp>
      <p:pic>
        <p:nvPicPr>
          <p:cNvPr id="59397" name="Picture 10"/>
          <p:cNvPicPr>
            <a:picLocks noChangeAspect="1"/>
          </p:cNvPicPr>
          <p:nvPr/>
        </p:nvPicPr>
        <p:blipFill>
          <a:blip r:embed="rId3" cstate="screen"/>
          <a:srcRect/>
          <a:stretch>
            <a:fillRect/>
          </a:stretch>
        </p:blipFill>
        <p:spPr bwMode="auto">
          <a:xfrm>
            <a:off x="5638800" y="3048000"/>
            <a:ext cx="3200400" cy="2238375"/>
          </a:xfrm>
          <a:prstGeom prst="rect">
            <a:avLst/>
          </a:prstGeom>
          <a:noFill/>
          <a:ln w="19050">
            <a:solidFill>
              <a:schemeClr val="tx1"/>
            </a:solidFill>
            <a:miter lim="800000"/>
            <a:headEnd/>
            <a:tailEnd/>
          </a:ln>
        </p:spPr>
      </p:pic>
      <p:sp>
        <p:nvSpPr>
          <p:cNvPr id="59398" name="TextBox 8"/>
          <p:cNvSpPr txBox="1">
            <a:spLocks noChangeArrowheads="1"/>
          </p:cNvSpPr>
          <p:nvPr/>
        </p:nvSpPr>
        <p:spPr bwMode="auto">
          <a:xfrm>
            <a:off x="1066800" y="3200400"/>
            <a:ext cx="3505200" cy="1323975"/>
          </a:xfrm>
          <a:prstGeom prst="rect">
            <a:avLst/>
          </a:prstGeom>
          <a:noFill/>
          <a:ln w="9525">
            <a:noFill/>
            <a:miter lim="800000"/>
            <a:headEnd/>
            <a:tailEnd/>
          </a:ln>
        </p:spPr>
        <p:txBody>
          <a:bodyPr>
            <a:spAutoFit/>
          </a:bodyPr>
          <a:lstStyle/>
          <a:p>
            <a:r>
              <a:rPr lang="en-US" sz="2000"/>
              <a:t>They want you to believe the global past and the recent warming looks just like the hockey stick graph here.</a:t>
            </a:r>
          </a:p>
        </p:txBody>
      </p:sp>
      <p:cxnSp>
        <p:nvCxnSpPr>
          <p:cNvPr id="59399" name="Straight Arrow Connector 11"/>
          <p:cNvCxnSpPr>
            <a:cxnSpLocks noChangeShapeType="1"/>
          </p:cNvCxnSpPr>
          <p:nvPr/>
        </p:nvCxnSpPr>
        <p:spPr bwMode="auto">
          <a:xfrm flipV="1">
            <a:off x="4038600" y="3962400"/>
            <a:ext cx="1524000" cy="381000"/>
          </a:xfrm>
          <a:prstGeom prst="straightConnector1">
            <a:avLst/>
          </a:prstGeom>
          <a:noFill/>
          <a:ln w="28575" algn="ctr">
            <a:solidFill>
              <a:schemeClr val="tx1"/>
            </a:solidFill>
            <a:round/>
            <a:headEnd/>
            <a:tailEnd type="arrow" w="med" len="med"/>
          </a:ln>
        </p:spPr>
      </p:cxnSp>
      <p:sp>
        <p:nvSpPr>
          <p:cNvPr id="59400" name="TextBox 14"/>
          <p:cNvSpPr txBox="1">
            <a:spLocks noChangeArrowheads="1"/>
          </p:cNvSpPr>
          <p:nvPr/>
        </p:nvSpPr>
        <p:spPr bwMode="auto">
          <a:xfrm>
            <a:off x="6175375" y="3119438"/>
            <a:ext cx="2166938" cy="447675"/>
          </a:xfrm>
          <a:prstGeom prst="rect">
            <a:avLst/>
          </a:prstGeom>
          <a:solidFill>
            <a:srgbClr val="FFFFFF"/>
          </a:solidFill>
          <a:ln w="19050">
            <a:solidFill>
              <a:schemeClr val="tx1"/>
            </a:solidFill>
            <a:miter lim="800000"/>
            <a:headEnd/>
            <a:tailEnd/>
          </a:ln>
        </p:spPr>
        <p:txBody>
          <a:bodyPr>
            <a:spAutoFit/>
          </a:bodyPr>
          <a:lstStyle/>
          <a:p>
            <a:pPr algn="ctr"/>
            <a:r>
              <a:rPr lang="en-US" sz="1100"/>
              <a:t>Hockey stick presentation.</a:t>
            </a:r>
          </a:p>
          <a:p>
            <a:pPr algn="ctr"/>
            <a:r>
              <a:rPr lang="en-US" sz="1100"/>
              <a:t>Present is at the right.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3"/>
          <p:cNvSpPr txBox="1">
            <a:spLocks noChangeArrowheads="1"/>
          </p:cNvSpPr>
          <p:nvPr/>
        </p:nvSpPr>
        <p:spPr bwMode="auto">
          <a:xfrm>
            <a:off x="304800" y="304800"/>
            <a:ext cx="8458200" cy="830263"/>
          </a:xfrm>
          <a:prstGeom prst="rect">
            <a:avLst/>
          </a:prstGeom>
          <a:noFill/>
          <a:ln w="9525">
            <a:noFill/>
            <a:miter lim="800000"/>
            <a:headEnd/>
            <a:tailEnd/>
          </a:ln>
        </p:spPr>
        <p:txBody>
          <a:bodyPr>
            <a:spAutoFit/>
          </a:bodyPr>
          <a:lstStyle/>
          <a:p>
            <a:pPr algn="ctr"/>
            <a:r>
              <a:rPr lang="en-US" sz="2400">
                <a:solidFill>
                  <a:srgbClr val="0000FF"/>
                </a:solidFill>
              </a:rPr>
              <a:t>Some Temperature Proxies (non-ice core, non-thermometer)</a:t>
            </a:r>
          </a:p>
          <a:p>
            <a:pPr algn="ctr"/>
            <a:r>
              <a:rPr lang="en-US" sz="2400">
                <a:solidFill>
                  <a:srgbClr val="0000FF"/>
                </a:solidFill>
              </a:rPr>
              <a:t>Within the recent 11,000-year warm period</a:t>
            </a:r>
          </a:p>
        </p:txBody>
      </p:sp>
      <p:pic>
        <p:nvPicPr>
          <p:cNvPr id="60419" name="Picture 6" descr="IPCC mediaevalWarm.png"/>
          <p:cNvPicPr>
            <a:picLocks noChangeAspect="1"/>
          </p:cNvPicPr>
          <p:nvPr/>
        </p:nvPicPr>
        <p:blipFill>
          <a:blip r:embed="rId3" cstate="screen"/>
          <a:srcRect/>
          <a:stretch>
            <a:fillRect/>
          </a:stretch>
        </p:blipFill>
        <p:spPr bwMode="auto">
          <a:xfrm>
            <a:off x="381000" y="4900613"/>
            <a:ext cx="3568700" cy="1804987"/>
          </a:xfrm>
          <a:prstGeom prst="rect">
            <a:avLst/>
          </a:prstGeom>
          <a:noFill/>
          <a:ln w="9525">
            <a:noFill/>
            <a:miter lim="800000"/>
            <a:headEnd/>
            <a:tailEnd/>
          </a:ln>
        </p:spPr>
      </p:pic>
      <p:sp>
        <p:nvSpPr>
          <p:cNvPr id="60420" name="TextBox 5"/>
          <p:cNvSpPr txBox="1">
            <a:spLocks noChangeArrowheads="1"/>
          </p:cNvSpPr>
          <p:nvPr/>
        </p:nvSpPr>
        <p:spPr bwMode="auto">
          <a:xfrm>
            <a:off x="152400" y="4381500"/>
            <a:ext cx="4037013" cy="581025"/>
          </a:xfrm>
          <a:prstGeom prst="rect">
            <a:avLst/>
          </a:prstGeom>
          <a:noFill/>
          <a:ln w="9525">
            <a:noFill/>
            <a:miter lim="800000"/>
            <a:headEnd/>
            <a:tailEnd/>
          </a:ln>
        </p:spPr>
        <p:txBody>
          <a:bodyPr>
            <a:spAutoFit/>
          </a:bodyPr>
          <a:lstStyle/>
          <a:p>
            <a:pPr algn="ctr"/>
            <a:r>
              <a:rPr lang="en-US"/>
              <a:t>Last 1200 years from historical records.</a:t>
            </a:r>
          </a:p>
          <a:p>
            <a:pPr algn="ctr"/>
            <a:r>
              <a:rPr lang="en-US"/>
              <a:t>Shown in the 1990 IPCC Report.</a:t>
            </a:r>
          </a:p>
        </p:txBody>
      </p:sp>
      <p:pic>
        <p:nvPicPr>
          <p:cNvPr id="60421" name="Picture 2"/>
          <p:cNvPicPr>
            <a:picLocks noChangeAspect="1"/>
          </p:cNvPicPr>
          <p:nvPr/>
        </p:nvPicPr>
        <p:blipFill>
          <a:blip r:embed="rId4" cstate="screen"/>
          <a:srcRect/>
          <a:stretch>
            <a:fillRect/>
          </a:stretch>
        </p:blipFill>
        <p:spPr bwMode="auto">
          <a:xfrm>
            <a:off x="4267200" y="2016125"/>
            <a:ext cx="4648200" cy="3486150"/>
          </a:xfrm>
          <a:prstGeom prst="rect">
            <a:avLst/>
          </a:prstGeom>
          <a:noFill/>
          <a:ln w="28575">
            <a:solidFill>
              <a:schemeClr val="tx1"/>
            </a:solidFill>
            <a:miter lim="800000"/>
            <a:headEnd/>
            <a:tailEnd/>
          </a:ln>
        </p:spPr>
      </p:pic>
      <p:sp>
        <p:nvSpPr>
          <p:cNvPr id="60422" name="Slide Number Placeholder 7"/>
          <p:cNvSpPr>
            <a:spLocks noGrp="1"/>
          </p:cNvSpPr>
          <p:nvPr>
            <p:ph type="sldNum" sz="quarter" idx="12"/>
          </p:nvPr>
        </p:nvSpPr>
        <p:spPr>
          <a:xfrm>
            <a:off x="8610600" y="6457950"/>
            <a:ext cx="381000" cy="323850"/>
          </a:xfrm>
          <a:noFill/>
        </p:spPr>
        <p:txBody>
          <a:bodyPr/>
          <a:lstStyle/>
          <a:p>
            <a:fld id="{D8CADDC2-B6EC-4051-98EA-EC57B6D06117}" type="slidenum">
              <a:rPr lang="en-US" sz="1200" smtClean="0">
                <a:ea typeface="ＭＳ Ｐゴシック" pitchFamily="34" charset="-128"/>
              </a:rPr>
              <a:pPr/>
              <a:t>59</a:t>
            </a:fld>
            <a:endParaRPr lang="en-US" sz="1200" smtClean="0">
              <a:ea typeface="ＭＳ Ｐゴシック" pitchFamily="34" charset="-128"/>
            </a:endParaRPr>
          </a:p>
        </p:txBody>
      </p:sp>
      <p:sp>
        <p:nvSpPr>
          <p:cNvPr id="60423" name="TextBox 5"/>
          <p:cNvSpPr txBox="1">
            <a:spLocks noChangeArrowheads="1"/>
          </p:cNvSpPr>
          <p:nvPr/>
        </p:nvSpPr>
        <p:spPr bwMode="auto">
          <a:xfrm>
            <a:off x="381000" y="1479550"/>
            <a:ext cx="3657600" cy="581025"/>
          </a:xfrm>
          <a:prstGeom prst="rect">
            <a:avLst/>
          </a:prstGeom>
          <a:noFill/>
          <a:ln w="9525">
            <a:noFill/>
            <a:miter lim="800000"/>
            <a:headEnd/>
            <a:tailEnd/>
          </a:ln>
        </p:spPr>
        <p:txBody>
          <a:bodyPr>
            <a:spAutoFit/>
          </a:bodyPr>
          <a:lstStyle/>
          <a:p>
            <a:pPr algn="ctr"/>
            <a:r>
              <a:rPr lang="en-US"/>
              <a:t>Last 2,000 years from 18 non-tree ring proxies (Dr Craig Loehle).</a:t>
            </a:r>
          </a:p>
        </p:txBody>
      </p:sp>
      <p:sp>
        <p:nvSpPr>
          <p:cNvPr id="60424" name="TextBox 5"/>
          <p:cNvSpPr txBox="1">
            <a:spLocks noChangeArrowheads="1"/>
          </p:cNvSpPr>
          <p:nvPr/>
        </p:nvSpPr>
        <p:spPr bwMode="auto">
          <a:xfrm>
            <a:off x="4648200" y="1447800"/>
            <a:ext cx="3657600" cy="581025"/>
          </a:xfrm>
          <a:prstGeom prst="rect">
            <a:avLst/>
          </a:prstGeom>
          <a:noFill/>
          <a:ln w="9525">
            <a:noFill/>
            <a:miter lim="800000"/>
            <a:headEnd/>
            <a:tailEnd/>
          </a:ln>
        </p:spPr>
        <p:txBody>
          <a:bodyPr>
            <a:spAutoFit/>
          </a:bodyPr>
          <a:lstStyle/>
          <a:p>
            <a:pPr algn="ctr"/>
            <a:r>
              <a:rPr lang="en-US"/>
              <a:t>Last 5,000 years from other proxies</a:t>
            </a:r>
          </a:p>
          <a:p>
            <a:pPr algn="ctr"/>
            <a:r>
              <a:rPr lang="en-US"/>
              <a:t>Carter 2007.</a:t>
            </a:r>
          </a:p>
        </p:txBody>
      </p:sp>
      <p:sp>
        <p:nvSpPr>
          <p:cNvPr id="60425" name="TextBox 3"/>
          <p:cNvSpPr txBox="1">
            <a:spLocks noChangeArrowheads="1"/>
          </p:cNvSpPr>
          <p:nvPr/>
        </p:nvSpPr>
        <p:spPr bwMode="auto">
          <a:xfrm>
            <a:off x="4038600" y="5791200"/>
            <a:ext cx="5029200" cy="584200"/>
          </a:xfrm>
          <a:prstGeom prst="rect">
            <a:avLst/>
          </a:prstGeom>
          <a:noFill/>
          <a:ln w="9525">
            <a:noFill/>
            <a:miter lim="800000"/>
            <a:headEnd/>
            <a:tailEnd/>
          </a:ln>
        </p:spPr>
        <p:txBody>
          <a:bodyPr>
            <a:spAutoFit/>
          </a:bodyPr>
          <a:lstStyle/>
          <a:p>
            <a:r>
              <a:rPr lang="en-US">
                <a:solidFill>
                  <a:srgbClr val="0000FF"/>
                </a:solidFill>
              </a:rPr>
              <a:t>Conclusion: The claim that emissions have caused unprecedented warming is not supported by the data.</a:t>
            </a:r>
          </a:p>
        </p:txBody>
      </p:sp>
      <p:pic>
        <p:nvPicPr>
          <p:cNvPr id="60426" name="Picture 11" descr="2kyrTemp.18non-treeRing.png"/>
          <p:cNvPicPr>
            <a:picLocks noChangeAspect="1"/>
          </p:cNvPicPr>
          <p:nvPr/>
        </p:nvPicPr>
        <p:blipFill>
          <a:blip r:embed="rId5" cstate="screen"/>
          <a:srcRect/>
          <a:stretch>
            <a:fillRect/>
          </a:stretch>
        </p:blipFill>
        <p:spPr bwMode="auto">
          <a:xfrm>
            <a:off x="168275" y="2057400"/>
            <a:ext cx="4043363" cy="2133600"/>
          </a:xfrm>
          <a:prstGeom prst="rect">
            <a:avLst/>
          </a:prstGeom>
          <a:noFill/>
          <a:ln w="25400" algn="ctr">
            <a:solidFill>
              <a:schemeClr val="tx1"/>
            </a:solidFill>
            <a:round/>
            <a:headEnd/>
            <a:tailEnd/>
          </a:ln>
        </p:spPr>
      </p:pic>
      <p:sp>
        <p:nvSpPr>
          <p:cNvPr id="13" name="TextBox 12"/>
          <p:cNvSpPr txBox="1"/>
          <p:nvPr/>
        </p:nvSpPr>
        <p:spPr>
          <a:xfrm>
            <a:off x="6303963" y="2514600"/>
            <a:ext cx="1676400" cy="415925"/>
          </a:xfrm>
          <a:prstGeom prst="rect">
            <a:avLst/>
          </a:prstGeom>
          <a:solidFill>
            <a:schemeClr val="bg1"/>
          </a:solidFill>
          <a:ln w="12700" cap="flat" cmpd="sng" algn="ctr">
            <a:solidFill>
              <a:schemeClr val="tx1"/>
            </a:solidFill>
            <a:prstDash val="solid"/>
            <a:round/>
            <a:headEnd type="none" w="med" len="med"/>
            <a:tailEnd type="none" w="med" len="med"/>
          </a:ln>
        </p:spPr>
        <p:txBody>
          <a:bodyPr>
            <a:spAutoFit/>
          </a:bodyPr>
          <a:lstStyle/>
          <a:p>
            <a:pPr algn="ctr">
              <a:defRPr/>
            </a:pPr>
            <a:r>
              <a:rPr lang="en-US" sz="1050" dirty="0">
                <a:ea typeface="ＭＳ Ｐゴシック"/>
                <a:cs typeface="ＭＳ Ｐゴシック"/>
              </a:rPr>
              <a:t>Present temperature and</a:t>
            </a:r>
          </a:p>
          <a:p>
            <a:pPr algn="ctr">
              <a:defRPr/>
            </a:pPr>
            <a:r>
              <a:rPr lang="en-US" sz="1050" dirty="0">
                <a:ea typeface="ＭＳ Ｐゴシック"/>
                <a:cs typeface="ＭＳ Ｐゴシック"/>
              </a:rPr>
              <a:t>last century warming</a:t>
            </a:r>
          </a:p>
        </p:txBody>
      </p:sp>
      <p:cxnSp>
        <p:nvCxnSpPr>
          <p:cNvPr id="60428" name="Straight Connector 13"/>
          <p:cNvCxnSpPr>
            <a:cxnSpLocks noChangeShapeType="1"/>
          </p:cNvCxnSpPr>
          <p:nvPr/>
        </p:nvCxnSpPr>
        <p:spPr bwMode="auto">
          <a:xfrm rot="5400000" flipH="1" flipV="1">
            <a:off x="8370094" y="3561556"/>
            <a:ext cx="371475" cy="125413"/>
          </a:xfrm>
          <a:prstGeom prst="line">
            <a:avLst/>
          </a:prstGeom>
          <a:noFill/>
          <a:ln w="25400" algn="ctr">
            <a:solidFill>
              <a:srgbClr val="0000FF"/>
            </a:solidFill>
            <a:round/>
            <a:headEnd/>
            <a:tailEnd/>
          </a:ln>
        </p:spPr>
      </p:cxnSp>
      <p:sp>
        <p:nvSpPr>
          <p:cNvPr id="60429" name="Oval 14"/>
          <p:cNvSpPr>
            <a:spLocks noChangeArrowheads="1"/>
          </p:cNvSpPr>
          <p:nvPr/>
        </p:nvSpPr>
        <p:spPr bwMode="auto">
          <a:xfrm>
            <a:off x="8555038" y="3362325"/>
            <a:ext cx="152400" cy="152400"/>
          </a:xfrm>
          <a:prstGeom prst="ellipse">
            <a:avLst/>
          </a:prstGeom>
          <a:noFill/>
          <a:ln w="25400" algn="ctr">
            <a:solidFill>
              <a:srgbClr val="0000FF"/>
            </a:solidFill>
            <a:round/>
            <a:headEnd/>
            <a:tailEnd/>
          </a:ln>
        </p:spPr>
        <p:txBody>
          <a:bodyPr/>
          <a:lstStyle/>
          <a:p>
            <a:pPr algn="ctr"/>
            <a:endParaRPr lang="en-US" sz="1800"/>
          </a:p>
        </p:txBody>
      </p:sp>
      <p:cxnSp>
        <p:nvCxnSpPr>
          <p:cNvPr id="60430" name="Straight Arrow Connector 15"/>
          <p:cNvCxnSpPr>
            <a:cxnSpLocks noChangeShapeType="1"/>
            <a:endCxn id="60429" idx="2"/>
          </p:cNvCxnSpPr>
          <p:nvPr/>
        </p:nvCxnSpPr>
        <p:spPr bwMode="auto">
          <a:xfrm rot="16200000" flipH="1">
            <a:off x="7909720" y="2793206"/>
            <a:ext cx="715962" cy="574675"/>
          </a:xfrm>
          <a:prstGeom prst="straightConnector1">
            <a:avLst/>
          </a:prstGeom>
          <a:noFill/>
          <a:ln w="31750" algn="ctr">
            <a:solidFill>
              <a:srgbClr val="0000FF"/>
            </a:solidFill>
            <a:round/>
            <a:headEnd/>
            <a:tailEnd type="arrow" w="med" len="med"/>
          </a:ln>
        </p:spPr>
      </p:cxnSp>
      <p:sp>
        <p:nvSpPr>
          <p:cNvPr id="60431" name="Oval 17"/>
          <p:cNvSpPr>
            <a:spLocks noChangeArrowheads="1"/>
          </p:cNvSpPr>
          <p:nvPr/>
        </p:nvSpPr>
        <p:spPr bwMode="auto">
          <a:xfrm>
            <a:off x="3983038" y="2854325"/>
            <a:ext cx="152400" cy="152400"/>
          </a:xfrm>
          <a:prstGeom prst="ellipse">
            <a:avLst/>
          </a:prstGeom>
          <a:noFill/>
          <a:ln w="25400" algn="ctr">
            <a:solidFill>
              <a:srgbClr val="0000FF"/>
            </a:solidFill>
            <a:round/>
            <a:headEnd/>
            <a:tailEnd/>
          </a:ln>
        </p:spPr>
        <p:txBody>
          <a:bodyPr/>
          <a:lstStyle/>
          <a:p>
            <a:pPr algn="ctr"/>
            <a:endParaRPr lang="en-US" sz="1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Box 2"/>
          <p:cNvSpPr txBox="1">
            <a:spLocks noChangeArrowheads="1"/>
          </p:cNvSpPr>
          <p:nvPr/>
        </p:nvSpPr>
        <p:spPr bwMode="auto">
          <a:xfrm>
            <a:off x="762000" y="247650"/>
            <a:ext cx="7543800" cy="485775"/>
          </a:xfrm>
          <a:prstGeom prst="rect">
            <a:avLst/>
          </a:prstGeom>
          <a:noFill/>
          <a:ln w="28575">
            <a:solidFill>
              <a:schemeClr val="tx1"/>
            </a:solidFill>
            <a:miter lim="800000"/>
            <a:headEnd/>
            <a:tailEnd/>
          </a:ln>
        </p:spPr>
        <p:txBody>
          <a:bodyPr>
            <a:spAutoFit/>
          </a:bodyPr>
          <a:lstStyle/>
          <a:p>
            <a:pPr algn="ctr"/>
            <a:r>
              <a:rPr lang="en-US" sz="2400">
                <a:solidFill>
                  <a:srgbClr val="0000FF"/>
                </a:solidFill>
              </a:rPr>
              <a:t>An Engineering look at Man-Caused Global Warming</a:t>
            </a:r>
          </a:p>
        </p:txBody>
      </p:sp>
      <p:sp>
        <p:nvSpPr>
          <p:cNvPr id="5124" name="Slide Number Placeholder 4"/>
          <p:cNvSpPr>
            <a:spLocks noGrp="1"/>
          </p:cNvSpPr>
          <p:nvPr>
            <p:ph type="sldNum" sz="quarter" idx="12"/>
          </p:nvPr>
        </p:nvSpPr>
        <p:spPr>
          <a:xfrm>
            <a:off x="8534400" y="6397625"/>
            <a:ext cx="381000" cy="384175"/>
          </a:xfrm>
          <a:noFill/>
        </p:spPr>
        <p:txBody>
          <a:bodyPr/>
          <a:lstStyle/>
          <a:p>
            <a:fld id="{BFA86341-5D4F-4D73-B2B2-1536BF2F4A3F}" type="slidenum">
              <a:rPr lang="en-US" sz="1200" smtClean="0">
                <a:ea typeface="ＭＳ Ｐゴシック" pitchFamily="34" charset="-128"/>
              </a:rPr>
              <a:pPr/>
              <a:t>6</a:t>
            </a:fld>
            <a:endParaRPr lang="en-US" sz="1200" smtClean="0">
              <a:ea typeface="ＭＳ Ｐゴシック" pitchFamily="34" charset="-128"/>
            </a:endParaRPr>
          </a:p>
        </p:txBody>
      </p:sp>
      <p:sp>
        <p:nvSpPr>
          <p:cNvPr id="5" name="Content Placeholder 2"/>
          <p:cNvSpPr txBox="1">
            <a:spLocks/>
          </p:cNvSpPr>
          <p:nvPr/>
        </p:nvSpPr>
        <p:spPr bwMode="auto">
          <a:xfrm>
            <a:off x="1295400" y="1143000"/>
            <a:ext cx="6477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a:cs typeface="ＭＳ Ｐゴシック"/>
              </a:rPr>
              <a:t>Not a Climatologist’s analysis - a view from a flight test engineer who has spent 45 years doing data analysis/interpretation/presentation.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a:cs typeface="ＭＳ Ｐゴシック"/>
              </a:rPr>
              <a:t>A focus on how the scientific community has handled the ‘global warming due to fossil fuel burning’ theory.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a:cs typeface="ＭＳ Ｐゴシック"/>
              </a:rPr>
              <a:t>A review of the climate data, then a study on how the results are selected, presented and promoted.</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a:cs typeface="ＭＳ Ｐゴシック"/>
              </a:rPr>
              <a:t>The focus is on an Engineering Approach – where data are critical and there are consequences for being wrong; not the Scientist approach – where a theory is the product and it can be right or wrong without repercussions.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a:cs typeface="ＭＳ Ｐゴシック"/>
              </a:rPr>
              <a:t>A presentation of climate data the way an engineer would show it – present all the data, then do analysis without bias to any proposed theory.</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3"/>
          <p:cNvSpPr>
            <a:spLocks noGrp="1"/>
          </p:cNvSpPr>
          <p:nvPr>
            <p:ph type="sldNum" sz="quarter" idx="12"/>
          </p:nvPr>
        </p:nvSpPr>
        <p:spPr>
          <a:xfrm>
            <a:off x="8610600" y="6550025"/>
            <a:ext cx="457200" cy="307975"/>
          </a:xfrm>
          <a:noFill/>
        </p:spPr>
        <p:txBody>
          <a:bodyPr/>
          <a:lstStyle/>
          <a:p>
            <a:fld id="{9767524C-9189-436A-8006-327C402F64B5}" type="slidenum">
              <a:rPr lang="en-US" sz="1100" smtClean="0">
                <a:ea typeface="ＭＳ Ｐゴシック" pitchFamily="34" charset="-128"/>
              </a:rPr>
              <a:pPr/>
              <a:t>60</a:t>
            </a:fld>
            <a:endParaRPr lang="en-US" sz="1100" smtClean="0">
              <a:ea typeface="ＭＳ Ｐゴシック" pitchFamily="34" charset="-128"/>
            </a:endParaRPr>
          </a:p>
        </p:txBody>
      </p:sp>
      <p:sp>
        <p:nvSpPr>
          <p:cNvPr id="61443" name="TextBox 3"/>
          <p:cNvSpPr txBox="1">
            <a:spLocks noChangeArrowheads="1"/>
          </p:cNvSpPr>
          <p:nvPr/>
        </p:nvSpPr>
        <p:spPr bwMode="auto">
          <a:xfrm>
            <a:off x="304800" y="19050"/>
            <a:ext cx="8458200" cy="768350"/>
          </a:xfrm>
          <a:prstGeom prst="rect">
            <a:avLst/>
          </a:prstGeom>
          <a:noFill/>
          <a:ln w="9525">
            <a:noFill/>
            <a:miter lim="800000"/>
            <a:headEnd/>
            <a:tailEnd/>
          </a:ln>
        </p:spPr>
        <p:txBody>
          <a:bodyPr>
            <a:spAutoFit/>
          </a:bodyPr>
          <a:lstStyle/>
          <a:p>
            <a:pPr algn="ctr"/>
            <a:r>
              <a:rPr lang="en-US" sz="2400">
                <a:solidFill>
                  <a:srgbClr val="0000FF"/>
                </a:solidFill>
              </a:rPr>
              <a:t>More proxies or temperature trend indicators;</a:t>
            </a:r>
          </a:p>
          <a:p>
            <a:pPr algn="ctr"/>
            <a:r>
              <a:rPr lang="en-US" sz="2000">
                <a:solidFill>
                  <a:srgbClr val="0000FF"/>
                </a:solidFill>
              </a:rPr>
              <a:t>Within the recent 11,000-year warm period, many parts of the globe.</a:t>
            </a:r>
          </a:p>
        </p:txBody>
      </p:sp>
      <p:pic>
        <p:nvPicPr>
          <p:cNvPr id="61444" name="Picture 8" descr="Tibet summer temps 700yr.png"/>
          <p:cNvPicPr>
            <a:picLocks noChangeAspect="1"/>
          </p:cNvPicPr>
          <p:nvPr/>
        </p:nvPicPr>
        <p:blipFill>
          <a:blip r:embed="rId3" cstate="screen"/>
          <a:srcRect/>
          <a:stretch>
            <a:fillRect/>
          </a:stretch>
        </p:blipFill>
        <p:spPr bwMode="auto">
          <a:xfrm>
            <a:off x="152400" y="3332163"/>
            <a:ext cx="3657600" cy="3373437"/>
          </a:xfrm>
          <a:prstGeom prst="rect">
            <a:avLst/>
          </a:prstGeom>
          <a:noFill/>
          <a:ln w="19050">
            <a:solidFill>
              <a:schemeClr val="tx1"/>
            </a:solidFill>
            <a:miter lim="800000"/>
            <a:headEnd/>
            <a:tailEnd/>
          </a:ln>
        </p:spPr>
      </p:pic>
      <p:pic>
        <p:nvPicPr>
          <p:cNvPr id="61445" name="Picture 9" descr="Greenland lake core sediments 9kyr temp.png"/>
          <p:cNvPicPr>
            <a:picLocks noChangeAspect="1"/>
          </p:cNvPicPr>
          <p:nvPr/>
        </p:nvPicPr>
        <p:blipFill>
          <a:blip r:embed="rId4" cstate="screen"/>
          <a:srcRect/>
          <a:stretch>
            <a:fillRect/>
          </a:stretch>
        </p:blipFill>
        <p:spPr bwMode="auto">
          <a:xfrm>
            <a:off x="95250" y="914400"/>
            <a:ext cx="3943350" cy="2362200"/>
          </a:xfrm>
          <a:prstGeom prst="rect">
            <a:avLst/>
          </a:prstGeom>
          <a:noFill/>
          <a:ln w="19050">
            <a:solidFill>
              <a:schemeClr val="tx1"/>
            </a:solidFill>
            <a:miter lim="800000"/>
            <a:headEnd/>
            <a:tailEnd/>
          </a:ln>
        </p:spPr>
      </p:pic>
      <p:pic>
        <p:nvPicPr>
          <p:cNvPr id="61446" name="Picture 10" descr="austrian cave staligmites 2kyr temps.png"/>
          <p:cNvPicPr>
            <a:picLocks noChangeAspect="1"/>
          </p:cNvPicPr>
          <p:nvPr/>
        </p:nvPicPr>
        <p:blipFill>
          <a:blip r:embed="rId5" cstate="screen"/>
          <a:srcRect/>
          <a:stretch>
            <a:fillRect/>
          </a:stretch>
        </p:blipFill>
        <p:spPr bwMode="auto">
          <a:xfrm>
            <a:off x="6446838" y="800100"/>
            <a:ext cx="2514600" cy="2678113"/>
          </a:xfrm>
          <a:prstGeom prst="rect">
            <a:avLst/>
          </a:prstGeom>
          <a:noFill/>
          <a:ln w="19050">
            <a:solidFill>
              <a:schemeClr val="tx1"/>
            </a:solidFill>
            <a:miter lim="800000"/>
            <a:headEnd/>
            <a:tailEnd/>
          </a:ln>
        </p:spPr>
      </p:pic>
      <p:pic>
        <p:nvPicPr>
          <p:cNvPr id="61447" name="Picture 12" descr="Pakiston tree rings 1100yr temps.png"/>
          <p:cNvPicPr>
            <a:picLocks noChangeAspect="1"/>
          </p:cNvPicPr>
          <p:nvPr/>
        </p:nvPicPr>
        <p:blipFill>
          <a:blip r:embed="rId6" cstate="screen"/>
          <a:srcRect/>
          <a:stretch>
            <a:fillRect/>
          </a:stretch>
        </p:blipFill>
        <p:spPr bwMode="auto">
          <a:xfrm>
            <a:off x="5791200" y="3603625"/>
            <a:ext cx="3184525" cy="2376488"/>
          </a:xfrm>
          <a:prstGeom prst="rect">
            <a:avLst/>
          </a:prstGeom>
          <a:noFill/>
          <a:ln w="19050">
            <a:solidFill>
              <a:schemeClr val="tx1"/>
            </a:solidFill>
            <a:miter lim="800000"/>
            <a:headEnd/>
            <a:tailEnd/>
          </a:ln>
        </p:spPr>
      </p:pic>
      <p:sp>
        <p:nvSpPr>
          <p:cNvPr id="61448" name="TextBox 3"/>
          <p:cNvSpPr txBox="1">
            <a:spLocks noChangeArrowheads="1"/>
          </p:cNvSpPr>
          <p:nvPr/>
        </p:nvSpPr>
        <p:spPr bwMode="auto">
          <a:xfrm>
            <a:off x="4038600" y="6172200"/>
            <a:ext cx="4572000" cy="523875"/>
          </a:xfrm>
          <a:prstGeom prst="rect">
            <a:avLst/>
          </a:prstGeom>
          <a:noFill/>
          <a:ln w="9525">
            <a:noFill/>
            <a:miter lim="800000"/>
            <a:headEnd/>
            <a:tailEnd/>
          </a:ln>
        </p:spPr>
        <p:txBody>
          <a:bodyPr>
            <a:spAutoFit/>
          </a:bodyPr>
          <a:lstStyle/>
          <a:p>
            <a:r>
              <a:rPr lang="en-US" sz="1400">
                <a:solidFill>
                  <a:srgbClr val="0000FF"/>
                </a:solidFill>
              </a:rPr>
              <a:t>Conclusion: The claim that emissions have caused unprecedented warming is not supported by the data.</a:t>
            </a:r>
          </a:p>
        </p:txBody>
      </p:sp>
      <p:sp>
        <p:nvSpPr>
          <p:cNvPr id="61449" name="Oval 11"/>
          <p:cNvSpPr>
            <a:spLocks noChangeArrowheads="1"/>
          </p:cNvSpPr>
          <p:nvPr/>
        </p:nvSpPr>
        <p:spPr bwMode="auto">
          <a:xfrm>
            <a:off x="571500" y="1965325"/>
            <a:ext cx="152400" cy="152400"/>
          </a:xfrm>
          <a:prstGeom prst="ellipse">
            <a:avLst/>
          </a:prstGeom>
          <a:noFill/>
          <a:ln w="25400" algn="ctr">
            <a:solidFill>
              <a:srgbClr val="0000FF"/>
            </a:solidFill>
            <a:round/>
            <a:headEnd/>
            <a:tailEnd/>
          </a:ln>
        </p:spPr>
        <p:txBody>
          <a:bodyPr/>
          <a:lstStyle/>
          <a:p>
            <a:pPr algn="ctr"/>
            <a:endParaRPr lang="en-US" sz="1800"/>
          </a:p>
        </p:txBody>
      </p:sp>
      <p:sp>
        <p:nvSpPr>
          <p:cNvPr id="61450" name="Oval 13"/>
          <p:cNvSpPr>
            <a:spLocks noChangeArrowheads="1"/>
          </p:cNvSpPr>
          <p:nvPr/>
        </p:nvSpPr>
        <p:spPr bwMode="auto">
          <a:xfrm>
            <a:off x="3632200" y="4729163"/>
            <a:ext cx="152400" cy="152400"/>
          </a:xfrm>
          <a:prstGeom prst="ellipse">
            <a:avLst/>
          </a:prstGeom>
          <a:noFill/>
          <a:ln w="25400" algn="ctr">
            <a:solidFill>
              <a:srgbClr val="0000FF"/>
            </a:solidFill>
            <a:round/>
            <a:headEnd/>
            <a:tailEnd/>
          </a:ln>
        </p:spPr>
        <p:txBody>
          <a:bodyPr/>
          <a:lstStyle/>
          <a:p>
            <a:pPr algn="ctr"/>
            <a:endParaRPr lang="en-US" sz="1800"/>
          </a:p>
        </p:txBody>
      </p:sp>
      <p:sp>
        <p:nvSpPr>
          <p:cNvPr id="61451" name="Oval 14"/>
          <p:cNvSpPr>
            <a:spLocks noChangeArrowheads="1"/>
          </p:cNvSpPr>
          <p:nvPr/>
        </p:nvSpPr>
        <p:spPr bwMode="auto">
          <a:xfrm>
            <a:off x="8839200" y="1939925"/>
            <a:ext cx="152400" cy="152400"/>
          </a:xfrm>
          <a:prstGeom prst="ellipse">
            <a:avLst/>
          </a:prstGeom>
          <a:noFill/>
          <a:ln w="25400" algn="ctr">
            <a:solidFill>
              <a:srgbClr val="0000FF"/>
            </a:solidFill>
            <a:round/>
            <a:headEnd/>
            <a:tailEnd/>
          </a:ln>
        </p:spPr>
        <p:txBody>
          <a:bodyPr/>
          <a:lstStyle/>
          <a:p>
            <a:pPr algn="ctr"/>
            <a:endParaRPr lang="en-US" sz="1800"/>
          </a:p>
        </p:txBody>
      </p:sp>
      <p:sp>
        <p:nvSpPr>
          <p:cNvPr id="61452" name="Oval 16"/>
          <p:cNvSpPr>
            <a:spLocks noChangeArrowheads="1"/>
          </p:cNvSpPr>
          <p:nvPr/>
        </p:nvSpPr>
        <p:spPr bwMode="auto">
          <a:xfrm>
            <a:off x="8786813" y="5178425"/>
            <a:ext cx="152400" cy="152400"/>
          </a:xfrm>
          <a:prstGeom prst="ellipse">
            <a:avLst/>
          </a:prstGeom>
          <a:noFill/>
          <a:ln w="25400" algn="ctr">
            <a:solidFill>
              <a:srgbClr val="0000FF"/>
            </a:solidFill>
            <a:round/>
            <a:headEnd/>
            <a:tailEnd/>
          </a:ln>
        </p:spPr>
        <p:txBody>
          <a:bodyPr/>
          <a:lstStyle/>
          <a:p>
            <a:pPr algn="ctr"/>
            <a:endParaRPr lang="en-US" sz="1800"/>
          </a:p>
        </p:txBody>
      </p:sp>
      <p:sp>
        <p:nvSpPr>
          <p:cNvPr id="61453" name="TextBox 17"/>
          <p:cNvSpPr txBox="1">
            <a:spLocks noChangeArrowheads="1"/>
          </p:cNvSpPr>
          <p:nvPr/>
        </p:nvSpPr>
        <p:spPr bwMode="auto">
          <a:xfrm>
            <a:off x="3200400" y="1076325"/>
            <a:ext cx="2438400" cy="536575"/>
          </a:xfrm>
          <a:prstGeom prst="rect">
            <a:avLst/>
          </a:prstGeom>
          <a:solidFill>
            <a:srgbClr val="FFFFFF"/>
          </a:solidFill>
          <a:ln w="19050">
            <a:solidFill>
              <a:schemeClr val="tx1"/>
            </a:solidFill>
            <a:miter lim="800000"/>
            <a:headEnd/>
            <a:tailEnd/>
          </a:ln>
        </p:spPr>
        <p:txBody>
          <a:bodyPr>
            <a:spAutoFit/>
          </a:bodyPr>
          <a:lstStyle/>
          <a:p>
            <a:r>
              <a:rPr lang="en-US" sz="1400"/>
              <a:t>Core sediments of a Greenland lake, 9k years.</a:t>
            </a:r>
          </a:p>
        </p:txBody>
      </p:sp>
      <p:sp>
        <p:nvSpPr>
          <p:cNvPr id="61454" name="TextBox 18"/>
          <p:cNvSpPr txBox="1">
            <a:spLocks noChangeArrowheads="1"/>
          </p:cNvSpPr>
          <p:nvPr/>
        </p:nvSpPr>
        <p:spPr bwMode="auto">
          <a:xfrm>
            <a:off x="1676400" y="3810000"/>
            <a:ext cx="1981200" cy="476250"/>
          </a:xfrm>
          <a:prstGeom prst="rect">
            <a:avLst/>
          </a:prstGeom>
          <a:solidFill>
            <a:srgbClr val="FFFFFF"/>
          </a:solidFill>
          <a:ln w="19050">
            <a:solidFill>
              <a:schemeClr val="tx1"/>
            </a:solidFill>
            <a:miter lim="800000"/>
            <a:headEnd/>
            <a:tailEnd/>
          </a:ln>
        </p:spPr>
        <p:txBody>
          <a:bodyPr>
            <a:spAutoFit/>
          </a:bodyPr>
          <a:lstStyle/>
          <a:p>
            <a:r>
              <a:rPr lang="en-US" sz="1200"/>
              <a:t>Tibet summer maximum temperatures, 700 years.</a:t>
            </a:r>
          </a:p>
        </p:txBody>
      </p:sp>
      <p:sp>
        <p:nvSpPr>
          <p:cNvPr id="61455" name="TextBox 19"/>
          <p:cNvSpPr txBox="1">
            <a:spLocks noChangeArrowheads="1"/>
          </p:cNvSpPr>
          <p:nvPr/>
        </p:nvSpPr>
        <p:spPr bwMode="auto">
          <a:xfrm>
            <a:off x="5943600" y="2408238"/>
            <a:ext cx="2200275" cy="536575"/>
          </a:xfrm>
          <a:prstGeom prst="rect">
            <a:avLst/>
          </a:prstGeom>
          <a:solidFill>
            <a:srgbClr val="FFFFFF"/>
          </a:solidFill>
          <a:ln w="19050">
            <a:solidFill>
              <a:schemeClr val="tx1"/>
            </a:solidFill>
            <a:miter lim="800000"/>
            <a:headEnd/>
            <a:tailEnd/>
          </a:ln>
        </p:spPr>
        <p:txBody>
          <a:bodyPr>
            <a:spAutoFit/>
          </a:bodyPr>
          <a:lstStyle/>
          <a:p>
            <a:r>
              <a:rPr lang="en-US" sz="1400"/>
              <a:t>Austrian cave stalagmites, 2k years.</a:t>
            </a:r>
          </a:p>
        </p:txBody>
      </p:sp>
      <p:sp>
        <p:nvSpPr>
          <p:cNvPr id="61456" name="TextBox 20"/>
          <p:cNvSpPr txBox="1">
            <a:spLocks noChangeArrowheads="1"/>
          </p:cNvSpPr>
          <p:nvPr/>
        </p:nvSpPr>
        <p:spPr bwMode="auto">
          <a:xfrm>
            <a:off x="6943725" y="4054475"/>
            <a:ext cx="1905000" cy="738188"/>
          </a:xfrm>
          <a:prstGeom prst="rect">
            <a:avLst/>
          </a:prstGeom>
          <a:solidFill>
            <a:srgbClr val="FFFFFF"/>
          </a:solidFill>
          <a:ln w="19050">
            <a:solidFill>
              <a:schemeClr val="tx1"/>
            </a:solidFill>
            <a:miter lim="800000"/>
            <a:headEnd/>
            <a:tailEnd/>
          </a:ln>
        </p:spPr>
        <p:txBody>
          <a:bodyPr>
            <a:spAutoFit/>
          </a:bodyPr>
          <a:lstStyle/>
          <a:p>
            <a:r>
              <a:rPr lang="en-US" sz="1400"/>
              <a:t>Tree rings from Pakistan mountains, 1000 years</a:t>
            </a:r>
          </a:p>
        </p:txBody>
      </p:sp>
      <p:sp>
        <p:nvSpPr>
          <p:cNvPr id="61457" name="TextBox 21"/>
          <p:cNvSpPr txBox="1">
            <a:spLocks noChangeArrowheads="1"/>
          </p:cNvSpPr>
          <p:nvPr/>
        </p:nvSpPr>
        <p:spPr bwMode="auto">
          <a:xfrm>
            <a:off x="3886200" y="4114800"/>
            <a:ext cx="1752600" cy="523875"/>
          </a:xfrm>
          <a:prstGeom prst="rect">
            <a:avLst/>
          </a:prstGeom>
          <a:solidFill>
            <a:srgbClr val="FFFFFF"/>
          </a:solidFill>
          <a:ln w="19050">
            <a:solidFill>
              <a:schemeClr val="tx1"/>
            </a:solidFill>
            <a:miter lim="800000"/>
            <a:headEnd/>
            <a:tailEnd/>
          </a:ln>
        </p:spPr>
        <p:txBody>
          <a:bodyPr>
            <a:spAutoFit/>
          </a:bodyPr>
          <a:lstStyle/>
          <a:p>
            <a:r>
              <a:rPr lang="en-US" sz="1400"/>
              <a:t>Blue circles show present conditions</a:t>
            </a:r>
          </a:p>
        </p:txBody>
      </p:sp>
      <p:cxnSp>
        <p:nvCxnSpPr>
          <p:cNvPr id="61458" name="Curved Connector 23"/>
          <p:cNvCxnSpPr>
            <a:cxnSpLocks noChangeShapeType="1"/>
          </p:cNvCxnSpPr>
          <p:nvPr/>
        </p:nvCxnSpPr>
        <p:spPr bwMode="auto">
          <a:xfrm>
            <a:off x="685800" y="2057400"/>
            <a:ext cx="914400" cy="914400"/>
          </a:xfrm>
          <a:prstGeom prst="curvedConnector3">
            <a:avLst>
              <a:gd name="adj1" fmla="val 50000"/>
            </a:avLst>
          </a:prstGeom>
          <a:noFill/>
          <a:ln w="9525" algn="ctr">
            <a:noFill/>
            <a:round/>
            <a:headEnd/>
            <a:tailEnd/>
          </a:ln>
        </p:spPr>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3"/>
          <p:cNvSpPr>
            <a:spLocks noGrp="1"/>
          </p:cNvSpPr>
          <p:nvPr>
            <p:ph type="sldNum" sz="quarter" idx="12"/>
          </p:nvPr>
        </p:nvSpPr>
        <p:spPr>
          <a:xfrm>
            <a:off x="8763000" y="6553200"/>
            <a:ext cx="381000" cy="304800"/>
          </a:xfrm>
          <a:noFill/>
        </p:spPr>
        <p:txBody>
          <a:bodyPr/>
          <a:lstStyle/>
          <a:p>
            <a:fld id="{FD2BED61-73E8-4802-8800-2745F9CC0189}" type="slidenum">
              <a:rPr lang="en-US" smtClean="0">
                <a:ea typeface="ＭＳ Ｐゴシック" pitchFamily="34" charset="-128"/>
              </a:rPr>
              <a:pPr/>
              <a:t>61</a:t>
            </a:fld>
            <a:endParaRPr lang="en-US" smtClean="0">
              <a:ea typeface="ＭＳ Ｐゴシック" pitchFamily="34" charset="-128"/>
            </a:endParaRPr>
          </a:p>
        </p:txBody>
      </p:sp>
      <p:sp>
        <p:nvSpPr>
          <p:cNvPr id="62467" name="TextBox 3"/>
          <p:cNvSpPr txBox="1">
            <a:spLocks noChangeArrowheads="1"/>
          </p:cNvSpPr>
          <p:nvPr/>
        </p:nvSpPr>
        <p:spPr bwMode="auto">
          <a:xfrm>
            <a:off x="304800" y="76200"/>
            <a:ext cx="8458200" cy="762000"/>
          </a:xfrm>
          <a:prstGeom prst="rect">
            <a:avLst/>
          </a:prstGeom>
          <a:noFill/>
          <a:ln w="9525">
            <a:noFill/>
            <a:miter lim="800000"/>
            <a:headEnd/>
            <a:tailEnd/>
          </a:ln>
        </p:spPr>
        <p:txBody>
          <a:bodyPr>
            <a:spAutoFit/>
          </a:bodyPr>
          <a:lstStyle/>
          <a:p>
            <a:pPr algn="ctr"/>
            <a:r>
              <a:rPr lang="en-US" sz="2400">
                <a:solidFill>
                  <a:srgbClr val="0000FF"/>
                </a:solidFill>
              </a:rPr>
              <a:t>Still more proxies or temperature trend indicators;</a:t>
            </a:r>
          </a:p>
          <a:p>
            <a:pPr algn="ctr"/>
            <a:r>
              <a:rPr lang="en-US" sz="2000">
                <a:solidFill>
                  <a:srgbClr val="0000FF"/>
                </a:solidFill>
              </a:rPr>
              <a:t>Within the recent 11,000-year warm period, many parts of the globe.</a:t>
            </a:r>
          </a:p>
        </p:txBody>
      </p:sp>
      <p:pic>
        <p:nvPicPr>
          <p:cNvPr id="62468" name="Picture 5" descr="NZ caves 2kyr temps.png"/>
          <p:cNvPicPr>
            <a:picLocks noChangeAspect="1"/>
          </p:cNvPicPr>
          <p:nvPr/>
        </p:nvPicPr>
        <p:blipFill>
          <a:blip r:embed="rId3" cstate="screen"/>
          <a:srcRect/>
          <a:stretch>
            <a:fillRect/>
          </a:stretch>
        </p:blipFill>
        <p:spPr bwMode="auto">
          <a:xfrm>
            <a:off x="533400" y="990600"/>
            <a:ext cx="2819400" cy="2906713"/>
          </a:xfrm>
          <a:prstGeom prst="rect">
            <a:avLst/>
          </a:prstGeom>
          <a:noFill/>
          <a:ln w="19050">
            <a:solidFill>
              <a:schemeClr val="tx1"/>
            </a:solidFill>
            <a:miter lim="800000"/>
            <a:headEnd/>
            <a:tailEnd/>
          </a:ln>
        </p:spPr>
      </p:pic>
      <p:pic>
        <p:nvPicPr>
          <p:cNvPr id="62469" name="Picture 6" descr="artic circle sediment cores temps 800yr.png"/>
          <p:cNvPicPr>
            <a:picLocks noChangeAspect="1"/>
          </p:cNvPicPr>
          <p:nvPr/>
        </p:nvPicPr>
        <p:blipFill>
          <a:blip r:embed="rId4" cstate="screen"/>
          <a:srcRect/>
          <a:stretch>
            <a:fillRect/>
          </a:stretch>
        </p:blipFill>
        <p:spPr bwMode="auto">
          <a:xfrm>
            <a:off x="1524000" y="4108450"/>
            <a:ext cx="3810000" cy="2063750"/>
          </a:xfrm>
          <a:prstGeom prst="rect">
            <a:avLst/>
          </a:prstGeom>
          <a:noFill/>
          <a:ln w="19050">
            <a:solidFill>
              <a:schemeClr val="tx1"/>
            </a:solidFill>
            <a:miter lim="800000"/>
            <a:headEnd/>
            <a:tailEnd/>
          </a:ln>
        </p:spPr>
      </p:pic>
      <p:pic>
        <p:nvPicPr>
          <p:cNvPr id="62470" name="Picture 7" descr="Temps W Canada 1kyr.png"/>
          <p:cNvPicPr>
            <a:picLocks noChangeAspect="1"/>
          </p:cNvPicPr>
          <p:nvPr/>
        </p:nvPicPr>
        <p:blipFill>
          <a:blip r:embed="rId5" cstate="screen"/>
          <a:srcRect/>
          <a:stretch>
            <a:fillRect/>
          </a:stretch>
        </p:blipFill>
        <p:spPr bwMode="auto">
          <a:xfrm>
            <a:off x="5791200" y="1066800"/>
            <a:ext cx="3048000" cy="3046413"/>
          </a:xfrm>
          <a:prstGeom prst="rect">
            <a:avLst/>
          </a:prstGeom>
          <a:noFill/>
          <a:ln w="19050">
            <a:solidFill>
              <a:schemeClr val="tx1"/>
            </a:solidFill>
            <a:miter lim="800000"/>
            <a:headEnd/>
            <a:tailEnd/>
          </a:ln>
        </p:spPr>
      </p:pic>
      <p:pic>
        <p:nvPicPr>
          <p:cNvPr id="62471" name="Picture 8" descr="S hemisphere Temps same as N.png"/>
          <p:cNvPicPr>
            <a:picLocks noChangeAspect="1"/>
          </p:cNvPicPr>
          <p:nvPr/>
        </p:nvPicPr>
        <p:blipFill>
          <a:blip r:embed="rId6" cstate="screen"/>
          <a:srcRect t="5920"/>
          <a:stretch>
            <a:fillRect/>
          </a:stretch>
        </p:blipFill>
        <p:spPr bwMode="auto">
          <a:xfrm>
            <a:off x="5486400" y="4191000"/>
            <a:ext cx="2693988" cy="2595563"/>
          </a:xfrm>
          <a:prstGeom prst="rect">
            <a:avLst/>
          </a:prstGeom>
          <a:noFill/>
          <a:ln w="19050">
            <a:solidFill>
              <a:schemeClr val="tx1"/>
            </a:solidFill>
            <a:miter lim="800000"/>
            <a:headEnd/>
            <a:tailEnd/>
          </a:ln>
        </p:spPr>
      </p:pic>
      <p:sp>
        <p:nvSpPr>
          <p:cNvPr id="62472" name="TextBox 3"/>
          <p:cNvSpPr txBox="1">
            <a:spLocks noChangeArrowheads="1"/>
          </p:cNvSpPr>
          <p:nvPr/>
        </p:nvSpPr>
        <p:spPr bwMode="auto">
          <a:xfrm>
            <a:off x="304800" y="6200775"/>
            <a:ext cx="5029200" cy="581025"/>
          </a:xfrm>
          <a:prstGeom prst="rect">
            <a:avLst/>
          </a:prstGeom>
          <a:noFill/>
          <a:ln w="9525">
            <a:noFill/>
            <a:miter lim="800000"/>
            <a:headEnd/>
            <a:tailEnd/>
          </a:ln>
        </p:spPr>
        <p:txBody>
          <a:bodyPr>
            <a:spAutoFit/>
          </a:bodyPr>
          <a:lstStyle/>
          <a:p>
            <a:r>
              <a:rPr lang="en-US">
                <a:solidFill>
                  <a:srgbClr val="0000FF"/>
                </a:solidFill>
              </a:rPr>
              <a:t>Conclusion: The claim that emissions have caused unprecedented warming is not supported by the data.</a:t>
            </a:r>
          </a:p>
        </p:txBody>
      </p:sp>
      <p:sp>
        <p:nvSpPr>
          <p:cNvPr id="62473" name="Oval 10"/>
          <p:cNvSpPr>
            <a:spLocks noChangeArrowheads="1"/>
          </p:cNvSpPr>
          <p:nvPr/>
        </p:nvSpPr>
        <p:spPr bwMode="auto">
          <a:xfrm>
            <a:off x="3195638" y="2022475"/>
            <a:ext cx="152400" cy="152400"/>
          </a:xfrm>
          <a:prstGeom prst="ellipse">
            <a:avLst/>
          </a:prstGeom>
          <a:noFill/>
          <a:ln w="25400" algn="ctr">
            <a:solidFill>
              <a:srgbClr val="0000FF"/>
            </a:solidFill>
            <a:round/>
            <a:headEnd/>
            <a:tailEnd/>
          </a:ln>
        </p:spPr>
        <p:txBody>
          <a:bodyPr/>
          <a:lstStyle/>
          <a:p>
            <a:pPr algn="ctr"/>
            <a:endParaRPr lang="en-US" sz="1800"/>
          </a:p>
        </p:txBody>
      </p:sp>
      <p:sp>
        <p:nvSpPr>
          <p:cNvPr id="62474" name="Oval 11"/>
          <p:cNvSpPr>
            <a:spLocks noChangeArrowheads="1"/>
          </p:cNvSpPr>
          <p:nvPr/>
        </p:nvSpPr>
        <p:spPr bwMode="auto">
          <a:xfrm>
            <a:off x="8005763" y="5191125"/>
            <a:ext cx="152400" cy="152400"/>
          </a:xfrm>
          <a:prstGeom prst="ellipse">
            <a:avLst/>
          </a:prstGeom>
          <a:noFill/>
          <a:ln w="25400" algn="ctr">
            <a:solidFill>
              <a:srgbClr val="0000FF"/>
            </a:solidFill>
            <a:round/>
            <a:headEnd/>
            <a:tailEnd/>
          </a:ln>
        </p:spPr>
        <p:txBody>
          <a:bodyPr/>
          <a:lstStyle/>
          <a:p>
            <a:pPr algn="ctr"/>
            <a:endParaRPr lang="en-US" sz="1800"/>
          </a:p>
        </p:txBody>
      </p:sp>
      <p:sp>
        <p:nvSpPr>
          <p:cNvPr id="62475" name="Oval 12"/>
          <p:cNvSpPr>
            <a:spLocks noChangeArrowheads="1"/>
          </p:cNvSpPr>
          <p:nvPr/>
        </p:nvSpPr>
        <p:spPr bwMode="auto">
          <a:xfrm>
            <a:off x="8666163" y="2438400"/>
            <a:ext cx="152400" cy="152400"/>
          </a:xfrm>
          <a:prstGeom prst="ellipse">
            <a:avLst/>
          </a:prstGeom>
          <a:noFill/>
          <a:ln w="25400" algn="ctr">
            <a:solidFill>
              <a:srgbClr val="0000FF"/>
            </a:solidFill>
            <a:round/>
            <a:headEnd/>
            <a:tailEnd/>
          </a:ln>
        </p:spPr>
        <p:txBody>
          <a:bodyPr/>
          <a:lstStyle/>
          <a:p>
            <a:pPr algn="ctr"/>
            <a:endParaRPr lang="en-US" sz="1800"/>
          </a:p>
        </p:txBody>
      </p:sp>
      <p:sp>
        <p:nvSpPr>
          <p:cNvPr id="62476" name="Oval 13"/>
          <p:cNvSpPr>
            <a:spLocks noChangeArrowheads="1"/>
          </p:cNvSpPr>
          <p:nvPr/>
        </p:nvSpPr>
        <p:spPr bwMode="auto">
          <a:xfrm>
            <a:off x="5105400" y="4724400"/>
            <a:ext cx="152400" cy="152400"/>
          </a:xfrm>
          <a:prstGeom prst="ellipse">
            <a:avLst/>
          </a:prstGeom>
          <a:noFill/>
          <a:ln w="25400" algn="ctr">
            <a:solidFill>
              <a:srgbClr val="0000FF"/>
            </a:solidFill>
            <a:round/>
            <a:headEnd/>
            <a:tailEnd/>
          </a:ln>
        </p:spPr>
        <p:txBody>
          <a:bodyPr/>
          <a:lstStyle/>
          <a:p>
            <a:pPr algn="ctr"/>
            <a:endParaRPr lang="en-US" sz="1800"/>
          </a:p>
        </p:txBody>
      </p:sp>
      <p:sp>
        <p:nvSpPr>
          <p:cNvPr id="62477" name="TextBox 14"/>
          <p:cNvSpPr txBox="1">
            <a:spLocks noChangeArrowheads="1"/>
          </p:cNvSpPr>
          <p:nvPr/>
        </p:nvSpPr>
        <p:spPr bwMode="auto">
          <a:xfrm>
            <a:off x="3581400" y="2209800"/>
            <a:ext cx="1905000" cy="738188"/>
          </a:xfrm>
          <a:prstGeom prst="rect">
            <a:avLst/>
          </a:prstGeom>
          <a:solidFill>
            <a:srgbClr val="FFFFFF"/>
          </a:solidFill>
          <a:ln w="19050">
            <a:solidFill>
              <a:schemeClr val="tx1"/>
            </a:solidFill>
            <a:miter lim="800000"/>
            <a:headEnd/>
            <a:tailEnd/>
          </a:ln>
        </p:spPr>
        <p:txBody>
          <a:bodyPr>
            <a:spAutoFit/>
          </a:bodyPr>
          <a:lstStyle/>
          <a:p>
            <a:r>
              <a:rPr lang="en-US" sz="1400"/>
              <a:t>Blue circles show approximate present conditions.</a:t>
            </a:r>
          </a:p>
        </p:txBody>
      </p:sp>
      <p:sp>
        <p:nvSpPr>
          <p:cNvPr id="62478" name="TextBox 15"/>
          <p:cNvSpPr txBox="1">
            <a:spLocks noChangeArrowheads="1"/>
          </p:cNvSpPr>
          <p:nvPr/>
        </p:nvSpPr>
        <p:spPr bwMode="auto">
          <a:xfrm>
            <a:off x="7137400" y="1503363"/>
            <a:ext cx="1595438" cy="646112"/>
          </a:xfrm>
          <a:prstGeom prst="rect">
            <a:avLst/>
          </a:prstGeom>
          <a:solidFill>
            <a:srgbClr val="FFFFFF"/>
          </a:solidFill>
          <a:ln w="19050">
            <a:solidFill>
              <a:schemeClr val="tx1"/>
            </a:solidFill>
            <a:miter lim="800000"/>
            <a:headEnd/>
            <a:tailEnd/>
          </a:ln>
        </p:spPr>
        <p:txBody>
          <a:bodyPr>
            <a:spAutoFit/>
          </a:bodyPr>
          <a:lstStyle/>
          <a:p>
            <a:pPr algn="ctr"/>
            <a:r>
              <a:rPr lang="en-US" sz="1200"/>
              <a:t>Multiple proxies</a:t>
            </a:r>
          </a:p>
          <a:p>
            <a:pPr algn="ctr"/>
            <a:r>
              <a:rPr lang="en-US" sz="1200"/>
              <a:t>W Canada ice field, 2k years.</a:t>
            </a:r>
          </a:p>
        </p:txBody>
      </p:sp>
      <p:sp>
        <p:nvSpPr>
          <p:cNvPr id="62479" name="TextBox 16"/>
          <p:cNvSpPr txBox="1">
            <a:spLocks noChangeArrowheads="1"/>
          </p:cNvSpPr>
          <p:nvPr/>
        </p:nvSpPr>
        <p:spPr bwMode="auto">
          <a:xfrm>
            <a:off x="152400" y="2743200"/>
            <a:ext cx="2362200" cy="276225"/>
          </a:xfrm>
          <a:prstGeom prst="rect">
            <a:avLst/>
          </a:prstGeom>
          <a:solidFill>
            <a:srgbClr val="FFFFFF"/>
          </a:solidFill>
          <a:ln w="19050">
            <a:solidFill>
              <a:schemeClr val="tx1"/>
            </a:solidFill>
            <a:miter lim="800000"/>
            <a:headEnd/>
            <a:tailEnd/>
          </a:ln>
        </p:spPr>
        <p:txBody>
          <a:bodyPr>
            <a:spAutoFit/>
          </a:bodyPr>
          <a:lstStyle/>
          <a:p>
            <a:pPr algn="ctr"/>
            <a:r>
              <a:rPr lang="en-US" sz="1200"/>
              <a:t>New Zealand caves, 2k years.</a:t>
            </a:r>
          </a:p>
        </p:txBody>
      </p:sp>
      <p:sp>
        <p:nvSpPr>
          <p:cNvPr id="62480" name="TextBox 17"/>
          <p:cNvSpPr txBox="1">
            <a:spLocks noChangeArrowheads="1"/>
          </p:cNvSpPr>
          <p:nvPr/>
        </p:nvSpPr>
        <p:spPr bwMode="auto">
          <a:xfrm>
            <a:off x="304800" y="5486400"/>
            <a:ext cx="1600200" cy="658813"/>
          </a:xfrm>
          <a:prstGeom prst="rect">
            <a:avLst/>
          </a:prstGeom>
          <a:solidFill>
            <a:srgbClr val="FFFFFF"/>
          </a:solidFill>
          <a:ln w="19050">
            <a:solidFill>
              <a:schemeClr val="tx1"/>
            </a:solidFill>
            <a:miter lim="800000"/>
            <a:headEnd/>
            <a:tailEnd/>
          </a:ln>
        </p:spPr>
        <p:txBody>
          <a:bodyPr>
            <a:spAutoFit/>
          </a:bodyPr>
          <a:lstStyle/>
          <a:p>
            <a:pPr algn="ctr"/>
            <a:r>
              <a:rPr lang="en-US" sz="1200"/>
              <a:t>Sediment cores.</a:t>
            </a:r>
          </a:p>
          <a:p>
            <a:pPr algn="ctr"/>
            <a:r>
              <a:rPr lang="en-US" sz="1200"/>
              <a:t>Arctic circle regions, 800 years.</a:t>
            </a:r>
          </a:p>
        </p:txBody>
      </p:sp>
      <p:sp>
        <p:nvSpPr>
          <p:cNvPr id="62481" name="TextBox 18"/>
          <p:cNvSpPr txBox="1">
            <a:spLocks noChangeArrowheads="1"/>
          </p:cNvSpPr>
          <p:nvPr/>
        </p:nvSpPr>
        <p:spPr bwMode="auto">
          <a:xfrm>
            <a:off x="7162800" y="4648200"/>
            <a:ext cx="1752600" cy="461963"/>
          </a:xfrm>
          <a:prstGeom prst="rect">
            <a:avLst/>
          </a:prstGeom>
          <a:solidFill>
            <a:srgbClr val="FFFFFF"/>
          </a:solidFill>
          <a:ln w="19050">
            <a:solidFill>
              <a:schemeClr val="tx1"/>
            </a:solidFill>
            <a:miter lim="800000"/>
            <a:headEnd/>
            <a:tailEnd/>
          </a:ln>
        </p:spPr>
        <p:txBody>
          <a:bodyPr>
            <a:spAutoFit/>
          </a:bodyPr>
          <a:lstStyle/>
          <a:p>
            <a:pPr algn="ctr"/>
            <a:r>
              <a:rPr lang="en-US" sz="1200"/>
              <a:t>New Zealand</a:t>
            </a:r>
          </a:p>
          <a:p>
            <a:pPr algn="ctr"/>
            <a:r>
              <a:rPr lang="en-US" sz="1200"/>
              <a:t>Cave data, 2k years.</a:t>
            </a:r>
          </a:p>
        </p:txBody>
      </p:sp>
      <p:sp>
        <p:nvSpPr>
          <p:cNvPr id="62482" name="TextBox 19"/>
          <p:cNvSpPr txBox="1">
            <a:spLocks noChangeArrowheads="1"/>
          </p:cNvSpPr>
          <p:nvPr/>
        </p:nvSpPr>
        <p:spPr bwMode="auto">
          <a:xfrm>
            <a:off x="3733800" y="3581400"/>
            <a:ext cx="1600200" cy="369888"/>
          </a:xfrm>
          <a:prstGeom prst="rect">
            <a:avLst/>
          </a:prstGeom>
          <a:noFill/>
          <a:ln w="9525">
            <a:noFill/>
            <a:miter lim="800000"/>
            <a:headEnd/>
            <a:tailEnd/>
          </a:ln>
        </p:spPr>
        <p:txBody>
          <a:bodyPr>
            <a:spAutoFit/>
          </a:bodyPr>
          <a:lstStyle/>
          <a:p>
            <a:pPr algn="ctr"/>
            <a:r>
              <a:rPr lang="en-US" sz="900"/>
              <a:t>Source: co2science.org</a:t>
            </a:r>
          </a:p>
          <a:p>
            <a:pPr algn="ctr"/>
            <a:r>
              <a:rPr lang="en-US" sz="900"/>
              <a:t>Graphs by c3headlines.com</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2"/>
          </p:nvPr>
        </p:nvSpPr>
        <p:spPr>
          <a:noFill/>
        </p:spPr>
        <p:txBody>
          <a:bodyPr/>
          <a:lstStyle/>
          <a:p>
            <a:fld id="{2E2D1A7C-82A4-48DB-A874-F8417D16699F}" type="slidenum">
              <a:rPr lang="en-US" smtClean="0">
                <a:ea typeface="ＭＳ Ｐゴシック" pitchFamily="34" charset="-128"/>
              </a:rPr>
              <a:pPr/>
              <a:t>62</a:t>
            </a:fld>
            <a:endParaRPr lang="en-US" smtClean="0">
              <a:ea typeface="ＭＳ Ｐゴシック" pitchFamily="34" charset="-128"/>
            </a:endParaRPr>
          </a:p>
        </p:txBody>
      </p:sp>
      <p:sp>
        <p:nvSpPr>
          <p:cNvPr id="63491" name="TextBox 3"/>
          <p:cNvSpPr txBox="1">
            <a:spLocks noChangeArrowheads="1"/>
          </p:cNvSpPr>
          <p:nvPr/>
        </p:nvSpPr>
        <p:spPr bwMode="auto">
          <a:xfrm>
            <a:off x="304800" y="144463"/>
            <a:ext cx="8458200" cy="701675"/>
          </a:xfrm>
          <a:prstGeom prst="rect">
            <a:avLst/>
          </a:prstGeom>
          <a:noFill/>
          <a:ln w="9525">
            <a:noFill/>
            <a:miter lim="800000"/>
            <a:headEnd/>
            <a:tailEnd/>
          </a:ln>
        </p:spPr>
        <p:txBody>
          <a:bodyPr>
            <a:spAutoFit/>
          </a:bodyPr>
          <a:lstStyle/>
          <a:p>
            <a:pPr algn="ctr"/>
            <a:r>
              <a:rPr lang="en-US" sz="2000">
                <a:solidFill>
                  <a:srgbClr val="0000FF"/>
                </a:solidFill>
              </a:rPr>
              <a:t>Sea Surface Temperatures are trend indicators for global warming,</a:t>
            </a:r>
          </a:p>
          <a:p>
            <a:pPr algn="ctr"/>
            <a:r>
              <a:rPr lang="en-US" sz="2000">
                <a:solidFill>
                  <a:srgbClr val="0000FF"/>
                </a:solidFill>
              </a:rPr>
              <a:t>Proving that the Medieval Warm Period did exist.</a:t>
            </a:r>
          </a:p>
        </p:txBody>
      </p:sp>
      <p:pic>
        <p:nvPicPr>
          <p:cNvPr id="63492" name="Picture 10" descr="marine sediments 3kyr sea temps.jpg"/>
          <p:cNvPicPr>
            <a:picLocks noChangeAspect="1"/>
          </p:cNvPicPr>
          <p:nvPr/>
        </p:nvPicPr>
        <p:blipFill>
          <a:blip r:embed="rId3" cstate="screen"/>
          <a:srcRect/>
          <a:stretch>
            <a:fillRect/>
          </a:stretch>
        </p:blipFill>
        <p:spPr bwMode="auto">
          <a:xfrm>
            <a:off x="4114800" y="1130300"/>
            <a:ext cx="4800600" cy="2070100"/>
          </a:xfrm>
          <a:prstGeom prst="rect">
            <a:avLst/>
          </a:prstGeom>
          <a:noFill/>
          <a:ln w="22225" algn="ctr">
            <a:solidFill>
              <a:schemeClr val="tx1"/>
            </a:solidFill>
            <a:round/>
            <a:headEnd/>
            <a:tailEnd/>
          </a:ln>
        </p:spPr>
      </p:pic>
      <p:pic>
        <p:nvPicPr>
          <p:cNvPr id="63493" name="Picture 11" descr="gulf of CA core sediments 2k sea temps.png"/>
          <p:cNvPicPr>
            <a:picLocks noChangeAspect="1"/>
          </p:cNvPicPr>
          <p:nvPr/>
        </p:nvPicPr>
        <p:blipFill>
          <a:blip r:embed="rId4" cstate="screen"/>
          <a:srcRect/>
          <a:stretch>
            <a:fillRect/>
          </a:stretch>
        </p:blipFill>
        <p:spPr bwMode="auto">
          <a:xfrm>
            <a:off x="4162425" y="3352800"/>
            <a:ext cx="4829175" cy="2528888"/>
          </a:xfrm>
          <a:prstGeom prst="rect">
            <a:avLst/>
          </a:prstGeom>
          <a:noFill/>
          <a:ln w="22225" algn="ctr">
            <a:solidFill>
              <a:schemeClr val="tx1"/>
            </a:solidFill>
            <a:round/>
            <a:headEnd/>
            <a:tailEnd/>
          </a:ln>
        </p:spPr>
      </p:pic>
      <p:pic>
        <p:nvPicPr>
          <p:cNvPr id="63494" name="Picture 12" descr="1.5kyr temps gulf of mexico.png"/>
          <p:cNvPicPr>
            <a:picLocks noChangeAspect="1"/>
          </p:cNvPicPr>
          <p:nvPr/>
        </p:nvPicPr>
        <p:blipFill>
          <a:blip r:embed="rId5" cstate="screen"/>
          <a:srcRect/>
          <a:stretch>
            <a:fillRect/>
          </a:stretch>
        </p:blipFill>
        <p:spPr bwMode="auto">
          <a:xfrm>
            <a:off x="228600" y="1768475"/>
            <a:ext cx="3810000" cy="4098925"/>
          </a:xfrm>
          <a:prstGeom prst="rect">
            <a:avLst/>
          </a:prstGeom>
          <a:noFill/>
          <a:ln w="22225" algn="ctr">
            <a:solidFill>
              <a:schemeClr val="tx1"/>
            </a:solidFill>
            <a:round/>
            <a:headEnd/>
            <a:tailEnd/>
          </a:ln>
        </p:spPr>
      </p:pic>
      <p:sp>
        <p:nvSpPr>
          <p:cNvPr id="63495" name="TextBox 3"/>
          <p:cNvSpPr txBox="1">
            <a:spLocks noChangeArrowheads="1"/>
          </p:cNvSpPr>
          <p:nvPr/>
        </p:nvSpPr>
        <p:spPr bwMode="auto">
          <a:xfrm>
            <a:off x="533400" y="6019800"/>
            <a:ext cx="5715000" cy="641350"/>
          </a:xfrm>
          <a:prstGeom prst="rect">
            <a:avLst/>
          </a:prstGeom>
          <a:noFill/>
          <a:ln w="9525">
            <a:noFill/>
            <a:miter lim="800000"/>
            <a:headEnd/>
            <a:tailEnd/>
          </a:ln>
        </p:spPr>
        <p:txBody>
          <a:bodyPr>
            <a:spAutoFit/>
          </a:bodyPr>
          <a:lstStyle/>
          <a:p>
            <a:r>
              <a:rPr lang="en-US" sz="1800">
                <a:solidFill>
                  <a:srgbClr val="0000FF"/>
                </a:solidFill>
              </a:rPr>
              <a:t>Conclusion: The claim that emissions have caused unprecedented warming is not supported by the data.</a:t>
            </a:r>
          </a:p>
        </p:txBody>
      </p:sp>
      <p:sp>
        <p:nvSpPr>
          <p:cNvPr id="63496" name="Oval 16"/>
          <p:cNvSpPr>
            <a:spLocks noChangeArrowheads="1"/>
          </p:cNvSpPr>
          <p:nvPr/>
        </p:nvSpPr>
        <p:spPr bwMode="auto">
          <a:xfrm>
            <a:off x="8809038" y="5207000"/>
            <a:ext cx="152400" cy="152400"/>
          </a:xfrm>
          <a:prstGeom prst="ellipse">
            <a:avLst/>
          </a:prstGeom>
          <a:noFill/>
          <a:ln w="25400" algn="ctr">
            <a:solidFill>
              <a:srgbClr val="0000FF"/>
            </a:solidFill>
            <a:round/>
            <a:headEnd/>
            <a:tailEnd/>
          </a:ln>
        </p:spPr>
        <p:txBody>
          <a:bodyPr/>
          <a:lstStyle/>
          <a:p>
            <a:pPr algn="ctr"/>
            <a:endParaRPr lang="en-US" sz="1800"/>
          </a:p>
        </p:txBody>
      </p:sp>
      <p:sp>
        <p:nvSpPr>
          <p:cNvPr id="63497" name="Oval 18"/>
          <p:cNvSpPr>
            <a:spLocks noChangeArrowheads="1"/>
          </p:cNvSpPr>
          <p:nvPr/>
        </p:nvSpPr>
        <p:spPr bwMode="auto">
          <a:xfrm>
            <a:off x="8793163" y="2286000"/>
            <a:ext cx="152400" cy="152400"/>
          </a:xfrm>
          <a:prstGeom prst="ellipse">
            <a:avLst/>
          </a:prstGeom>
          <a:noFill/>
          <a:ln w="25400" algn="ctr">
            <a:solidFill>
              <a:srgbClr val="0000FF"/>
            </a:solidFill>
            <a:round/>
            <a:headEnd/>
            <a:tailEnd/>
          </a:ln>
        </p:spPr>
        <p:txBody>
          <a:bodyPr/>
          <a:lstStyle/>
          <a:p>
            <a:pPr algn="ctr"/>
            <a:endParaRPr lang="en-US" sz="1800"/>
          </a:p>
        </p:txBody>
      </p:sp>
      <p:sp>
        <p:nvSpPr>
          <p:cNvPr id="63498" name="Oval 19"/>
          <p:cNvSpPr>
            <a:spLocks noChangeArrowheads="1"/>
          </p:cNvSpPr>
          <p:nvPr/>
        </p:nvSpPr>
        <p:spPr bwMode="auto">
          <a:xfrm>
            <a:off x="665163" y="3530600"/>
            <a:ext cx="152400" cy="152400"/>
          </a:xfrm>
          <a:prstGeom prst="ellipse">
            <a:avLst/>
          </a:prstGeom>
          <a:noFill/>
          <a:ln w="25400" algn="ctr">
            <a:solidFill>
              <a:srgbClr val="0000FF"/>
            </a:solidFill>
            <a:round/>
            <a:headEnd/>
            <a:tailEnd/>
          </a:ln>
        </p:spPr>
        <p:txBody>
          <a:bodyPr/>
          <a:lstStyle/>
          <a:p>
            <a:pPr algn="ctr"/>
            <a:endParaRPr lang="en-US" sz="1800"/>
          </a:p>
        </p:txBody>
      </p:sp>
      <p:sp>
        <p:nvSpPr>
          <p:cNvPr id="63500" name="TextBox 19"/>
          <p:cNvSpPr txBox="1">
            <a:spLocks noChangeArrowheads="1"/>
          </p:cNvSpPr>
          <p:nvPr/>
        </p:nvSpPr>
        <p:spPr bwMode="auto">
          <a:xfrm>
            <a:off x="6629400" y="6477000"/>
            <a:ext cx="1600200" cy="365125"/>
          </a:xfrm>
          <a:prstGeom prst="rect">
            <a:avLst/>
          </a:prstGeom>
          <a:noFill/>
          <a:ln w="9525">
            <a:noFill/>
            <a:miter lim="800000"/>
            <a:headEnd/>
            <a:tailEnd/>
          </a:ln>
        </p:spPr>
        <p:txBody>
          <a:bodyPr>
            <a:spAutoFit/>
          </a:bodyPr>
          <a:lstStyle/>
          <a:p>
            <a:pPr algn="ctr"/>
            <a:r>
              <a:rPr lang="en-US" sz="900"/>
              <a:t>Graphs from c3headlines.com</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10"/>
          <p:cNvSpPr txBox="1">
            <a:spLocks noChangeArrowheads="1"/>
          </p:cNvSpPr>
          <p:nvPr/>
        </p:nvSpPr>
        <p:spPr bwMode="auto">
          <a:xfrm>
            <a:off x="5715000" y="3946525"/>
            <a:ext cx="3124200" cy="2530475"/>
          </a:xfrm>
          <a:prstGeom prst="rect">
            <a:avLst/>
          </a:prstGeom>
          <a:noFill/>
          <a:ln w="9525">
            <a:noFill/>
            <a:miter lim="800000"/>
            <a:headEnd/>
            <a:tailEnd/>
          </a:ln>
        </p:spPr>
        <p:txBody>
          <a:bodyPr>
            <a:spAutoFit/>
          </a:bodyPr>
          <a:lstStyle/>
          <a:p>
            <a:pPr defTabSz="457200"/>
            <a:r>
              <a:rPr lang="en-US" sz="2000">
                <a:solidFill>
                  <a:srgbClr val="000000"/>
                </a:solidFill>
              </a:rPr>
              <a:t>From ice cores, it </a:t>
            </a:r>
            <a:r>
              <a:rPr lang="en-US" sz="2000"/>
              <a:t>was </a:t>
            </a:r>
            <a:r>
              <a:rPr lang="en-US" sz="2000" b="1"/>
              <a:t>warmest</a:t>
            </a:r>
            <a:r>
              <a:rPr lang="en-US" sz="2000"/>
              <a:t> 8,000 years ago (two brown circles).</a:t>
            </a:r>
          </a:p>
          <a:p>
            <a:pPr defTabSz="457200"/>
            <a:r>
              <a:rPr lang="en-US" sz="2000"/>
              <a:t>It was significantly </a:t>
            </a:r>
            <a:r>
              <a:rPr lang="en-US" sz="2000" b="1"/>
              <a:t>warmer</a:t>
            </a:r>
            <a:r>
              <a:rPr lang="en-US" sz="2000"/>
              <a:t> than today, during the Roman expansion and the later Medieval Warm Period. </a:t>
            </a:r>
          </a:p>
        </p:txBody>
      </p:sp>
      <p:sp>
        <p:nvSpPr>
          <p:cNvPr id="64515" name="TextBox 12"/>
          <p:cNvSpPr txBox="1">
            <a:spLocks noChangeArrowheads="1"/>
          </p:cNvSpPr>
          <p:nvPr/>
        </p:nvSpPr>
        <p:spPr bwMode="auto">
          <a:xfrm>
            <a:off x="838200" y="106363"/>
            <a:ext cx="7696200" cy="1138237"/>
          </a:xfrm>
          <a:prstGeom prst="rect">
            <a:avLst/>
          </a:prstGeom>
          <a:noFill/>
          <a:ln w="9525">
            <a:noFill/>
            <a:miter lim="800000"/>
            <a:headEnd/>
            <a:tailEnd/>
          </a:ln>
        </p:spPr>
        <p:txBody>
          <a:bodyPr>
            <a:spAutoFit/>
          </a:bodyPr>
          <a:lstStyle/>
          <a:p>
            <a:pPr algn="ctr" defTabSz="457200"/>
            <a:r>
              <a:rPr lang="en-US" sz="3200">
                <a:solidFill>
                  <a:srgbClr val="0000FF"/>
                </a:solidFill>
                <a:latin typeface="Calibri" pitchFamily="34" charset="0"/>
              </a:rPr>
              <a:t>I’ll Bet You Have Never Seen These Charts</a:t>
            </a:r>
          </a:p>
          <a:p>
            <a:pPr defTabSz="457200"/>
            <a:r>
              <a:rPr lang="en-US" sz="1800">
                <a:solidFill>
                  <a:srgbClr val="000000"/>
                </a:solidFill>
                <a:latin typeface="Calibri" pitchFamily="34" charset="0"/>
              </a:rPr>
              <a:t>Global Temperature, The Last 11,000 Years (current, non-glacial warm period)</a:t>
            </a:r>
          </a:p>
          <a:p>
            <a:pPr defTabSz="457200"/>
            <a:r>
              <a:rPr lang="en-US" sz="1800">
                <a:solidFill>
                  <a:srgbClr val="000000"/>
                </a:solidFill>
                <a:latin typeface="Calibri" pitchFamily="34" charset="0"/>
              </a:rPr>
              <a:t>Ice core data, overlaid with other proxy temperatures.</a:t>
            </a:r>
          </a:p>
        </p:txBody>
      </p:sp>
      <p:sp>
        <p:nvSpPr>
          <p:cNvPr id="64516" name="TextBox 13"/>
          <p:cNvSpPr txBox="1">
            <a:spLocks noChangeArrowheads="1"/>
          </p:cNvSpPr>
          <p:nvPr/>
        </p:nvSpPr>
        <p:spPr bwMode="auto">
          <a:xfrm>
            <a:off x="5664200" y="2625725"/>
            <a:ext cx="3124200" cy="1231900"/>
          </a:xfrm>
          <a:prstGeom prst="rect">
            <a:avLst/>
          </a:prstGeom>
          <a:noFill/>
          <a:ln w="19050">
            <a:solidFill>
              <a:srgbClr val="000000"/>
            </a:solidFill>
            <a:miter lim="800000"/>
            <a:headEnd/>
            <a:tailEnd/>
          </a:ln>
        </p:spPr>
        <p:txBody>
          <a:bodyPr>
            <a:spAutoFit/>
          </a:bodyPr>
          <a:lstStyle/>
          <a:p>
            <a:pPr defTabSz="457200"/>
            <a:r>
              <a:rPr lang="en-US" sz="1200" b="1">
                <a:latin typeface="Calibri" pitchFamily="34" charset="0"/>
              </a:rPr>
              <a:t>Overlaid on Ice Core Data:</a:t>
            </a:r>
          </a:p>
          <a:p>
            <a:pPr defTabSz="457200"/>
            <a:r>
              <a:rPr lang="en-US" sz="1200" b="1">
                <a:solidFill>
                  <a:srgbClr val="0000FF"/>
                </a:solidFill>
                <a:latin typeface="Calibri" pitchFamily="34" charset="0"/>
              </a:rPr>
              <a:t>Blue </a:t>
            </a:r>
            <a:r>
              <a:rPr lang="en-US" sz="1200">
                <a:latin typeface="Calibri" pitchFamily="34" charset="0"/>
              </a:rPr>
              <a:t>= Loehle, 18 non-tree-ring proxies</a:t>
            </a:r>
          </a:p>
          <a:p>
            <a:pPr defTabSz="457200"/>
            <a:r>
              <a:rPr lang="en-US" sz="1200" b="1">
                <a:solidFill>
                  <a:srgbClr val="008000"/>
                </a:solidFill>
                <a:latin typeface="Calibri" pitchFamily="34" charset="0"/>
              </a:rPr>
              <a:t>Green </a:t>
            </a:r>
            <a:r>
              <a:rPr lang="en-US" sz="1200">
                <a:latin typeface="Calibri" pitchFamily="34" charset="0"/>
              </a:rPr>
              <a:t>= Carter</a:t>
            </a:r>
          </a:p>
          <a:p>
            <a:pPr defTabSz="457200"/>
            <a:r>
              <a:rPr lang="en-US" sz="1200" b="1">
                <a:solidFill>
                  <a:srgbClr val="660066"/>
                </a:solidFill>
                <a:latin typeface="Calibri" pitchFamily="34" charset="0"/>
              </a:rPr>
              <a:t>Purple </a:t>
            </a:r>
            <a:r>
              <a:rPr lang="en-US" sz="1200">
                <a:latin typeface="Calibri" pitchFamily="34" charset="0"/>
              </a:rPr>
              <a:t>= Historical Record (IPCC, 1999)</a:t>
            </a:r>
          </a:p>
          <a:p>
            <a:pPr defTabSz="457200"/>
            <a:r>
              <a:rPr lang="en-US" sz="1200">
                <a:latin typeface="Calibri" pitchFamily="34" charset="0"/>
              </a:rPr>
              <a:t>Black = Greenland lake core sediments</a:t>
            </a:r>
          </a:p>
          <a:p>
            <a:pPr defTabSz="457200"/>
            <a:r>
              <a:rPr lang="en-US" sz="1200">
                <a:solidFill>
                  <a:srgbClr val="FF6600"/>
                </a:solidFill>
                <a:latin typeface="Calibri" pitchFamily="34" charset="0"/>
              </a:rPr>
              <a:t>Orange </a:t>
            </a:r>
            <a:r>
              <a:rPr lang="en-US" sz="1200">
                <a:latin typeface="Calibri" pitchFamily="34" charset="0"/>
              </a:rPr>
              <a:t>= Austrian cave stalagmites</a:t>
            </a:r>
          </a:p>
        </p:txBody>
      </p:sp>
      <p:sp>
        <p:nvSpPr>
          <p:cNvPr id="64517" name="TextBox 16"/>
          <p:cNvSpPr txBox="1">
            <a:spLocks noChangeArrowheads="1"/>
          </p:cNvSpPr>
          <p:nvPr/>
        </p:nvSpPr>
        <p:spPr bwMode="auto">
          <a:xfrm>
            <a:off x="5562600" y="1223963"/>
            <a:ext cx="3429000" cy="1343025"/>
          </a:xfrm>
          <a:prstGeom prst="rect">
            <a:avLst/>
          </a:prstGeom>
          <a:noFill/>
          <a:ln w="31750">
            <a:solidFill>
              <a:srgbClr val="0000FF"/>
            </a:solidFill>
            <a:round/>
            <a:headEnd/>
            <a:tailEnd/>
          </a:ln>
        </p:spPr>
        <p:txBody>
          <a:bodyPr>
            <a:spAutoFit/>
          </a:bodyPr>
          <a:lstStyle/>
          <a:p>
            <a:pPr defTabSz="457200"/>
            <a:r>
              <a:rPr lang="en-US" sz="2000">
                <a:latin typeface="Calibri" pitchFamily="34" charset="0"/>
              </a:rPr>
              <a:t>You haven’t seen them, because they are </a:t>
            </a:r>
            <a:r>
              <a:rPr lang="en-US" sz="2000" b="1">
                <a:latin typeface="Calibri" pitchFamily="34" charset="0"/>
              </a:rPr>
              <a:t>not </a:t>
            </a:r>
            <a:r>
              <a:rPr lang="en-US" sz="2000">
                <a:latin typeface="Calibri" pitchFamily="34" charset="0"/>
              </a:rPr>
              <a:t>scary.  They are </a:t>
            </a:r>
            <a:r>
              <a:rPr lang="en-US" sz="2000" b="1">
                <a:latin typeface="Calibri" pitchFamily="34" charset="0"/>
              </a:rPr>
              <a:t>not</a:t>
            </a:r>
            <a:r>
              <a:rPr lang="en-US" sz="2000">
                <a:latin typeface="Calibri" pitchFamily="34" charset="0"/>
              </a:rPr>
              <a:t> presented in an attempt to blame humans.</a:t>
            </a:r>
          </a:p>
        </p:txBody>
      </p:sp>
      <p:grpSp>
        <p:nvGrpSpPr>
          <p:cNvPr id="64518" name="Group 22"/>
          <p:cNvGrpSpPr>
            <a:grpSpLocks/>
          </p:cNvGrpSpPr>
          <p:nvPr/>
        </p:nvGrpSpPr>
        <p:grpSpPr bwMode="auto">
          <a:xfrm>
            <a:off x="228600" y="1295400"/>
            <a:ext cx="5232400" cy="2743200"/>
            <a:chOff x="144" y="2496"/>
            <a:chExt cx="3296" cy="1728"/>
          </a:xfrm>
        </p:grpSpPr>
        <p:grpSp>
          <p:nvGrpSpPr>
            <p:cNvPr id="64533" name="Group 19"/>
            <p:cNvGrpSpPr>
              <a:grpSpLocks/>
            </p:cNvGrpSpPr>
            <p:nvPr/>
          </p:nvGrpSpPr>
          <p:grpSpPr bwMode="auto">
            <a:xfrm>
              <a:off x="144" y="2496"/>
              <a:ext cx="3296" cy="1728"/>
              <a:chOff x="228600" y="3962400"/>
              <a:chExt cx="5231963" cy="2743201"/>
            </a:xfrm>
          </p:grpSpPr>
          <p:pic>
            <p:nvPicPr>
              <p:cNvPr id="64536" name="Picture 5" descr="Greenland Temperatures - last 10,000 years"/>
              <p:cNvPicPr>
                <a:picLocks noChangeAspect="1" noChangeArrowheads="1"/>
              </p:cNvPicPr>
              <p:nvPr/>
            </p:nvPicPr>
            <p:blipFill>
              <a:blip r:embed="rId3" cstate="screen"/>
              <a:srcRect/>
              <a:stretch>
                <a:fillRect/>
              </a:stretch>
            </p:blipFill>
            <p:spPr bwMode="auto">
              <a:xfrm>
                <a:off x="228600" y="3962400"/>
                <a:ext cx="5231963" cy="2743201"/>
              </a:xfrm>
              <a:prstGeom prst="rect">
                <a:avLst/>
              </a:prstGeom>
              <a:noFill/>
              <a:ln w="28575">
                <a:solidFill>
                  <a:schemeClr val="tx1"/>
                </a:solidFill>
                <a:round/>
                <a:headEnd/>
                <a:tailEnd/>
              </a:ln>
            </p:spPr>
          </p:pic>
          <p:sp>
            <p:nvSpPr>
              <p:cNvPr id="64537" name="Freeform 9"/>
              <p:cNvSpPr>
                <a:spLocks/>
              </p:cNvSpPr>
              <p:nvPr/>
            </p:nvSpPr>
            <p:spPr bwMode="auto">
              <a:xfrm>
                <a:off x="2226387" y="5579019"/>
                <a:ext cx="2660543" cy="525401"/>
              </a:xfrm>
              <a:custGeom>
                <a:avLst/>
                <a:gdLst>
                  <a:gd name="T0" fmla="*/ 2147483647 w 2211"/>
                  <a:gd name="T1" fmla="*/ 2147483647 h 492"/>
                  <a:gd name="T2" fmla="*/ 2147483647 w 2211"/>
                  <a:gd name="T3" fmla="*/ 2147483647 h 492"/>
                  <a:gd name="T4" fmla="*/ 2147483647 w 2211"/>
                  <a:gd name="T5" fmla="*/ 2147483647 h 492"/>
                  <a:gd name="T6" fmla="*/ 2147483647 w 2211"/>
                  <a:gd name="T7" fmla="*/ 2147483647 h 492"/>
                  <a:gd name="T8" fmla="*/ 2147483647 w 2211"/>
                  <a:gd name="T9" fmla="*/ 2147483647 h 492"/>
                  <a:gd name="T10" fmla="*/ 2147483647 w 2211"/>
                  <a:gd name="T11" fmla="*/ 2147483647 h 492"/>
                  <a:gd name="T12" fmla="*/ 2147483647 w 2211"/>
                  <a:gd name="T13" fmla="*/ 2147483647 h 492"/>
                  <a:gd name="T14" fmla="*/ 2147483647 w 2211"/>
                  <a:gd name="T15" fmla="*/ 2147483647 h 492"/>
                  <a:gd name="T16" fmla="*/ 2147483647 w 2211"/>
                  <a:gd name="T17" fmla="*/ 2147483647 h 492"/>
                  <a:gd name="T18" fmla="*/ 2147483647 w 2211"/>
                  <a:gd name="T19" fmla="*/ 2147483647 h 492"/>
                  <a:gd name="T20" fmla="*/ 2147483647 w 2211"/>
                  <a:gd name="T21" fmla="*/ 2147483647 h 492"/>
                  <a:gd name="T22" fmla="*/ 2147483647 w 2211"/>
                  <a:gd name="T23" fmla="*/ 2147483647 h 492"/>
                  <a:gd name="T24" fmla="*/ 2147483647 w 2211"/>
                  <a:gd name="T25" fmla="*/ 2147483647 h 492"/>
                  <a:gd name="T26" fmla="*/ 2147483647 w 2211"/>
                  <a:gd name="T27" fmla="*/ 2147483647 h 492"/>
                  <a:gd name="T28" fmla="*/ 2147483647 w 2211"/>
                  <a:gd name="T29" fmla="*/ 2147483647 h 492"/>
                  <a:gd name="T30" fmla="*/ 2147483647 w 2211"/>
                  <a:gd name="T31" fmla="*/ 2147483647 h 492"/>
                  <a:gd name="T32" fmla="*/ 2147483647 w 2211"/>
                  <a:gd name="T33" fmla="*/ 2147483647 h 492"/>
                  <a:gd name="T34" fmla="*/ 2147483647 w 2211"/>
                  <a:gd name="T35" fmla="*/ 2147483647 h 492"/>
                  <a:gd name="T36" fmla="*/ 2147483647 w 2211"/>
                  <a:gd name="T37" fmla="*/ 2147483647 h 492"/>
                  <a:gd name="T38" fmla="*/ 2147483647 w 2211"/>
                  <a:gd name="T39" fmla="*/ 2147483647 h 492"/>
                  <a:gd name="T40" fmla="*/ 2147483647 w 2211"/>
                  <a:gd name="T41" fmla="*/ 2147483647 h 492"/>
                  <a:gd name="T42" fmla="*/ 2147483647 w 2211"/>
                  <a:gd name="T43" fmla="*/ 2147483647 h 492"/>
                  <a:gd name="T44" fmla="*/ 2147483647 w 2211"/>
                  <a:gd name="T45" fmla="*/ 2147483647 h 492"/>
                  <a:gd name="T46" fmla="*/ 2147483647 w 2211"/>
                  <a:gd name="T47" fmla="*/ 2147483647 h 492"/>
                  <a:gd name="T48" fmla="*/ 2147483647 w 2211"/>
                  <a:gd name="T49" fmla="*/ 2147483647 h 492"/>
                  <a:gd name="T50" fmla="*/ 2147483647 w 2211"/>
                  <a:gd name="T51" fmla="*/ 2147483647 h 492"/>
                  <a:gd name="T52" fmla="*/ 2147483647 w 2211"/>
                  <a:gd name="T53" fmla="*/ 2147483647 h 492"/>
                  <a:gd name="T54" fmla="*/ 2147483647 w 2211"/>
                  <a:gd name="T55" fmla="*/ 2147483647 h 492"/>
                  <a:gd name="T56" fmla="*/ 2147483647 w 2211"/>
                  <a:gd name="T57" fmla="*/ 2147483647 h 492"/>
                  <a:gd name="T58" fmla="*/ 2147483647 w 2211"/>
                  <a:gd name="T59" fmla="*/ 2147483647 h 492"/>
                  <a:gd name="T60" fmla="*/ 2147483647 w 2211"/>
                  <a:gd name="T61" fmla="*/ 2147483647 h 492"/>
                  <a:gd name="T62" fmla="*/ 2147483647 w 2211"/>
                  <a:gd name="T63" fmla="*/ 2147483647 h 492"/>
                  <a:gd name="T64" fmla="*/ 2147483647 w 2211"/>
                  <a:gd name="T65" fmla="*/ 2147483647 h 492"/>
                  <a:gd name="T66" fmla="*/ 2147483647 w 2211"/>
                  <a:gd name="T67" fmla="*/ 2147483647 h 492"/>
                  <a:gd name="T68" fmla="*/ 2147483647 w 2211"/>
                  <a:gd name="T69" fmla="*/ 2147483647 h 492"/>
                  <a:gd name="T70" fmla="*/ 2147483647 w 2211"/>
                  <a:gd name="T71" fmla="*/ 2147483647 h 492"/>
                  <a:gd name="T72" fmla="*/ 2147483647 w 2211"/>
                  <a:gd name="T73" fmla="*/ 2147483647 h 492"/>
                  <a:gd name="T74" fmla="*/ 2147483647 w 2211"/>
                  <a:gd name="T75" fmla="*/ 2147483647 h 492"/>
                  <a:gd name="T76" fmla="*/ 2147483647 w 2211"/>
                  <a:gd name="T77" fmla="*/ 2147483647 h 492"/>
                  <a:gd name="T78" fmla="*/ 2147483647 w 2211"/>
                  <a:gd name="T79" fmla="*/ 2147483647 h 492"/>
                  <a:gd name="T80" fmla="*/ 2147483647 w 2211"/>
                  <a:gd name="T81" fmla="*/ 2147483647 h 492"/>
                  <a:gd name="T82" fmla="*/ 2147483647 w 2211"/>
                  <a:gd name="T83" fmla="*/ 2147483647 h 492"/>
                  <a:gd name="T84" fmla="*/ 2147483647 w 2211"/>
                  <a:gd name="T85" fmla="*/ 2147483647 h 492"/>
                  <a:gd name="T86" fmla="*/ 2147483647 w 2211"/>
                  <a:gd name="T87" fmla="*/ 2147483647 h 492"/>
                  <a:gd name="T88" fmla="*/ 2147483647 w 2211"/>
                  <a:gd name="T89" fmla="*/ 2147483647 h 492"/>
                  <a:gd name="T90" fmla="*/ 2147483647 w 2211"/>
                  <a:gd name="T91" fmla="*/ 2147483647 h 492"/>
                  <a:gd name="T92" fmla="*/ 2147483647 w 2211"/>
                  <a:gd name="T93" fmla="*/ 2147483647 h 492"/>
                  <a:gd name="T94" fmla="*/ 2147483647 w 2211"/>
                  <a:gd name="T95" fmla="*/ 2147483647 h 492"/>
                  <a:gd name="T96" fmla="*/ 2147483647 w 2211"/>
                  <a:gd name="T97" fmla="*/ 2147483647 h 492"/>
                  <a:gd name="T98" fmla="*/ 2147483647 w 2211"/>
                  <a:gd name="T99" fmla="*/ 2147483647 h 492"/>
                  <a:gd name="T100" fmla="*/ 2147483647 w 2211"/>
                  <a:gd name="T101" fmla="*/ 2147483647 h 492"/>
                  <a:gd name="T102" fmla="*/ 2147483647 w 2211"/>
                  <a:gd name="T103" fmla="*/ 2147483647 h 492"/>
                  <a:gd name="T104" fmla="*/ 2147483647 w 2211"/>
                  <a:gd name="T105" fmla="*/ 2147483647 h 492"/>
                  <a:gd name="T106" fmla="*/ 2147483647 w 2211"/>
                  <a:gd name="T107" fmla="*/ 2147483647 h 492"/>
                  <a:gd name="T108" fmla="*/ 2147483647 w 2211"/>
                  <a:gd name="T109" fmla="*/ 2147483647 h 49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11"/>
                  <a:gd name="T166" fmla="*/ 0 h 492"/>
                  <a:gd name="T167" fmla="*/ 2211 w 2211"/>
                  <a:gd name="T168" fmla="*/ 492 h 49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11" h="492">
                    <a:moveTo>
                      <a:pt x="0" y="130"/>
                    </a:moveTo>
                    <a:cubicBezTo>
                      <a:pt x="30" y="249"/>
                      <a:pt x="60" y="368"/>
                      <a:pt x="77" y="400"/>
                    </a:cubicBezTo>
                    <a:cubicBezTo>
                      <a:pt x="94" y="432"/>
                      <a:pt x="92" y="336"/>
                      <a:pt x="101" y="321"/>
                    </a:cubicBezTo>
                    <a:cubicBezTo>
                      <a:pt x="110" y="306"/>
                      <a:pt x="120" y="327"/>
                      <a:pt x="129" y="312"/>
                    </a:cubicBezTo>
                    <a:cubicBezTo>
                      <a:pt x="138" y="297"/>
                      <a:pt x="147" y="226"/>
                      <a:pt x="158" y="231"/>
                    </a:cubicBezTo>
                    <a:cubicBezTo>
                      <a:pt x="169" y="236"/>
                      <a:pt x="180" y="338"/>
                      <a:pt x="194" y="340"/>
                    </a:cubicBezTo>
                    <a:cubicBezTo>
                      <a:pt x="208" y="342"/>
                      <a:pt x="228" y="269"/>
                      <a:pt x="240" y="240"/>
                    </a:cubicBezTo>
                    <a:cubicBezTo>
                      <a:pt x="252" y="211"/>
                      <a:pt x="257" y="181"/>
                      <a:pt x="264" y="165"/>
                    </a:cubicBezTo>
                    <a:cubicBezTo>
                      <a:pt x="271" y="149"/>
                      <a:pt x="271" y="147"/>
                      <a:pt x="282" y="144"/>
                    </a:cubicBezTo>
                    <a:cubicBezTo>
                      <a:pt x="293" y="141"/>
                      <a:pt x="317" y="147"/>
                      <a:pt x="330" y="147"/>
                    </a:cubicBezTo>
                    <a:cubicBezTo>
                      <a:pt x="343" y="147"/>
                      <a:pt x="348" y="128"/>
                      <a:pt x="362" y="144"/>
                    </a:cubicBezTo>
                    <a:cubicBezTo>
                      <a:pt x="376" y="160"/>
                      <a:pt x="403" y="213"/>
                      <a:pt x="416" y="241"/>
                    </a:cubicBezTo>
                    <a:cubicBezTo>
                      <a:pt x="429" y="269"/>
                      <a:pt x="426" y="312"/>
                      <a:pt x="438" y="310"/>
                    </a:cubicBezTo>
                    <a:cubicBezTo>
                      <a:pt x="450" y="308"/>
                      <a:pt x="474" y="253"/>
                      <a:pt x="489" y="228"/>
                    </a:cubicBezTo>
                    <a:cubicBezTo>
                      <a:pt x="504" y="203"/>
                      <a:pt x="520" y="177"/>
                      <a:pt x="530" y="160"/>
                    </a:cubicBezTo>
                    <a:cubicBezTo>
                      <a:pt x="540" y="143"/>
                      <a:pt x="540" y="126"/>
                      <a:pt x="548" y="124"/>
                    </a:cubicBezTo>
                    <a:cubicBezTo>
                      <a:pt x="556" y="122"/>
                      <a:pt x="570" y="150"/>
                      <a:pt x="578" y="147"/>
                    </a:cubicBezTo>
                    <a:cubicBezTo>
                      <a:pt x="586" y="144"/>
                      <a:pt x="583" y="85"/>
                      <a:pt x="597" y="103"/>
                    </a:cubicBezTo>
                    <a:cubicBezTo>
                      <a:pt x="611" y="121"/>
                      <a:pt x="646" y="247"/>
                      <a:pt x="662" y="256"/>
                    </a:cubicBezTo>
                    <a:cubicBezTo>
                      <a:pt x="678" y="265"/>
                      <a:pt x="685" y="185"/>
                      <a:pt x="693" y="156"/>
                    </a:cubicBezTo>
                    <a:cubicBezTo>
                      <a:pt x="701" y="127"/>
                      <a:pt x="705" y="104"/>
                      <a:pt x="708" y="81"/>
                    </a:cubicBezTo>
                    <a:cubicBezTo>
                      <a:pt x="711" y="58"/>
                      <a:pt x="708" y="30"/>
                      <a:pt x="714" y="19"/>
                    </a:cubicBezTo>
                    <a:cubicBezTo>
                      <a:pt x="720" y="8"/>
                      <a:pt x="738" y="5"/>
                      <a:pt x="746" y="16"/>
                    </a:cubicBezTo>
                    <a:cubicBezTo>
                      <a:pt x="754" y="27"/>
                      <a:pt x="753" y="71"/>
                      <a:pt x="759" y="87"/>
                    </a:cubicBezTo>
                    <a:cubicBezTo>
                      <a:pt x="765" y="103"/>
                      <a:pt x="773" y="98"/>
                      <a:pt x="782" y="112"/>
                    </a:cubicBezTo>
                    <a:cubicBezTo>
                      <a:pt x="791" y="126"/>
                      <a:pt x="806" y="150"/>
                      <a:pt x="812" y="172"/>
                    </a:cubicBezTo>
                    <a:cubicBezTo>
                      <a:pt x="818" y="194"/>
                      <a:pt x="813" y="233"/>
                      <a:pt x="819" y="244"/>
                    </a:cubicBezTo>
                    <a:cubicBezTo>
                      <a:pt x="825" y="255"/>
                      <a:pt x="838" y="240"/>
                      <a:pt x="848" y="237"/>
                    </a:cubicBezTo>
                    <a:cubicBezTo>
                      <a:pt x="858" y="234"/>
                      <a:pt x="869" y="248"/>
                      <a:pt x="878" y="226"/>
                    </a:cubicBezTo>
                    <a:cubicBezTo>
                      <a:pt x="887" y="204"/>
                      <a:pt x="893" y="110"/>
                      <a:pt x="902" y="105"/>
                    </a:cubicBezTo>
                    <a:cubicBezTo>
                      <a:pt x="911" y="100"/>
                      <a:pt x="926" y="186"/>
                      <a:pt x="933" y="196"/>
                    </a:cubicBezTo>
                    <a:cubicBezTo>
                      <a:pt x="940" y="206"/>
                      <a:pt x="942" y="159"/>
                      <a:pt x="947" y="165"/>
                    </a:cubicBezTo>
                    <a:cubicBezTo>
                      <a:pt x="952" y="171"/>
                      <a:pt x="958" y="224"/>
                      <a:pt x="963" y="234"/>
                    </a:cubicBezTo>
                    <a:cubicBezTo>
                      <a:pt x="968" y="244"/>
                      <a:pt x="973" y="229"/>
                      <a:pt x="978" y="222"/>
                    </a:cubicBezTo>
                    <a:cubicBezTo>
                      <a:pt x="983" y="215"/>
                      <a:pt x="991" y="184"/>
                      <a:pt x="996" y="192"/>
                    </a:cubicBezTo>
                    <a:cubicBezTo>
                      <a:pt x="1001" y="200"/>
                      <a:pt x="1002" y="268"/>
                      <a:pt x="1008" y="271"/>
                    </a:cubicBezTo>
                    <a:cubicBezTo>
                      <a:pt x="1014" y="274"/>
                      <a:pt x="1028" y="225"/>
                      <a:pt x="1034" y="213"/>
                    </a:cubicBezTo>
                    <a:cubicBezTo>
                      <a:pt x="1040" y="201"/>
                      <a:pt x="1043" y="209"/>
                      <a:pt x="1046" y="198"/>
                    </a:cubicBezTo>
                    <a:cubicBezTo>
                      <a:pt x="1049" y="187"/>
                      <a:pt x="1048" y="136"/>
                      <a:pt x="1055" y="144"/>
                    </a:cubicBezTo>
                    <a:cubicBezTo>
                      <a:pt x="1062" y="152"/>
                      <a:pt x="1078" y="246"/>
                      <a:pt x="1086" y="244"/>
                    </a:cubicBezTo>
                    <a:cubicBezTo>
                      <a:pt x="1094" y="242"/>
                      <a:pt x="1098" y="142"/>
                      <a:pt x="1104" y="133"/>
                    </a:cubicBezTo>
                    <a:cubicBezTo>
                      <a:pt x="1110" y="124"/>
                      <a:pt x="1118" y="194"/>
                      <a:pt x="1122" y="187"/>
                    </a:cubicBezTo>
                    <a:cubicBezTo>
                      <a:pt x="1126" y="180"/>
                      <a:pt x="1124" y="91"/>
                      <a:pt x="1131" y="94"/>
                    </a:cubicBezTo>
                    <a:cubicBezTo>
                      <a:pt x="1138" y="97"/>
                      <a:pt x="1158" y="188"/>
                      <a:pt x="1167" y="205"/>
                    </a:cubicBezTo>
                    <a:cubicBezTo>
                      <a:pt x="1176" y="222"/>
                      <a:pt x="1180" y="193"/>
                      <a:pt x="1185" y="193"/>
                    </a:cubicBezTo>
                    <a:cubicBezTo>
                      <a:pt x="1190" y="193"/>
                      <a:pt x="1194" y="214"/>
                      <a:pt x="1200" y="207"/>
                    </a:cubicBezTo>
                    <a:cubicBezTo>
                      <a:pt x="1206" y="200"/>
                      <a:pt x="1217" y="164"/>
                      <a:pt x="1224" y="151"/>
                    </a:cubicBezTo>
                    <a:cubicBezTo>
                      <a:pt x="1231" y="138"/>
                      <a:pt x="1237" y="139"/>
                      <a:pt x="1241" y="129"/>
                    </a:cubicBezTo>
                    <a:cubicBezTo>
                      <a:pt x="1245" y="119"/>
                      <a:pt x="1246" y="102"/>
                      <a:pt x="1250" y="91"/>
                    </a:cubicBezTo>
                    <a:cubicBezTo>
                      <a:pt x="1254" y="80"/>
                      <a:pt x="1261" y="76"/>
                      <a:pt x="1265" y="61"/>
                    </a:cubicBezTo>
                    <a:cubicBezTo>
                      <a:pt x="1269" y="46"/>
                      <a:pt x="1272" y="0"/>
                      <a:pt x="1277" y="0"/>
                    </a:cubicBezTo>
                    <a:cubicBezTo>
                      <a:pt x="1282" y="0"/>
                      <a:pt x="1288" y="31"/>
                      <a:pt x="1293" y="64"/>
                    </a:cubicBezTo>
                    <a:cubicBezTo>
                      <a:pt x="1298" y="97"/>
                      <a:pt x="1299" y="190"/>
                      <a:pt x="1305" y="199"/>
                    </a:cubicBezTo>
                    <a:cubicBezTo>
                      <a:pt x="1311" y="208"/>
                      <a:pt x="1323" y="120"/>
                      <a:pt x="1329" y="118"/>
                    </a:cubicBezTo>
                    <a:cubicBezTo>
                      <a:pt x="1335" y="116"/>
                      <a:pt x="1332" y="166"/>
                      <a:pt x="1340" y="186"/>
                    </a:cubicBezTo>
                    <a:cubicBezTo>
                      <a:pt x="1348" y="206"/>
                      <a:pt x="1363" y="210"/>
                      <a:pt x="1374" y="240"/>
                    </a:cubicBezTo>
                    <a:cubicBezTo>
                      <a:pt x="1385" y="270"/>
                      <a:pt x="1395" y="365"/>
                      <a:pt x="1404" y="366"/>
                    </a:cubicBezTo>
                    <a:cubicBezTo>
                      <a:pt x="1413" y="367"/>
                      <a:pt x="1425" y="276"/>
                      <a:pt x="1428" y="249"/>
                    </a:cubicBezTo>
                    <a:cubicBezTo>
                      <a:pt x="1431" y="222"/>
                      <a:pt x="1423" y="210"/>
                      <a:pt x="1425" y="201"/>
                    </a:cubicBezTo>
                    <a:cubicBezTo>
                      <a:pt x="1427" y="192"/>
                      <a:pt x="1438" y="204"/>
                      <a:pt x="1443" y="196"/>
                    </a:cubicBezTo>
                    <a:cubicBezTo>
                      <a:pt x="1448" y="188"/>
                      <a:pt x="1448" y="160"/>
                      <a:pt x="1455" y="154"/>
                    </a:cubicBezTo>
                    <a:cubicBezTo>
                      <a:pt x="1462" y="148"/>
                      <a:pt x="1477" y="157"/>
                      <a:pt x="1488" y="160"/>
                    </a:cubicBezTo>
                    <a:cubicBezTo>
                      <a:pt x="1499" y="163"/>
                      <a:pt x="1513" y="175"/>
                      <a:pt x="1520" y="172"/>
                    </a:cubicBezTo>
                    <a:cubicBezTo>
                      <a:pt x="1527" y="169"/>
                      <a:pt x="1524" y="129"/>
                      <a:pt x="1529" y="139"/>
                    </a:cubicBezTo>
                    <a:cubicBezTo>
                      <a:pt x="1534" y="149"/>
                      <a:pt x="1544" y="203"/>
                      <a:pt x="1553" y="234"/>
                    </a:cubicBezTo>
                    <a:cubicBezTo>
                      <a:pt x="1562" y="265"/>
                      <a:pt x="1579" y="303"/>
                      <a:pt x="1584" y="324"/>
                    </a:cubicBezTo>
                    <a:cubicBezTo>
                      <a:pt x="1589" y="345"/>
                      <a:pt x="1577" y="350"/>
                      <a:pt x="1583" y="361"/>
                    </a:cubicBezTo>
                    <a:cubicBezTo>
                      <a:pt x="1589" y="372"/>
                      <a:pt x="1614" y="390"/>
                      <a:pt x="1622" y="390"/>
                    </a:cubicBezTo>
                    <a:cubicBezTo>
                      <a:pt x="1630" y="390"/>
                      <a:pt x="1625" y="360"/>
                      <a:pt x="1631" y="360"/>
                    </a:cubicBezTo>
                    <a:cubicBezTo>
                      <a:pt x="1637" y="360"/>
                      <a:pt x="1650" y="390"/>
                      <a:pt x="1656" y="390"/>
                    </a:cubicBezTo>
                    <a:cubicBezTo>
                      <a:pt x="1662" y="390"/>
                      <a:pt x="1663" y="370"/>
                      <a:pt x="1667" y="361"/>
                    </a:cubicBezTo>
                    <a:cubicBezTo>
                      <a:pt x="1671" y="352"/>
                      <a:pt x="1677" y="322"/>
                      <a:pt x="1682" y="334"/>
                    </a:cubicBezTo>
                    <a:cubicBezTo>
                      <a:pt x="1687" y="346"/>
                      <a:pt x="1691" y="436"/>
                      <a:pt x="1697" y="435"/>
                    </a:cubicBezTo>
                    <a:cubicBezTo>
                      <a:pt x="1703" y="434"/>
                      <a:pt x="1715" y="360"/>
                      <a:pt x="1721" y="325"/>
                    </a:cubicBezTo>
                    <a:cubicBezTo>
                      <a:pt x="1727" y="290"/>
                      <a:pt x="1730" y="253"/>
                      <a:pt x="1733" y="223"/>
                    </a:cubicBezTo>
                    <a:cubicBezTo>
                      <a:pt x="1736" y="193"/>
                      <a:pt x="1736" y="158"/>
                      <a:pt x="1739" y="142"/>
                    </a:cubicBezTo>
                    <a:cubicBezTo>
                      <a:pt x="1742" y="126"/>
                      <a:pt x="1751" y="133"/>
                      <a:pt x="1754" y="126"/>
                    </a:cubicBezTo>
                    <a:cubicBezTo>
                      <a:pt x="1757" y="119"/>
                      <a:pt x="1755" y="93"/>
                      <a:pt x="1758" y="99"/>
                    </a:cubicBezTo>
                    <a:cubicBezTo>
                      <a:pt x="1761" y="105"/>
                      <a:pt x="1767" y="134"/>
                      <a:pt x="1772" y="162"/>
                    </a:cubicBezTo>
                    <a:cubicBezTo>
                      <a:pt x="1777" y="190"/>
                      <a:pt x="1784" y="255"/>
                      <a:pt x="1790" y="270"/>
                    </a:cubicBezTo>
                    <a:cubicBezTo>
                      <a:pt x="1796" y="285"/>
                      <a:pt x="1802" y="261"/>
                      <a:pt x="1806" y="252"/>
                    </a:cubicBezTo>
                    <a:cubicBezTo>
                      <a:pt x="1810" y="243"/>
                      <a:pt x="1809" y="208"/>
                      <a:pt x="1812" y="214"/>
                    </a:cubicBezTo>
                    <a:cubicBezTo>
                      <a:pt x="1815" y="220"/>
                      <a:pt x="1821" y="278"/>
                      <a:pt x="1827" y="286"/>
                    </a:cubicBezTo>
                    <a:cubicBezTo>
                      <a:pt x="1833" y="294"/>
                      <a:pt x="1843" y="254"/>
                      <a:pt x="1847" y="261"/>
                    </a:cubicBezTo>
                    <a:cubicBezTo>
                      <a:pt x="1851" y="268"/>
                      <a:pt x="1848" y="304"/>
                      <a:pt x="1851" y="325"/>
                    </a:cubicBezTo>
                    <a:cubicBezTo>
                      <a:pt x="1854" y="346"/>
                      <a:pt x="1860" y="394"/>
                      <a:pt x="1865" y="387"/>
                    </a:cubicBezTo>
                    <a:cubicBezTo>
                      <a:pt x="1870" y="380"/>
                      <a:pt x="1873" y="275"/>
                      <a:pt x="1883" y="283"/>
                    </a:cubicBezTo>
                    <a:cubicBezTo>
                      <a:pt x="1893" y="291"/>
                      <a:pt x="1916" y="423"/>
                      <a:pt x="1925" y="436"/>
                    </a:cubicBezTo>
                    <a:cubicBezTo>
                      <a:pt x="1934" y="449"/>
                      <a:pt x="1932" y="383"/>
                      <a:pt x="1937" y="360"/>
                    </a:cubicBezTo>
                    <a:cubicBezTo>
                      <a:pt x="1942" y="337"/>
                      <a:pt x="1950" y="303"/>
                      <a:pt x="1956" y="295"/>
                    </a:cubicBezTo>
                    <a:cubicBezTo>
                      <a:pt x="1962" y="287"/>
                      <a:pt x="1970" y="294"/>
                      <a:pt x="1976" y="309"/>
                    </a:cubicBezTo>
                    <a:cubicBezTo>
                      <a:pt x="1982" y="324"/>
                      <a:pt x="1985" y="376"/>
                      <a:pt x="1991" y="385"/>
                    </a:cubicBezTo>
                    <a:cubicBezTo>
                      <a:pt x="1997" y="394"/>
                      <a:pt x="2005" y="358"/>
                      <a:pt x="2010" y="364"/>
                    </a:cubicBezTo>
                    <a:cubicBezTo>
                      <a:pt x="2015" y="370"/>
                      <a:pt x="2017" y="425"/>
                      <a:pt x="2021" y="424"/>
                    </a:cubicBezTo>
                    <a:cubicBezTo>
                      <a:pt x="2025" y="423"/>
                      <a:pt x="2034" y="357"/>
                      <a:pt x="2037" y="355"/>
                    </a:cubicBezTo>
                    <a:cubicBezTo>
                      <a:pt x="2040" y="353"/>
                      <a:pt x="2037" y="417"/>
                      <a:pt x="2040" y="414"/>
                    </a:cubicBezTo>
                    <a:cubicBezTo>
                      <a:pt x="2043" y="411"/>
                      <a:pt x="2051" y="339"/>
                      <a:pt x="2057" y="337"/>
                    </a:cubicBezTo>
                    <a:cubicBezTo>
                      <a:pt x="2063" y="335"/>
                      <a:pt x="2073" y="376"/>
                      <a:pt x="2079" y="400"/>
                    </a:cubicBezTo>
                    <a:cubicBezTo>
                      <a:pt x="2085" y="424"/>
                      <a:pt x="2088" y="476"/>
                      <a:pt x="2093" y="484"/>
                    </a:cubicBezTo>
                    <a:cubicBezTo>
                      <a:pt x="2098" y="492"/>
                      <a:pt x="2109" y="465"/>
                      <a:pt x="2111" y="451"/>
                    </a:cubicBezTo>
                    <a:cubicBezTo>
                      <a:pt x="2113" y="437"/>
                      <a:pt x="2106" y="414"/>
                      <a:pt x="2108" y="402"/>
                    </a:cubicBezTo>
                    <a:cubicBezTo>
                      <a:pt x="2110" y="390"/>
                      <a:pt x="2118" y="377"/>
                      <a:pt x="2123" y="376"/>
                    </a:cubicBezTo>
                    <a:cubicBezTo>
                      <a:pt x="2128" y="375"/>
                      <a:pt x="2135" y="396"/>
                      <a:pt x="2138" y="393"/>
                    </a:cubicBezTo>
                    <a:cubicBezTo>
                      <a:pt x="2141" y="390"/>
                      <a:pt x="2138" y="362"/>
                      <a:pt x="2141" y="355"/>
                    </a:cubicBezTo>
                    <a:cubicBezTo>
                      <a:pt x="2144" y="348"/>
                      <a:pt x="2148" y="340"/>
                      <a:pt x="2153" y="351"/>
                    </a:cubicBezTo>
                    <a:cubicBezTo>
                      <a:pt x="2158" y="362"/>
                      <a:pt x="2170" y="423"/>
                      <a:pt x="2174" y="420"/>
                    </a:cubicBezTo>
                    <a:cubicBezTo>
                      <a:pt x="2178" y="417"/>
                      <a:pt x="2180" y="357"/>
                      <a:pt x="2180" y="331"/>
                    </a:cubicBezTo>
                    <a:cubicBezTo>
                      <a:pt x="2180" y="305"/>
                      <a:pt x="2174" y="267"/>
                      <a:pt x="2175" y="261"/>
                    </a:cubicBezTo>
                    <a:cubicBezTo>
                      <a:pt x="2176" y="255"/>
                      <a:pt x="2186" y="305"/>
                      <a:pt x="2189" y="297"/>
                    </a:cubicBezTo>
                    <a:cubicBezTo>
                      <a:pt x="2192" y="289"/>
                      <a:pt x="2191" y="243"/>
                      <a:pt x="2195" y="214"/>
                    </a:cubicBezTo>
                    <a:cubicBezTo>
                      <a:pt x="2199" y="185"/>
                      <a:pt x="2205" y="153"/>
                      <a:pt x="2211" y="121"/>
                    </a:cubicBezTo>
                  </a:path>
                </a:pathLst>
              </a:custGeom>
              <a:noFill/>
              <a:ln w="28575">
                <a:solidFill>
                  <a:srgbClr val="008000"/>
                </a:solidFill>
                <a:round/>
                <a:headEnd/>
                <a:tailEnd/>
              </a:ln>
            </p:spPr>
            <p:txBody>
              <a:bodyPr/>
              <a:lstStyle/>
              <a:p>
                <a:endParaRPr lang="en-US"/>
              </a:p>
            </p:txBody>
          </p:sp>
          <p:sp>
            <p:nvSpPr>
              <p:cNvPr id="64538" name="Freeform 7"/>
              <p:cNvSpPr>
                <a:spLocks/>
              </p:cNvSpPr>
              <p:nvPr/>
            </p:nvSpPr>
            <p:spPr bwMode="auto">
              <a:xfrm>
                <a:off x="3617578" y="5582525"/>
                <a:ext cx="1243796" cy="569107"/>
              </a:xfrm>
              <a:custGeom>
                <a:avLst/>
                <a:gdLst>
                  <a:gd name="T0" fmla="*/ 2147483647 w 2808"/>
                  <a:gd name="T1" fmla="*/ 2147483647 h 1153"/>
                  <a:gd name="T2" fmla="*/ 2147483647 w 2808"/>
                  <a:gd name="T3" fmla="*/ 2147483647 h 1153"/>
                  <a:gd name="T4" fmla="*/ 2147483647 w 2808"/>
                  <a:gd name="T5" fmla="*/ 2147483647 h 1153"/>
                  <a:gd name="T6" fmla="*/ 2147483647 w 2808"/>
                  <a:gd name="T7" fmla="*/ 2147483647 h 1153"/>
                  <a:gd name="T8" fmla="*/ 2147483647 w 2808"/>
                  <a:gd name="T9" fmla="*/ 2147483647 h 1153"/>
                  <a:gd name="T10" fmla="*/ 2147483647 w 2808"/>
                  <a:gd name="T11" fmla="*/ 2147483647 h 1153"/>
                  <a:gd name="T12" fmla="*/ 2147483647 w 2808"/>
                  <a:gd name="T13" fmla="*/ 2147483647 h 1153"/>
                  <a:gd name="T14" fmla="*/ 2147483647 w 2808"/>
                  <a:gd name="T15" fmla="*/ 2147483647 h 1153"/>
                  <a:gd name="T16" fmla="*/ 2147483647 w 2808"/>
                  <a:gd name="T17" fmla="*/ 2147483647 h 1153"/>
                  <a:gd name="T18" fmla="*/ 2147483647 w 2808"/>
                  <a:gd name="T19" fmla="*/ 2147483647 h 1153"/>
                  <a:gd name="T20" fmla="*/ 2147483647 w 2808"/>
                  <a:gd name="T21" fmla="*/ 2147483647 h 1153"/>
                  <a:gd name="T22" fmla="*/ 2147483647 w 2808"/>
                  <a:gd name="T23" fmla="*/ 2147483647 h 1153"/>
                  <a:gd name="T24" fmla="*/ 2147483647 w 2808"/>
                  <a:gd name="T25" fmla="*/ 2147483647 h 1153"/>
                  <a:gd name="T26" fmla="*/ 2147483647 w 2808"/>
                  <a:gd name="T27" fmla="*/ 2147483647 h 1153"/>
                  <a:gd name="T28" fmla="*/ 2147483647 w 2808"/>
                  <a:gd name="T29" fmla="*/ 2147483647 h 1153"/>
                  <a:gd name="T30" fmla="*/ 2147483647 w 2808"/>
                  <a:gd name="T31" fmla="*/ 2147483647 h 1153"/>
                  <a:gd name="T32" fmla="*/ 2147483647 w 2808"/>
                  <a:gd name="T33" fmla="*/ 2147483647 h 1153"/>
                  <a:gd name="T34" fmla="*/ 2147483647 w 2808"/>
                  <a:gd name="T35" fmla="*/ 2147483647 h 1153"/>
                  <a:gd name="T36" fmla="*/ 2147483647 w 2808"/>
                  <a:gd name="T37" fmla="*/ 2147483647 h 1153"/>
                  <a:gd name="T38" fmla="*/ 2147483647 w 2808"/>
                  <a:gd name="T39" fmla="*/ 2147483647 h 1153"/>
                  <a:gd name="T40" fmla="*/ 2147483647 w 2808"/>
                  <a:gd name="T41" fmla="*/ 2147483647 h 1153"/>
                  <a:gd name="T42" fmla="*/ 2147483647 w 2808"/>
                  <a:gd name="T43" fmla="*/ 2147483647 h 1153"/>
                  <a:gd name="T44" fmla="*/ 2147483647 w 2808"/>
                  <a:gd name="T45" fmla="*/ 2147483647 h 1153"/>
                  <a:gd name="T46" fmla="*/ 2147483647 w 2808"/>
                  <a:gd name="T47" fmla="*/ 2147483647 h 1153"/>
                  <a:gd name="T48" fmla="*/ 2147483647 w 2808"/>
                  <a:gd name="T49" fmla="*/ 2147483647 h 1153"/>
                  <a:gd name="T50" fmla="*/ 2147483647 w 2808"/>
                  <a:gd name="T51" fmla="*/ 2147483647 h 1153"/>
                  <a:gd name="T52" fmla="*/ 2147483647 w 2808"/>
                  <a:gd name="T53" fmla="*/ 2147483647 h 1153"/>
                  <a:gd name="T54" fmla="*/ 2147483647 w 2808"/>
                  <a:gd name="T55" fmla="*/ 2147483647 h 1153"/>
                  <a:gd name="T56" fmla="*/ 2147483647 w 2808"/>
                  <a:gd name="T57" fmla="*/ 2147483647 h 1153"/>
                  <a:gd name="T58" fmla="*/ 2147483647 w 2808"/>
                  <a:gd name="T59" fmla="*/ 2147483647 h 1153"/>
                  <a:gd name="T60" fmla="*/ 2147483647 w 2808"/>
                  <a:gd name="T61" fmla="*/ 2147483647 h 1153"/>
                  <a:gd name="T62" fmla="*/ 2147483647 w 2808"/>
                  <a:gd name="T63" fmla="*/ 2147483647 h 1153"/>
                  <a:gd name="T64" fmla="*/ 2147483647 w 2808"/>
                  <a:gd name="T65" fmla="*/ 2147483647 h 1153"/>
                  <a:gd name="T66" fmla="*/ 2147483647 w 2808"/>
                  <a:gd name="T67" fmla="*/ 2147483647 h 1153"/>
                  <a:gd name="T68" fmla="*/ 2147483647 w 2808"/>
                  <a:gd name="T69" fmla="*/ 2147483647 h 1153"/>
                  <a:gd name="T70" fmla="*/ 2147483647 w 2808"/>
                  <a:gd name="T71" fmla="*/ 2147483647 h 115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08"/>
                  <a:gd name="T109" fmla="*/ 0 h 1153"/>
                  <a:gd name="T110" fmla="*/ 2808 w 2808"/>
                  <a:gd name="T111" fmla="*/ 1153 h 115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08" h="1153">
                    <a:moveTo>
                      <a:pt x="0" y="772"/>
                    </a:moveTo>
                    <a:cubicBezTo>
                      <a:pt x="24" y="720"/>
                      <a:pt x="49" y="669"/>
                      <a:pt x="68" y="650"/>
                    </a:cubicBezTo>
                    <a:cubicBezTo>
                      <a:pt x="87" y="631"/>
                      <a:pt x="99" y="686"/>
                      <a:pt x="112" y="658"/>
                    </a:cubicBezTo>
                    <a:cubicBezTo>
                      <a:pt x="125" y="630"/>
                      <a:pt x="137" y="494"/>
                      <a:pt x="148" y="480"/>
                    </a:cubicBezTo>
                    <a:cubicBezTo>
                      <a:pt x="159" y="466"/>
                      <a:pt x="165" y="563"/>
                      <a:pt x="178" y="572"/>
                    </a:cubicBezTo>
                    <a:cubicBezTo>
                      <a:pt x="191" y="581"/>
                      <a:pt x="205" y="478"/>
                      <a:pt x="224" y="536"/>
                    </a:cubicBezTo>
                    <a:cubicBezTo>
                      <a:pt x="243" y="594"/>
                      <a:pt x="269" y="908"/>
                      <a:pt x="294" y="920"/>
                    </a:cubicBezTo>
                    <a:cubicBezTo>
                      <a:pt x="319" y="932"/>
                      <a:pt x="356" y="655"/>
                      <a:pt x="376" y="608"/>
                    </a:cubicBezTo>
                    <a:cubicBezTo>
                      <a:pt x="396" y="561"/>
                      <a:pt x="393" y="663"/>
                      <a:pt x="414" y="636"/>
                    </a:cubicBezTo>
                    <a:cubicBezTo>
                      <a:pt x="435" y="609"/>
                      <a:pt x="475" y="444"/>
                      <a:pt x="500" y="444"/>
                    </a:cubicBezTo>
                    <a:cubicBezTo>
                      <a:pt x="525" y="444"/>
                      <a:pt x="542" y="632"/>
                      <a:pt x="564" y="636"/>
                    </a:cubicBezTo>
                    <a:cubicBezTo>
                      <a:pt x="586" y="640"/>
                      <a:pt x="616" y="486"/>
                      <a:pt x="634" y="468"/>
                    </a:cubicBezTo>
                    <a:cubicBezTo>
                      <a:pt x="652" y="450"/>
                      <a:pt x="658" y="516"/>
                      <a:pt x="670" y="526"/>
                    </a:cubicBezTo>
                    <a:cubicBezTo>
                      <a:pt x="682" y="536"/>
                      <a:pt x="682" y="568"/>
                      <a:pt x="708" y="528"/>
                    </a:cubicBezTo>
                    <a:cubicBezTo>
                      <a:pt x="734" y="488"/>
                      <a:pt x="799" y="339"/>
                      <a:pt x="826" y="284"/>
                    </a:cubicBezTo>
                    <a:cubicBezTo>
                      <a:pt x="853" y="229"/>
                      <a:pt x="857" y="182"/>
                      <a:pt x="872" y="200"/>
                    </a:cubicBezTo>
                    <a:cubicBezTo>
                      <a:pt x="887" y="218"/>
                      <a:pt x="903" y="385"/>
                      <a:pt x="916" y="390"/>
                    </a:cubicBezTo>
                    <a:cubicBezTo>
                      <a:pt x="929" y="395"/>
                      <a:pt x="940" y="239"/>
                      <a:pt x="952" y="230"/>
                    </a:cubicBezTo>
                    <a:cubicBezTo>
                      <a:pt x="964" y="221"/>
                      <a:pt x="976" y="330"/>
                      <a:pt x="988" y="336"/>
                    </a:cubicBezTo>
                    <a:cubicBezTo>
                      <a:pt x="1000" y="342"/>
                      <a:pt x="1010" y="254"/>
                      <a:pt x="1024" y="268"/>
                    </a:cubicBezTo>
                    <a:cubicBezTo>
                      <a:pt x="1038" y="282"/>
                      <a:pt x="1060" y="404"/>
                      <a:pt x="1072" y="418"/>
                    </a:cubicBezTo>
                    <a:cubicBezTo>
                      <a:pt x="1084" y="432"/>
                      <a:pt x="1086" y="359"/>
                      <a:pt x="1096" y="354"/>
                    </a:cubicBezTo>
                    <a:cubicBezTo>
                      <a:pt x="1106" y="349"/>
                      <a:pt x="1114" y="441"/>
                      <a:pt x="1132" y="386"/>
                    </a:cubicBezTo>
                    <a:cubicBezTo>
                      <a:pt x="1150" y="331"/>
                      <a:pt x="1189" y="52"/>
                      <a:pt x="1206" y="26"/>
                    </a:cubicBezTo>
                    <a:cubicBezTo>
                      <a:pt x="1223" y="0"/>
                      <a:pt x="1224" y="209"/>
                      <a:pt x="1236" y="228"/>
                    </a:cubicBezTo>
                    <a:cubicBezTo>
                      <a:pt x="1248" y="247"/>
                      <a:pt x="1263" y="113"/>
                      <a:pt x="1276" y="140"/>
                    </a:cubicBezTo>
                    <a:cubicBezTo>
                      <a:pt x="1289" y="167"/>
                      <a:pt x="1303" y="372"/>
                      <a:pt x="1316" y="388"/>
                    </a:cubicBezTo>
                    <a:cubicBezTo>
                      <a:pt x="1329" y="404"/>
                      <a:pt x="1343" y="262"/>
                      <a:pt x="1356" y="236"/>
                    </a:cubicBezTo>
                    <a:cubicBezTo>
                      <a:pt x="1369" y="210"/>
                      <a:pt x="1377" y="238"/>
                      <a:pt x="1392" y="234"/>
                    </a:cubicBezTo>
                    <a:cubicBezTo>
                      <a:pt x="1407" y="230"/>
                      <a:pt x="1430" y="198"/>
                      <a:pt x="1444" y="214"/>
                    </a:cubicBezTo>
                    <a:cubicBezTo>
                      <a:pt x="1458" y="230"/>
                      <a:pt x="1467" y="283"/>
                      <a:pt x="1476" y="328"/>
                    </a:cubicBezTo>
                    <a:cubicBezTo>
                      <a:pt x="1485" y="373"/>
                      <a:pt x="1489" y="471"/>
                      <a:pt x="1500" y="486"/>
                    </a:cubicBezTo>
                    <a:cubicBezTo>
                      <a:pt x="1511" y="501"/>
                      <a:pt x="1530" y="428"/>
                      <a:pt x="1540" y="420"/>
                    </a:cubicBezTo>
                    <a:cubicBezTo>
                      <a:pt x="1550" y="412"/>
                      <a:pt x="1551" y="438"/>
                      <a:pt x="1562" y="440"/>
                    </a:cubicBezTo>
                    <a:cubicBezTo>
                      <a:pt x="1573" y="442"/>
                      <a:pt x="1593" y="403"/>
                      <a:pt x="1604" y="430"/>
                    </a:cubicBezTo>
                    <a:cubicBezTo>
                      <a:pt x="1615" y="457"/>
                      <a:pt x="1616" y="554"/>
                      <a:pt x="1630" y="600"/>
                    </a:cubicBezTo>
                    <a:cubicBezTo>
                      <a:pt x="1644" y="646"/>
                      <a:pt x="1667" y="723"/>
                      <a:pt x="1686" y="708"/>
                    </a:cubicBezTo>
                    <a:cubicBezTo>
                      <a:pt x="1705" y="693"/>
                      <a:pt x="1732" y="587"/>
                      <a:pt x="1746" y="510"/>
                    </a:cubicBezTo>
                    <a:cubicBezTo>
                      <a:pt x="1760" y="433"/>
                      <a:pt x="1762" y="273"/>
                      <a:pt x="1770" y="246"/>
                    </a:cubicBezTo>
                    <a:cubicBezTo>
                      <a:pt x="1778" y="219"/>
                      <a:pt x="1786" y="316"/>
                      <a:pt x="1794" y="346"/>
                    </a:cubicBezTo>
                    <a:cubicBezTo>
                      <a:pt x="1802" y="376"/>
                      <a:pt x="1809" y="412"/>
                      <a:pt x="1818" y="428"/>
                    </a:cubicBezTo>
                    <a:cubicBezTo>
                      <a:pt x="1827" y="444"/>
                      <a:pt x="1837" y="424"/>
                      <a:pt x="1848" y="444"/>
                    </a:cubicBezTo>
                    <a:cubicBezTo>
                      <a:pt x="1859" y="464"/>
                      <a:pt x="1872" y="514"/>
                      <a:pt x="1884" y="550"/>
                    </a:cubicBezTo>
                    <a:cubicBezTo>
                      <a:pt x="1896" y="586"/>
                      <a:pt x="1903" y="682"/>
                      <a:pt x="1918" y="658"/>
                    </a:cubicBezTo>
                    <a:cubicBezTo>
                      <a:pt x="1933" y="634"/>
                      <a:pt x="1952" y="350"/>
                      <a:pt x="1976" y="408"/>
                    </a:cubicBezTo>
                    <a:cubicBezTo>
                      <a:pt x="2000" y="466"/>
                      <a:pt x="2038" y="953"/>
                      <a:pt x="2060" y="1006"/>
                    </a:cubicBezTo>
                    <a:cubicBezTo>
                      <a:pt x="2082" y="1059"/>
                      <a:pt x="2094" y="777"/>
                      <a:pt x="2106" y="728"/>
                    </a:cubicBezTo>
                    <a:cubicBezTo>
                      <a:pt x="2118" y="679"/>
                      <a:pt x="2124" y="669"/>
                      <a:pt x="2132" y="710"/>
                    </a:cubicBezTo>
                    <a:cubicBezTo>
                      <a:pt x="2140" y="751"/>
                      <a:pt x="2141" y="937"/>
                      <a:pt x="2152" y="972"/>
                    </a:cubicBezTo>
                    <a:cubicBezTo>
                      <a:pt x="2163" y="1007"/>
                      <a:pt x="2179" y="892"/>
                      <a:pt x="2196" y="918"/>
                    </a:cubicBezTo>
                    <a:cubicBezTo>
                      <a:pt x="2213" y="944"/>
                      <a:pt x="2239" y="1099"/>
                      <a:pt x="2254" y="1126"/>
                    </a:cubicBezTo>
                    <a:cubicBezTo>
                      <a:pt x="2269" y="1153"/>
                      <a:pt x="2275" y="1091"/>
                      <a:pt x="2286" y="1078"/>
                    </a:cubicBezTo>
                    <a:cubicBezTo>
                      <a:pt x="2297" y="1065"/>
                      <a:pt x="2310" y="1056"/>
                      <a:pt x="2318" y="1046"/>
                    </a:cubicBezTo>
                    <a:cubicBezTo>
                      <a:pt x="2326" y="1036"/>
                      <a:pt x="2327" y="1007"/>
                      <a:pt x="2336" y="1016"/>
                    </a:cubicBezTo>
                    <a:cubicBezTo>
                      <a:pt x="2345" y="1025"/>
                      <a:pt x="2363" y="1100"/>
                      <a:pt x="2374" y="1102"/>
                    </a:cubicBezTo>
                    <a:cubicBezTo>
                      <a:pt x="2385" y="1104"/>
                      <a:pt x="2395" y="1062"/>
                      <a:pt x="2402" y="1030"/>
                    </a:cubicBezTo>
                    <a:cubicBezTo>
                      <a:pt x="2409" y="998"/>
                      <a:pt x="2410" y="937"/>
                      <a:pt x="2416" y="908"/>
                    </a:cubicBezTo>
                    <a:cubicBezTo>
                      <a:pt x="2422" y="879"/>
                      <a:pt x="2429" y="867"/>
                      <a:pt x="2438" y="858"/>
                    </a:cubicBezTo>
                    <a:cubicBezTo>
                      <a:pt x="2447" y="849"/>
                      <a:pt x="2459" y="879"/>
                      <a:pt x="2468" y="852"/>
                    </a:cubicBezTo>
                    <a:cubicBezTo>
                      <a:pt x="2477" y="825"/>
                      <a:pt x="2481" y="731"/>
                      <a:pt x="2490" y="696"/>
                    </a:cubicBezTo>
                    <a:cubicBezTo>
                      <a:pt x="2499" y="661"/>
                      <a:pt x="2512" y="667"/>
                      <a:pt x="2522" y="644"/>
                    </a:cubicBezTo>
                    <a:cubicBezTo>
                      <a:pt x="2532" y="621"/>
                      <a:pt x="2539" y="572"/>
                      <a:pt x="2548" y="558"/>
                    </a:cubicBezTo>
                    <a:cubicBezTo>
                      <a:pt x="2557" y="544"/>
                      <a:pt x="2565" y="536"/>
                      <a:pt x="2574" y="560"/>
                    </a:cubicBezTo>
                    <a:cubicBezTo>
                      <a:pt x="2583" y="584"/>
                      <a:pt x="2593" y="688"/>
                      <a:pt x="2600" y="704"/>
                    </a:cubicBezTo>
                    <a:cubicBezTo>
                      <a:pt x="2607" y="720"/>
                      <a:pt x="2612" y="672"/>
                      <a:pt x="2618" y="656"/>
                    </a:cubicBezTo>
                    <a:cubicBezTo>
                      <a:pt x="2624" y="640"/>
                      <a:pt x="2632" y="604"/>
                      <a:pt x="2638" y="604"/>
                    </a:cubicBezTo>
                    <a:cubicBezTo>
                      <a:pt x="2644" y="604"/>
                      <a:pt x="2649" y="635"/>
                      <a:pt x="2656" y="654"/>
                    </a:cubicBezTo>
                    <a:cubicBezTo>
                      <a:pt x="2663" y="673"/>
                      <a:pt x="2672" y="723"/>
                      <a:pt x="2680" y="720"/>
                    </a:cubicBezTo>
                    <a:cubicBezTo>
                      <a:pt x="2688" y="717"/>
                      <a:pt x="2697" y="659"/>
                      <a:pt x="2704" y="636"/>
                    </a:cubicBezTo>
                    <a:cubicBezTo>
                      <a:pt x="2711" y="613"/>
                      <a:pt x="2714" y="616"/>
                      <a:pt x="2720" y="582"/>
                    </a:cubicBezTo>
                    <a:cubicBezTo>
                      <a:pt x="2726" y="548"/>
                      <a:pt x="2734" y="453"/>
                      <a:pt x="2742" y="430"/>
                    </a:cubicBezTo>
                    <a:cubicBezTo>
                      <a:pt x="2750" y="407"/>
                      <a:pt x="2759" y="473"/>
                      <a:pt x="2770" y="446"/>
                    </a:cubicBezTo>
                    <a:cubicBezTo>
                      <a:pt x="2781" y="419"/>
                      <a:pt x="2794" y="343"/>
                      <a:pt x="2808" y="268"/>
                    </a:cubicBezTo>
                  </a:path>
                </a:pathLst>
              </a:custGeom>
              <a:noFill/>
              <a:ln w="28575">
                <a:solidFill>
                  <a:srgbClr val="0000FF"/>
                </a:solidFill>
                <a:round/>
                <a:headEnd/>
                <a:tailEnd/>
              </a:ln>
            </p:spPr>
            <p:txBody>
              <a:bodyPr/>
              <a:lstStyle/>
              <a:p>
                <a:endParaRPr lang="en-US"/>
              </a:p>
            </p:txBody>
          </p:sp>
          <p:sp>
            <p:nvSpPr>
              <p:cNvPr id="64539" name="Freeform 17"/>
              <p:cNvSpPr>
                <a:spLocks noChangeArrowheads="1"/>
              </p:cNvSpPr>
              <p:nvPr/>
            </p:nvSpPr>
            <p:spPr bwMode="auto">
              <a:xfrm>
                <a:off x="4060825" y="5581650"/>
                <a:ext cx="835025" cy="558800"/>
              </a:xfrm>
              <a:custGeom>
                <a:avLst/>
                <a:gdLst>
                  <a:gd name="T0" fmla="*/ 0 w 3451225"/>
                  <a:gd name="T1" fmla="*/ 1 h 1009121"/>
                  <a:gd name="T2" fmla="*/ 0 w 3451225"/>
                  <a:gd name="T3" fmla="*/ 1 h 1009121"/>
                  <a:gd name="T4" fmla="*/ 0 w 3451225"/>
                  <a:gd name="T5" fmla="*/ 1 h 1009121"/>
                  <a:gd name="T6" fmla="*/ 0 w 3451225"/>
                  <a:gd name="T7" fmla="*/ 1 h 1009121"/>
                  <a:gd name="T8" fmla="*/ 0 w 3451225"/>
                  <a:gd name="T9" fmla="*/ 1 h 1009121"/>
                  <a:gd name="T10" fmla="*/ 0 w 3451225"/>
                  <a:gd name="T11" fmla="*/ 1 h 1009121"/>
                  <a:gd name="T12" fmla="*/ 0 w 3451225"/>
                  <a:gd name="T13" fmla="*/ 1 h 1009121"/>
                  <a:gd name="T14" fmla="*/ 0 w 3451225"/>
                  <a:gd name="T15" fmla="*/ 1 h 1009121"/>
                  <a:gd name="T16" fmla="*/ 0 w 3451225"/>
                  <a:gd name="T17" fmla="*/ 1 h 1009121"/>
                  <a:gd name="T18" fmla="*/ 0 w 3451225"/>
                  <a:gd name="T19" fmla="*/ 1 h 1009121"/>
                  <a:gd name="T20" fmla="*/ 0 w 3451225"/>
                  <a:gd name="T21" fmla="*/ 1 h 1009121"/>
                  <a:gd name="T22" fmla="*/ 0 w 3451225"/>
                  <a:gd name="T23" fmla="*/ 1 h 1009121"/>
                  <a:gd name="T24" fmla="*/ 0 w 3451225"/>
                  <a:gd name="T25" fmla="*/ 1 h 1009121"/>
                  <a:gd name="T26" fmla="*/ 0 w 3451225"/>
                  <a:gd name="T27" fmla="*/ 1 h 1009121"/>
                  <a:gd name="T28" fmla="*/ 0 w 3451225"/>
                  <a:gd name="T29" fmla="*/ 1 h 1009121"/>
                  <a:gd name="T30" fmla="*/ 0 w 3451225"/>
                  <a:gd name="T31" fmla="*/ 1 h 1009121"/>
                  <a:gd name="T32" fmla="*/ 0 w 3451225"/>
                  <a:gd name="T33" fmla="*/ 1 h 1009121"/>
                  <a:gd name="T34" fmla="*/ 0 w 3451225"/>
                  <a:gd name="T35" fmla="*/ 1 h 1009121"/>
                  <a:gd name="T36" fmla="*/ 0 w 3451225"/>
                  <a:gd name="T37" fmla="*/ 1 h 1009121"/>
                  <a:gd name="T38" fmla="*/ 0 w 3451225"/>
                  <a:gd name="T39" fmla="*/ 1 h 1009121"/>
                  <a:gd name="T40" fmla="*/ 0 w 3451225"/>
                  <a:gd name="T41" fmla="*/ 1 h 1009121"/>
                  <a:gd name="T42" fmla="*/ 0 w 3451225"/>
                  <a:gd name="T43" fmla="*/ 1 h 1009121"/>
                  <a:gd name="T44" fmla="*/ 0 w 3451225"/>
                  <a:gd name="T45" fmla="*/ 1 h 1009121"/>
                  <a:gd name="T46" fmla="*/ 0 w 3451225"/>
                  <a:gd name="T47" fmla="*/ 1 h 1009121"/>
                  <a:gd name="T48" fmla="*/ 0 w 3451225"/>
                  <a:gd name="T49" fmla="*/ 1 h 1009121"/>
                  <a:gd name="T50" fmla="*/ 0 w 3451225"/>
                  <a:gd name="T51" fmla="*/ 1 h 1009121"/>
                  <a:gd name="T52" fmla="*/ 0 w 3451225"/>
                  <a:gd name="T53" fmla="*/ 1 h 1009121"/>
                  <a:gd name="T54" fmla="*/ 0 w 3451225"/>
                  <a:gd name="T55" fmla="*/ 1 h 1009121"/>
                  <a:gd name="T56" fmla="*/ 0 w 3451225"/>
                  <a:gd name="T57" fmla="*/ 1 h 1009121"/>
                  <a:gd name="T58" fmla="*/ 0 w 3451225"/>
                  <a:gd name="T59" fmla="*/ 1 h 1009121"/>
                  <a:gd name="T60" fmla="*/ 0 w 3451225"/>
                  <a:gd name="T61" fmla="*/ 1 h 1009121"/>
                  <a:gd name="T62" fmla="*/ 0 w 3451225"/>
                  <a:gd name="T63" fmla="*/ 1 h 10091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51225"/>
                  <a:gd name="T97" fmla="*/ 0 h 1009121"/>
                  <a:gd name="T98" fmla="*/ 3451225 w 3451225"/>
                  <a:gd name="T99" fmla="*/ 1009121 h 10091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51225" h="1009121">
                    <a:moveTo>
                      <a:pt x="3451225" y="376767"/>
                    </a:moveTo>
                    <a:cubicBezTo>
                      <a:pt x="3431381" y="366183"/>
                      <a:pt x="3411538" y="355600"/>
                      <a:pt x="3384550" y="357717"/>
                    </a:cubicBezTo>
                    <a:cubicBezTo>
                      <a:pt x="3357563" y="359834"/>
                      <a:pt x="3313112" y="369359"/>
                      <a:pt x="3289300" y="389467"/>
                    </a:cubicBezTo>
                    <a:cubicBezTo>
                      <a:pt x="3265488" y="409575"/>
                      <a:pt x="3260725" y="442384"/>
                      <a:pt x="3241675" y="478367"/>
                    </a:cubicBezTo>
                    <a:cubicBezTo>
                      <a:pt x="3222625" y="514350"/>
                      <a:pt x="3195108" y="573088"/>
                      <a:pt x="3175000" y="605367"/>
                    </a:cubicBezTo>
                    <a:cubicBezTo>
                      <a:pt x="3154892" y="637646"/>
                      <a:pt x="3148542" y="657755"/>
                      <a:pt x="3121025" y="672042"/>
                    </a:cubicBezTo>
                    <a:cubicBezTo>
                      <a:pt x="3093508" y="686330"/>
                      <a:pt x="3041650" y="691092"/>
                      <a:pt x="3009900" y="691092"/>
                    </a:cubicBezTo>
                    <a:cubicBezTo>
                      <a:pt x="2978150" y="691092"/>
                      <a:pt x="2958571" y="673100"/>
                      <a:pt x="2930525" y="672042"/>
                    </a:cubicBezTo>
                    <a:cubicBezTo>
                      <a:pt x="2902479" y="670984"/>
                      <a:pt x="2867025" y="677334"/>
                      <a:pt x="2841625" y="684742"/>
                    </a:cubicBezTo>
                    <a:cubicBezTo>
                      <a:pt x="2816225" y="692150"/>
                      <a:pt x="2814637" y="731838"/>
                      <a:pt x="2778125" y="716492"/>
                    </a:cubicBezTo>
                    <a:cubicBezTo>
                      <a:pt x="2741613" y="701146"/>
                      <a:pt x="2666471" y="573088"/>
                      <a:pt x="2622550" y="592667"/>
                    </a:cubicBezTo>
                    <a:cubicBezTo>
                      <a:pt x="2578629" y="612246"/>
                      <a:pt x="2546350" y="766763"/>
                      <a:pt x="2514600" y="833967"/>
                    </a:cubicBezTo>
                    <a:cubicBezTo>
                      <a:pt x="2482850" y="901171"/>
                      <a:pt x="2473325" y="982663"/>
                      <a:pt x="2432050" y="995892"/>
                    </a:cubicBezTo>
                    <a:cubicBezTo>
                      <a:pt x="2390775" y="1009121"/>
                      <a:pt x="2313517" y="924984"/>
                      <a:pt x="2266950" y="913342"/>
                    </a:cubicBezTo>
                    <a:cubicBezTo>
                      <a:pt x="2220383" y="901700"/>
                      <a:pt x="2185458" y="943504"/>
                      <a:pt x="2152650" y="926042"/>
                    </a:cubicBezTo>
                    <a:cubicBezTo>
                      <a:pt x="2119842" y="908580"/>
                      <a:pt x="2093383" y="846138"/>
                      <a:pt x="2070100" y="808567"/>
                    </a:cubicBezTo>
                    <a:cubicBezTo>
                      <a:pt x="2046817" y="770996"/>
                      <a:pt x="2036233" y="738717"/>
                      <a:pt x="2012950" y="700617"/>
                    </a:cubicBezTo>
                    <a:cubicBezTo>
                      <a:pt x="1989667" y="662517"/>
                      <a:pt x="1958975" y="585788"/>
                      <a:pt x="1930400" y="579967"/>
                    </a:cubicBezTo>
                    <a:cubicBezTo>
                      <a:pt x="1901825" y="574146"/>
                      <a:pt x="1866900" y="634471"/>
                      <a:pt x="1841500" y="665692"/>
                    </a:cubicBezTo>
                    <a:cubicBezTo>
                      <a:pt x="1816100" y="696913"/>
                      <a:pt x="1811867" y="773642"/>
                      <a:pt x="1778000" y="767292"/>
                    </a:cubicBezTo>
                    <a:cubicBezTo>
                      <a:pt x="1744133" y="760942"/>
                      <a:pt x="1686983" y="682625"/>
                      <a:pt x="1638300" y="627592"/>
                    </a:cubicBezTo>
                    <a:cubicBezTo>
                      <a:pt x="1589617" y="572559"/>
                      <a:pt x="1529821" y="485246"/>
                      <a:pt x="1485900" y="437092"/>
                    </a:cubicBezTo>
                    <a:cubicBezTo>
                      <a:pt x="1441979" y="388938"/>
                      <a:pt x="1402821" y="381530"/>
                      <a:pt x="1374775" y="338667"/>
                    </a:cubicBezTo>
                    <a:cubicBezTo>
                      <a:pt x="1346729" y="295805"/>
                      <a:pt x="1357312" y="225425"/>
                      <a:pt x="1317625" y="179917"/>
                    </a:cubicBezTo>
                    <a:cubicBezTo>
                      <a:pt x="1277938" y="134409"/>
                      <a:pt x="1187979" y="91017"/>
                      <a:pt x="1136650" y="65617"/>
                    </a:cubicBezTo>
                    <a:cubicBezTo>
                      <a:pt x="1085321" y="40217"/>
                      <a:pt x="1052512" y="37042"/>
                      <a:pt x="1009650" y="27517"/>
                    </a:cubicBezTo>
                    <a:cubicBezTo>
                      <a:pt x="966788" y="17992"/>
                      <a:pt x="930275" y="0"/>
                      <a:pt x="879475" y="8467"/>
                    </a:cubicBezTo>
                    <a:cubicBezTo>
                      <a:pt x="828675" y="16934"/>
                      <a:pt x="756179" y="46038"/>
                      <a:pt x="704850" y="78317"/>
                    </a:cubicBezTo>
                    <a:cubicBezTo>
                      <a:pt x="653521" y="110596"/>
                      <a:pt x="607483" y="159809"/>
                      <a:pt x="571500" y="202142"/>
                    </a:cubicBezTo>
                    <a:cubicBezTo>
                      <a:pt x="535517" y="244475"/>
                      <a:pt x="522817" y="298450"/>
                      <a:pt x="488950" y="332317"/>
                    </a:cubicBezTo>
                    <a:cubicBezTo>
                      <a:pt x="455083" y="366184"/>
                      <a:pt x="449791" y="366184"/>
                      <a:pt x="368300" y="405342"/>
                    </a:cubicBezTo>
                    <a:cubicBezTo>
                      <a:pt x="286809" y="444500"/>
                      <a:pt x="0" y="567267"/>
                      <a:pt x="0" y="567267"/>
                    </a:cubicBezTo>
                  </a:path>
                </a:pathLst>
              </a:custGeom>
              <a:noFill/>
              <a:ln w="28575">
                <a:solidFill>
                  <a:srgbClr val="660066"/>
                </a:solidFill>
                <a:round/>
                <a:headEnd/>
                <a:tailEnd/>
              </a:ln>
            </p:spPr>
            <p:txBody>
              <a:bodyPr/>
              <a:lstStyle/>
              <a:p>
                <a:endParaRPr lang="en-US"/>
              </a:p>
            </p:txBody>
          </p:sp>
        </p:grpSp>
        <p:sp>
          <p:nvSpPr>
            <p:cNvPr id="64534" name="Oval 17"/>
            <p:cNvSpPr>
              <a:spLocks noChangeArrowheads="1"/>
            </p:cNvSpPr>
            <p:nvPr/>
          </p:nvSpPr>
          <p:spPr bwMode="auto">
            <a:xfrm>
              <a:off x="2981" y="3602"/>
              <a:ext cx="163" cy="157"/>
            </a:xfrm>
            <a:prstGeom prst="ellipse">
              <a:avLst/>
            </a:prstGeom>
            <a:noFill/>
            <a:ln w="12700">
              <a:solidFill>
                <a:srgbClr val="FF0000"/>
              </a:solidFill>
              <a:round/>
              <a:headEnd/>
              <a:tailEnd/>
            </a:ln>
          </p:spPr>
          <p:txBody>
            <a:bodyPr wrap="none" anchor="ctr"/>
            <a:lstStyle/>
            <a:p>
              <a:pPr defTabSz="457200"/>
              <a:endParaRPr lang="en-US" sz="1800"/>
            </a:p>
          </p:txBody>
        </p:sp>
        <p:sp>
          <p:nvSpPr>
            <p:cNvPr id="64535" name="Text Box 18"/>
            <p:cNvSpPr txBox="1">
              <a:spLocks noChangeArrowheads="1"/>
            </p:cNvSpPr>
            <p:nvPr/>
          </p:nvSpPr>
          <p:spPr bwMode="auto">
            <a:xfrm>
              <a:off x="2485" y="2718"/>
              <a:ext cx="923" cy="258"/>
            </a:xfrm>
            <a:prstGeom prst="rect">
              <a:avLst/>
            </a:prstGeom>
            <a:solidFill>
              <a:schemeClr val="bg1"/>
            </a:solidFill>
            <a:ln w="12700">
              <a:solidFill>
                <a:srgbClr val="000000"/>
              </a:solidFill>
              <a:miter lim="800000"/>
              <a:headEnd/>
              <a:tailEnd/>
            </a:ln>
          </p:spPr>
          <p:txBody>
            <a:bodyPr>
              <a:spAutoFit/>
            </a:bodyPr>
            <a:lstStyle/>
            <a:p>
              <a:pPr algn="ctr" defTabSz="457200">
                <a:spcBef>
                  <a:spcPct val="50000"/>
                </a:spcBef>
              </a:pPr>
              <a:r>
                <a:rPr lang="en-US" sz="1000"/>
                <a:t>Red Circle is the claimed AGW scare</a:t>
              </a:r>
            </a:p>
          </p:txBody>
        </p:sp>
      </p:grpSp>
      <p:grpSp>
        <p:nvGrpSpPr>
          <p:cNvPr id="64519" name="Group 21"/>
          <p:cNvGrpSpPr>
            <a:grpSpLocks/>
          </p:cNvGrpSpPr>
          <p:nvPr/>
        </p:nvGrpSpPr>
        <p:grpSpPr bwMode="auto">
          <a:xfrm>
            <a:off x="228600" y="4114800"/>
            <a:ext cx="5219700" cy="2600325"/>
            <a:chOff x="144" y="816"/>
            <a:chExt cx="3288" cy="1638"/>
          </a:xfrm>
        </p:grpSpPr>
        <p:grpSp>
          <p:nvGrpSpPr>
            <p:cNvPr id="64526" name="Group 18"/>
            <p:cNvGrpSpPr>
              <a:grpSpLocks/>
            </p:cNvGrpSpPr>
            <p:nvPr/>
          </p:nvGrpSpPr>
          <p:grpSpPr bwMode="auto">
            <a:xfrm>
              <a:off x="144" y="816"/>
              <a:ext cx="3288" cy="1638"/>
              <a:chOff x="228600" y="1295400"/>
              <a:chExt cx="5219700" cy="2600325"/>
            </a:xfrm>
          </p:grpSpPr>
          <p:pic>
            <p:nvPicPr>
              <p:cNvPr id="64529" name="Picture 4"/>
              <p:cNvPicPr>
                <a:picLocks noChangeAspect="1"/>
              </p:cNvPicPr>
              <p:nvPr/>
            </p:nvPicPr>
            <p:blipFill>
              <a:blip r:embed="rId4" cstate="screen"/>
              <a:srcRect/>
              <a:stretch>
                <a:fillRect/>
              </a:stretch>
            </p:blipFill>
            <p:spPr bwMode="auto">
              <a:xfrm>
                <a:off x="228600" y="1295400"/>
                <a:ext cx="5219700" cy="2600325"/>
              </a:xfrm>
              <a:prstGeom prst="rect">
                <a:avLst/>
              </a:prstGeom>
              <a:noFill/>
              <a:ln w="28575">
                <a:solidFill>
                  <a:schemeClr val="tx1"/>
                </a:solidFill>
                <a:round/>
                <a:headEnd/>
                <a:tailEnd/>
              </a:ln>
            </p:spPr>
          </p:pic>
          <p:sp>
            <p:nvSpPr>
              <p:cNvPr id="64530" name="Freeform 6"/>
              <p:cNvSpPr>
                <a:spLocks/>
              </p:cNvSpPr>
              <p:nvPr/>
            </p:nvSpPr>
            <p:spPr bwMode="auto">
              <a:xfrm>
                <a:off x="2814724" y="2740197"/>
                <a:ext cx="2423009" cy="482630"/>
              </a:xfrm>
              <a:custGeom>
                <a:avLst/>
                <a:gdLst>
                  <a:gd name="T0" fmla="*/ 2147483647 w 2211"/>
                  <a:gd name="T1" fmla="*/ 2147483647 h 492"/>
                  <a:gd name="T2" fmla="*/ 2147483647 w 2211"/>
                  <a:gd name="T3" fmla="*/ 2147483647 h 492"/>
                  <a:gd name="T4" fmla="*/ 2147483647 w 2211"/>
                  <a:gd name="T5" fmla="*/ 2147483647 h 492"/>
                  <a:gd name="T6" fmla="*/ 2147483647 w 2211"/>
                  <a:gd name="T7" fmla="*/ 2147483647 h 492"/>
                  <a:gd name="T8" fmla="*/ 2147483647 w 2211"/>
                  <a:gd name="T9" fmla="*/ 2147483647 h 492"/>
                  <a:gd name="T10" fmla="*/ 2147483647 w 2211"/>
                  <a:gd name="T11" fmla="*/ 2147483647 h 492"/>
                  <a:gd name="T12" fmla="*/ 2147483647 w 2211"/>
                  <a:gd name="T13" fmla="*/ 2147483647 h 492"/>
                  <a:gd name="T14" fmla="*/ 2147483647 w 2211"/>
                  <a:gd name="T15" fmla="*/ 2147483647 h 492"/>
                  <a:gd name="T16" fmla="*/ 2147483647 w 2211"/>
                  <a:gd name="T17" fmla="*/ 2147483647 h 492"/>
                  <a:gd name="T18" fmla="*/ 2147483647 w 2211"/>
                  <a:gd name="T19" fmla="*/ 2147483647 h 492"/>
                  <a:gd name="T20" fmla="*/ 2147483647 w 2211"/>
                  <a:gd name="T21" fmla="*/ 2147483647 h 492"/>
                  <a:gd name="T22" fmla="*/ 2147483647 w 2211"/>
                  <a:gd name="T23" fmla="*/ 2147483647 h 492"/>
                  <a:gd name="T24" fmla="*/ 2147483647 w 2211"/>
                  <a:gd name="T25" fmla="*/ 2147483647 h 492"/>
                  <a:gd name="T26" fmla="*/ 2147483647 w 2211"/>
                  <a:gd name="T27" fmla="*/ 2147483647 h 492"/>
                  <a:gd name="T28" fmla="*/ 2147483647 w 2211"/>
                  <a:gd name="T29" fmla="*/ 2147483647 h 492"/>
                  <a:gd name="T30" fmla="*/ 2147483647 w 2211"/>
                  <a:gd name="T31" fmla="*/ 2147483647 h 492"/>
                  <a:gd name="T32" fmla="*/ 2147483647 w 2211"/>
                  <a:gd name="T33" fmla="*/ 2147483647 h 492"/>
                  <a:gd name="T34" fmla="*/ 2147483647 w 2211"/>
                  <a:gd name="T35" fmla="*/ 2147483647 h 492"/>
                  <a:gd name="T36" fmla="*/ 2147483647 w 2211"/>
                  <a:gd name="T37" fmla="*/ 2147483647 h 492"/>
                  <a:gd name="T38" fmla="*/ 2147483647 w 2211"/>
                  <a:gd name="T39" fmla="*/ 2147483647 h 492"/>
                  <a:gd name="T40" fmla="*/ 2147483647 w 2211"/>
                  <a:gd name="T41" fmla="*/ 2147483647 h 492"/>
                  <a:gd name="T42" fmla="*/ 2147483647 w 2211"/>
                  <a:gd name="T43" fmla="*/ 2147483647 h 492"/>
                  <a:gd name="T44" fmla="*/ 2147483647 w 2211"/>
                  <a:gd name="T45" fmla="*/ 2147483647 h 492"/>
                  <a:gd name="T46" fmla="*/ 2147483647 w 2211"/>
                  <a:gd name="T47" fmla="*/ 2147483647 h 492"/>
                  <a:gd name="T48" fmla="*/ 2147483647 w 2211"/>
                  <a:gd name="T49" fmla="*/ 2147483647 h 492"/>
                  <a:gd name="T50" fmla="*/ 2147483647 w 2211"/>
                  <a:gd name="T51" fmla="*/ 2147483647 h 492"/>
                  <a:gd name="T52" fmla="*/ 2147483647 w 2211"/>
                  <a:gd name="T53" fmla="*/ 2147483647 h 492"/>
                  <a:gd name="T54" fmla="*/ 2147483647 w 2211"/>
                  <a:gd name="T55" fmla="*/ 2147483647 h 492"/>
                  <a:gd name="T56" fmla="*/ 2147483647 w 2211"/>
                  <a:gd name="T57" fmla="*/ 2147483647 h 492"/>
                  <a:gd name="T58" fmla="*/ 2147483647 w 2211"/>
                  <a:gd name="T59" fmla="*/ 2147483647 h 492"/>
                  <a:gd name="T60" fmla="*/ 2147483647 w 2211"/>
                  <a:gd name="T61" fmla="*/ 2147483647 h 492"/>
                  <a:gd name="T62" fmla="*/ 2147483647 w 2211"/>
                  <a:gd name="T63" fmla="*/ 2147483647 h 492"/>
                  <a:gd name="T64" fmla="*/ 2147483647 w 2211"/>
                  <a:gd name="T65" fmla="*/ 2147483647 h 492"/>
                  <a:gd name="T66" fmla="*/ 2147483647 w 2211"/>
                  <a:gd name="T67" fmla="*/ 2147483647 h 492"/>
                  <a:gd name="T68" fmla="*/ 2147483647 w 2211"/>
                  <a:gd name="T69" fmla="*/ 2147483647 h 492"/>
                  <a:gd name="T70" fmla="*/ 2147483647 w 2211"/>
                  <a:gd name="T71" fmla="*/ 2147483647 h 492"/>
                  <a:gd name="T72" fmla="*/ 2147483647 w 2211"/>
                  <a:gd name="T73" fmla="*/ 2147483647 h 492"/>
                  <a:gd name="T74" fmla="*/ 2147483647 w 2211"/>
                  <a:gd name="T75" fmla="*/ 2147483647 h 492"/>
                  <a:gd name="T76" fmla="*/ 2147483647 w 2211"/>
                  <a:gd name="T77" fmla="*/ 2147483647 h 492"/>
                  <a:gd name="T78" fmla="*/ 2147483647 w 2211"/>
                  <a:gd name="T79" fmla="*/ 2147483647 h 492"/>
                  <a:gd name="T80" fmla="*/ 2147483647 w 2211"/>
                  <a:gd name="T81" fmla="*/ 2147483647 h 492"/>
                  <a:gd name="T82" fmla="*/ 2147483647 w 2211"/>
                  <a:gd name="T83" fmla="*/ 2147483647 h 492"/>
                  <a:gd name="T84" fmla="*/ 2147483647 w 2211"/>
                  <a:gd name="T85" fmla="*/ 2147483647 h 492"/>
                  <a:gd name="T86" fmla="*/ 2147483647 w 2211"/>
                  <a:gd name="T87" fmla="*/ 2147483647 h 492"/>
                  <a:gd name="T88" fmla="*/ 2147483647 w 2211"/>
                  <a:gd name="T89" fmla="*/ 2147483647 h 492"/>
                  <a:gd name="T90" fmla="*/ 2147483647 w 2211"/>
                  <a:gd name="T91" fmla="*/ 2147483647 h 492"/>
                  <a:gd name="T92" fmla="*/ 2147483647 w 2211"/>
                  <a:gd name="T93" fmla="*/ 2147483647 h 492"/>
                  <a:gd name="T94" fmla="*/ 2147483647 w 2211"/>
                  <a:gd name="T95" fmla="*/ 2147483647 h 492"/>
                  <a:gd name="T96" fmla="*/ 2147483647 w 2211"/>
                  <a:gd name="T97" fmla="*/ 2147483647 h 492"/>
                  <a:gd name="T98" fmla="*/ 2147483647 w 2211"/>
                  <a:gd name="T99" fmla="*/ 2147483647 h 492"/>
                  <a:gd name="T100" fmla="*/ 2147483647 w 2211"/>
                  <a:gd name="T101" fmla="*/ 2147483647 h 492"/>
                  <a:gd name="T102" fmla="*/ 2147483647 w 2211"/>
                  <a:gd name="T103" fmla="*/ 2147483647 h 492"/>
                  <a:gd name="T104" fmla="*/ 2147483647 w 2211"/>
                  <a:gd name="T105" fmla="*/ 2147483647 h 492"/>
                  <a:gd name="T106" fmla="*/ 2147483647 w 2211"/>
                  <a:gd name="T107" fmla="*/ 2147483647 h 492"/>
                  <a:gd name="T108" fmla="*/ 2147483647 w 2211"/>
                  <a:gd name="T109" fmla="*/ 2147483647 h 49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11"/>
                  <a:gd name="T166" fmla="*/ 0 h 492"/>
                  <a:gd name="T167" fmla="*/ 2211 w 2211"/>
                  <a:gd name="T168" fmla="*/ 492 h 49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11" h="492">
                    <a:moveTo>
                      <a:pt x="0" y="130"/>
                    </a:moveTo>
                    <a:cubicBezTo>
                      <a:pt x="30" y="249"/>
                      <a:pt x="60" y="368"/>
                      <a:pt x="77" y="400"/>
                    </a:cubicBezTo>
                    <a:cubicBezTo>
                      <a:pt x="94" y="432"/>
                      <a:pt x="92" y="336"/>
                      <a:pt x="101" y="321"/>
                    </a:cubicBezTo>
                    <a:cubicBezTo>
                      <a:pt x="110" y="306"/>
                      <a:pt x="120" y="327"/>
                      <a:pt x="129" y="312"/>
                    </a:cubicBezTo>
                    <a:cubicBezTo>
                      <a:pt x="138" y="297"/>
                      <a:pt x="147" y="226"/>
                      <a:pt x="158" y="231"/>
                    </a:cubicBezTo>
                    <a:cubicBezTo>
                      <a:pt x="169" y="236"/>
                      <a:pt x="180" y="338"/>
                      <a:pt x="194" y="340"/>
                    </a:cubicBezTo>
                    <a:cubicBezTo>
                      <a:pt x="208" y="342"/>
                      <a:pt x="228" y="269"/>
                      <a:pt x="240" y="240"/>
                    </a:cubicBezTo>
                    <a:cubicBezTo>
                      <a:pt x="252" y="211"/>
                      <a:pt x="257" y="181"/>
                      <a:pt x="264" y="165"/>
                    </a:cubicBezTo>
                    <a:cubicBezTo>
                      <a:pt x="271" y="149"/>
                      <a:pt x="271" y="147"/>
                      <a:pt x="282" y="144"/>
                    </a:cubicBezTo>
                    <a:cubicBezTo>
                      <a:pt x="293" y="141"/>
                      <a:pt x="317" y="147"/>
                      <a:pt x="330" y="147"/>
                    </a:cubicBezTo>
                    <a:cubicBezTo>
                      <a:pt x="343" y="147"/>
                      <a:pt x="348" y="128"/>
                      <a:pt x="362" y="144"/>
                    </a:cubicBezTo>
                    <a:cubicBezTo>
                      <a:pt x="376" y="160"/>
                      <a:pt x="403" y="213"/>
                      <a:pt x="416" y="241"/>
                    </a:cubicBezTo>
                    <a:cubicBezTo>
                      <a:pt x="429" y="269"/>
                      <a:pt x="426" y="312"/>
                      <a:pt x="438" y="310"/>
                    </a:cubicBezTo>
                    <a:cubicBezTo>
                      <a:pt x="450" y="308"/>
                      <a:pt x="474" y="253"/>
                      <a:pt x="489" y="228"/>
                    </a:cubicBezTo>
                    <a:cubicBezTo>
                      <a:pt x="504" y="203"/>
                      <a:pt x="520" y="177"/>
                      <a:pt x="530" y="160"/>
                    </a:cubicBezTo>
                    <a:cubicBezTo>
                      <a:pt x="540" y="143"/>
                      <a:pt x="540" y="126"/>
                      <a:pt x="548" y="124"/>
                    </a:cubicBezTo>
                    <a:cubicBezTo>
                      <a:pt x="556" y="122"/>
                      <a:pt x="570" y="150"/>
                      <a:pt x="578" y="147"/>
                    </a:cubicBezTo>
                    <a:cubicBezTo>
                      <a:pt x="586" y="144"/>
                      <a:pt x="583" y="85"/>
                      <a:pt x="597" y="103"/>
                    </a:cubicBezTo>
                    <a:cubicBezTo>
                      <a:pt x="611" y="121"/>
                      <a:pt x="646" y="247"/>
                      <a:pt x="662" y="256"/>
                    </a:cubicBezTo>
                    <a:cubicBezTo>
                      <a:pt x="678" y="265"/>
                      <a:pt x="685" y="185"/>
                      <a:pt x="693" y="156"/>
                    </a:cubicBezTo>
                    <a:cubicBezTo>
                      <a:pt x="701" y="127"/>
                      <a:pt x="705" y="104"/>
                      <a:pt x="708" y="81"/>
                    </a:cubicBezTo>
                    <a:cubicBezTo>
                      <a:pt x="711" y="58"/>
                      <a:pt x="708" y="30"/>
                      <a:pt x="714" y="19"/>
                    </a:cubicBezTo>
                    <a:cubicBezTo>
                      <a:pt x="720" y="8"/>
                      <a:pt x="738" y="5"/>
                      <a:pt x="746" y="16"/>
                    </a:cubicBezTo>
                    <a:cubicBezTo>
                      <a:pt x="754" y="27"/>
                      <a:pt x="753" y="71"/>
                      <a:pt x="759" y="87"/>
                    </a:cubicBezTo>
                    <a:cubicBezTo>
                      <a:pt x="765" y="103"/>
                      <a:pt x="773" y="98"/>
                      <a:pt x="782" y="112"/>
                    </a:cubicBezTo>
                    <a:cubicBezTo>
                      <a:pt x="791" y="126"/>
                      <a:pt x="806" y="150"/>
                      <a:pt x="812" y="172"/>
                    </a:cubicBezTo>
                    <a:cubicBezTo>
                      <a:pt x="818" y="194"/>
                      <a:pt x="813" y="233"/>
                      <a:pt x="819" y="244"/>
                    </a:cubicBezTo>
                    <a:cubicBezTo>
                      <a:pt x="825" y="255"/>
                      <a:pt x="838" y="240"/>
                      <a:pt x="848" y="237"/>
                    </a:cubicBezTo>
                    <a:cubicBezTo>
                      <a:pt x="858" y="234"/>
                      <a:pt x="869" y="248"/>
                      <a:pt x="878" y="226"/>
                    </a:cubicBezTo>
                    <a:cubicBezTo>
                      <a:pt x="887" y="204"/>
                      <a:pt x="893" y="110"/>
                      <a:pt x="902" y="105"/>
                    </a:cubicBezTo>
                    <a:cubicBezTo>
                      <a:pt x="911" y="100"/>
                      <a:pt x="926" y="186"/>
                      <a:pt x="933" y="196"/>
                    </a:cubicBezTo>
                    <a:cubicBezTo>
                      <a:pt x="940" y="206"/>
                      <a:pt x="942" y="159"/>
                      <a:pt x="947" y="165"/>
                    </a:cubicBezTo>
                    <a:cubicBezTo>
                      <a:pt x="952" y="171"/>
                      <a:pt x="958" y="224"/>
                      <a:pt x="963" y="234"/>
                    </a:cubicBezTo>
                    <a:cubicBezTo>
                      <a:pt x="968" y="244"/>
                      <a:pt x="973" y="229"/>
                      <a:pt x="978" y="222"/>
                    </a:cubicBezTo>
                    <a:cubicBezTo>
                      <a:pt x="983" y="215"/>
                      <a:pt x="991" y="184"/>
                      <a:pt x="996" y="192"/>
                    </a:cubicBezTo>
                    <a:cubicBezTo>
                      <a:pt x="1001" y="200"/>
                      <a:pt x="1002" y="268"/>
                      <a:pt x="1008" y="271"/>
                    </a:cubicBezTo>
                    <a:cubicBezTo>
                      <a:pt x="1014" y="274"/>
                      <a:pt x="1028" y="225"/>
                      <a:pt x="1034" y="213"/>
                    </a:cubicBezTo>
                    <a:cubicBezTo>
                      <a:pt x="1040" y="201"/>
                      <a:pt x="1043" y="209"/>
                      <a:pt x="1046" y="198"/>
                    </a:cubicBezTo>
                    <a:cubicBezTo>
                      <a:pt x="1049" y="187"/>
                      <a:pt x="1048" y="136"/>
                      <a:pt x="1055" y="144"/>
                    </a:cubicBezTo>
                    <a:cubicBezTo>
                      <a:pt x="1062" y="152"/>
                      <a:pt x="1078" y="246"/>
                      <a:pt x="1086" y="244"/>
                    </a:cubicBezTo>
                    <a:cubicBezTo>
                      <a:pt x="1094" y="242"/>
                      <a:pt x="1098" y="142"/>
                      <a:pt x="1104" y="133"/>
                    </a:cubicBezTo>
                    <a:cubicBezTo>
                      <a:pt x="1110" y="124"/>
                      <a:pt x="1118" y="194"/>
                      <a:pt x="1122" y="187"/>
                    </a:cubicBezTo>
                    <a:cubicBezTo>
                      <a:pt x="1126" y="180"/>
                      <a:pt x="1124" y="91"/>
                      <a:pt x="1131" y="94"/>
                    </a:cubicBezTo>
                    <a:cubicBezTo>
                      <a:pt x="1138" y="97"/>
                      <a:pt x="1158" y="188"/>
                      <a:pt x="1167" y="205"/>
                    </a:cubicBezTo>
                    <a:cubicBezTo>
                      <a:pt x="1176" y="222"/>
                      <a:pt x="1180" y="193"/>
                      <a:pt x="1185" y="193"/>
                    </a:cubicBezTo>
                    <a:cubicBezTo>
                      <a:pt x="1190" y="193"/>
                      <a:pt x="1194" y="214"/>
                      <a:pt x="1200" y="207"/>
                    </a:cubicBezTo>
                    <a:cubicBezTo>
                      <a:pt x="1206" y="200"/>
                      <a:pt x="1217" y="164"/>
                      <a:pt x="1224" y="151"/>
                    </a:cubicBezTo>
                    <a:cubicBezTo>
                      <a:pt x="1231" y="138"/>
                      <a:pt x="1237" y="139"/>
                      <a:pt x="1241" y="129"/>
                    </a:cubicBezTo>
                    <a:cubicBezTo>
                      <a:pt x="1245" y="119"/>
                      <a:pt x="1246" y="102"/>
                      <a:pt x="1250" y="91"/>
                    </a:cubicBezTo>
                    <a:cubicBezTo>
                      <a:pt x="1254" y="80"/>
                      <a:pt x="1261" y="76"/>
                      <a:pt x="1265" y="61"/>
                    </a:cubicBezTo>
                    <a:cubicBezTo>
                      <a:pt x="1269" y="46"/>
                      <a:pt x="1272" y="0"/>
                      <a:pt x="1277" y="0"/>
                    </a:cubicBezTo>
                    <a:cubicBezTo>
                      <a:pt x="1282" y="0"/>
                      <a:pt x="1288" y="31"/>
                      <a:pt x="1293" y="64"/>
                    </a:cubicBezTo>
                    <a:cubicBezTo>
                      <a:pt x="1298" y="97"/>
                      <a:pt x="1299" y="190"/>
                      <a:pt x="1305" y="199"/>
                    </a:cubicBezTo>
                    <a:cubicBezTo>
                      <a:pt x="1311" y="208"/>
                      <a:pt x="1323" y="120"/>
                      <a:pt x="1329" y="118"/>
                    </a:cubicBezTo>
                    <a:cubicBezTo>
                      <a:pt x="1335" y="116"/>
                      <a:pt x="1332" y="166"/>
                      <a:pt x="1340" y="186"/>
                    </a:cubicBezTo>
                    <a:cubicBezTo>
                      <a:pt x="1348" y="206"/>
                      <a:pt x="1363" y="210"/>
                      <a:pt x="1374" y="240"/>
                    </a:cubicBezTo>
                    <a:cubicBezTo>
                      <a:pt x="1385" y="270"/>
                      <a:pt x="1395" y="365"/>
                      <a:pt x="1404" y="366"/>
                    </a:cubicBezTo>
                    <a:cubicBezTo>
                      <a:pt x="1413" y="367"/>
                      <a:pt x="1425" y="276"/>
                      <a:pt x="1428" y="249"/>
                    </a:cubicBezTo>
                    <a:cubicBezTo>
                      <a:pt x="1431" y="222"/>
                      <a:pt x="1423" y="210"/>
                      <a:pt x="1425" y="201"/>
                    </a:cubicBezTo>
                    <a:cubicBezTo>
                      <a:pt x="1427" y="192"/>
                      <a:pt x="1438" y="204"/>
                      <a:pt x="1443" y="196"/>
                    </a:cubicBezTo>
                    <a:cubicBezTo>
                      <a:pt x="1448" y="188"/>
                      <a:pt x="1448" y="160"/>
                      <a:pt x="1455" y="154"/>
                    </a:cubicBezTo>
                    <a:cubicBezTo>
                      <a:pt x="1462" y="148"/>
                      <a:pt x="1477" y="157"/>
                      <a:pt x="1488" y="160"/>
                    </a:cubicBezTo>
                    <a:cubicBezTo>
                      <a:pt x="1499" y="163"/>
                      <a:pt x="1513" y="175"/>
                      <a:pt x="1520" y="172"/>
                    </a:cubicBezTo>
                    <a:cubicBezTo>
                      <a:pt x="1527" y="169"/>
                      <a:pt x="1524" y="129"/>
                      <a:pt x="1529" y="139"/>
                    </a:cubicBezTo>
                    <a:cubicBezTo>
                      <a:pt x="1534" y="149"/>
                      <a:pt x="1544" y="203"/>
                      <a:pt x="1553" y="234"/>
                    </a:cubicBezTo>
                    <a:cubicBezTo>
                      <a:pt x="1562" y="265"/>
                      <a:pt x="1579" y="303"/>
                      <a:pt x="1584" y="324"/>
                    </a:cubicBezTo>
                    <a:cubicBezTo>
                      <a:pt x="1589" y="345"/>
                      <a:pt x="1577" y="350"/>
                      <a:pt x="1583" y="361"/>
                    </a:cubicBezTo>
                    <a:cubicBezTo>
                      <a:pt x="1589" y="372"/>
                      <a:pt x="1614" y="390"/>
                      <a:pt x="1622" y="390"/>
                    </a:cubicBezTo>
                    <a:cubicBezTo>
                      <a:pt x="1630" y="390"/>
                      <a:pt x="1625" y="360"/>
                      <a:pt x="1631" y="360"/>
                    </a:cubicBezTo>
                    <a:cubicBezTo>
                      <a:pt x="1637" y="360"/>
                      <a:pt x="1650" y="390"/>
                      <a:pt x="1656" y="390"/>
                    </a:cubicBezTo>
                    <a:cubicBezTo>
                      <a:pt x="1662" y="390"/>
                      <a:pt x="1663" y="370"/>
                      <a:pt x="1667" y="361"/>
                    </a:cubicBezTo>
                    <a:cubicBezTo>
                      <a:pt x="1671" y="352"/>
                      <a:pt x="1677" y="322"/>
                      <a:pt x="1682" y="334"/>
                    </a:cubicBezTo>
                    <a:cubicBezTo>
                      <a:pt x="1687" y="346"/>
                      <a:pt x="1691" y="436"/>
                      <a:pt x="1697" y="435"/>
                    </a:cubicBezTo>
                    <a:cubicBezTo>
                      <a:pt x="1703" y="434"/>
                      <a:pt x="1715" y="360"/>
                      <a:pt x="1721" y="325"/>
                    </a:cubicBezTo>
                    <a:cubicBezTo>
                      <a:pt x="1727" y="290"/>
                      <a:pt x="1730" y="253"/>
                      <a:pt x="1733" y="223"/>
                    </a:cubicBezTo>
                    <a:cubicBezTo>
                      <a:pt x="1736" y="193"/>
                      <a:pt x="1736" y="158"/>
                      <a:pt x="1739" y="142"/>
                    </a:cubicBezTo>
                    <a:cubicBezTo>
                      <a:pt x="1742" y="126"/>
                      <a:pt x="1751" y="133"/>
                      <a:pt x="1754" y="126"/>
                    </a:cubicBezTo>
                    <a:cubicBezTo>
                      <a:pt x="1757" y="119"/>
                      <a:pt x="1755" y="93"/>
                      <a:pt x="1758" y="99"/>
                    </a:cubicBezTo>
                    <a:cubicBezTo>
                      <a:pt x="1761" y="105"/>
                      <a:pt x="1767" y="134"/>
                      <a:pt x="1772" y="162"/>
                    </a:cubicBezTo>
                    <a:cubicBezTo>
                      <a:pt x="1777" y="190"/>
                      <a:pt x="1784" y="255"/>
                      <a:pt x="1790" y="270"/>
                    </a:cubicBezTo>
                    <a:cubicBezTo>
                      <a:pt x="1796" y="285"/>
                      <a:pt x="1802" y="261"/>
                      <a:pt x="1806" y="252"/>
                    </a:cubicBezTo>
                    <a:cubicBezTo>
                      <a:pt x="1810" y="243"/>
                      <a:pt x="1809" y="208"/>
                      <a:pt x="1812" y="214"/>
                    </a:cubicBezTo>
                    <a:cubicBezTo>
                      <a:pt x="1815" y="220"/>
                      <a:pt x="1821" y="278"/>
                      <a:pt x="1827" y="286"/>
                    </a:cubicBezTo>
                    <a:cubicBezTo>
                      <a:pt x="1833" y="294"/>
                      <a:pt x="1843" y="254"/>
                      <a:pt x="1847" y="261"/>
                    </a:cubicBezTo>
                    <a:cubicBezTo>
                      <a:pt x="1851" y="268"/>
                      <a:pt x="1848" y="304"/>
                      <a:pt x="1851" y="325"/>
                    </a:cubicBezTo>
                    <a:cubicBezTo>
                      <a:pt x="1854" y="346"/>
                      <a:pt x="1860" y="394"/>
                      <a:pt x="1865" y="387"/>
                    </a:cubicBezTo>
                    <a:cubicBezTo>
                      <a:pt x="1870" y="380"/>
                      <a:pt x="1873" y="275"/>
                      <a:pt x="1883" y="283"/>
                    </a:cubicBezTo>
                    <a:cubicBezTo>
                      <a:pt x="1893" y="291"/>
                      <a:pt x="1916" y="423"/>
                      <a:pt x="1925" y="436"/>
                    </a:cubicBezTo>
                    <a:cubicBezTo>
                      <a:pt x="1934" y="449"/>
                      <a:pt x="1932" y="383"/>
                      <a:pt x="1937" y="360"/>
                    </a:cubicBezTo>
                    <a:cubicBezTo>
                      <a:pt x="1942" y="337"/>
                      <a:pt x="1950" y="303"/>
                      <a:pt x="1956" y="295"/>
                    </a:cubicBezTo>
                    <a:cubicBezTo>
                      <a:pt x="1962" y="287"/>
                      <a:pt x="1970" y="294"/>
                      <a:pt x="1976" y="309"/>
                    </a:cubicBezTo>
                    <a:cubicBezTo>
                      <a:pt x="1982" y="324"/>
                      <a:pt x="1985" y="376"/>
                      <a:pt x="1991" y="385"/>
                    </a:cubicBezTo>
                    <a:cubicBezTo>
                      <a:pt x="1997" y="394"/>
                      <a:pt x="2005" y="358"/>
                      <a:pt x="2010" y="364"/>
                    </a:cubicBezTo>
                    <a:cubicBezTo>
                      <a:pt x="2015" y="370"/>
                      <a:pt x="2017" y="425"/>
                      <a:pt x="2021" y="424"/>
                    </a:cubicBezTo>
                    <a:cubicBezTo>
                      <a:pt x="2025" y="423"/>
                      <a:pt x="2034" y="357"/>
                      <a:pt x="2037" y="355"/>
                    </a:cubicBezTo>
                    <a:cubicBezTo>
                      <a:pt x="2040" y="353"/>
                      <a:pt x="2037" y="417"/>
                      <a:pt x="2040" y="414"/>
                    </a:cubicBezTo>
                    <a:cubicBezTo>
                      <a:pt x="2043" y="411"/>
                      <a:pt x="2051" y="339"/>
                      <a:pt x="2057" y="337"/>
                    </a:cubicBezTo>
                    <a:cubicBezTo>
                      <a:pt x="2063" y="335"/>
                      <a:pt x="2073" y="376"/>
                      <a:pt x="2079" y="400"/>
                    </a:cubicBezTo>
                    <a:cubicBezTo>
                      <a:pt x="2085" y="424"/>
                      <a:pt x="2088" y="476"/>
                      <a:pt x="2093" y="484"/>
                    </a:cubicBezTo>
                    <a:cubicBezTo>
                      <a:pt x="2098" y="492"/>
                      <a:pt x="2109" y="465"/>
                      <a:pt x="2111" y="451"/>
                    </a:cubicBezTo>
                    <a:cubicBezTo>
                      <a:pt x="2113" y="437"/>
                      <a:pt x="2106" y="414"/>
                      <a:pt x="2108" y="402"/>
                    </a:cubicBezTo>
                    <a:cubicBezTo>
                      <a:pt x="2110" y="390"/>
                      <a:pt x="2118" y="377"/>
                      <a:pt x="2123" y="376"/>
                    </a:cubicBezTo>
                    <a:cubicBezTo>
                      <a:pt x="2128" y="375"/>
                      <a:pt x="2135" y="396"/>
                      <a:pt x="2138" y="393"/>
                    </a:cubicBezTo>
                    <a:cubicBezTo>
                      <a:pt x="2141" y="390"/>
                      <a:pt x="2138" y="362"/>
                      <a:pt x="2141" y="355"/>
                    </a:cubicBezTo>
                    <a:cubicBezTo>
                      <a:pt x="2144" y="348"/>
                      <a:pt x="2148" y="340"/>
                      <a:pt x="2153" y="351"/>
                    </a:cubicBezTo>
                    <a:cubicBezTo>
                      <a:pt x="2158" y="362"/>
                      <a:pt x="2170" y="423"/>
                      <a:pt x="2174" y="420"/>
                    </a:cubicBezTo>
                    <a:cubicBezTo>
                      <a:pt x="2178" y="417"/>
                      <a:pt x="2180" y="357"/>
                      <a:pt x="2180" y="331"/>
                    </a:cubicBezTo>
                    <a:cubicBezTo>
                      <a:pt x="2180" y="305"/>
                      <a:pt x="2174" y="267"/>
                      <a:pt x="2175" y="261"/>
                    </a:cubicBezTo>
                    <a:cubicBezTo>
                      <a:pt x="2176" y="255"/>
                      <a:pt x="2186" y="305"/>
                      <a:pt x="2189" y="297"/>
                    </a:cubicBezTo>
                    <a:cubicBezTo>
                      <a:pt x="2192" y="289"/>
                      <a:pt x="2191" y="243"/>
                      <a:pt x="2195" y="214"/>
                    </a:cubicBezTo>
                    <a:cubicBezTo>
                      <a:pt x="2199" y="185"/>
                      <a:pt x="2205" y="153"/>
                      <a:pt x="2211" y="121"/>
                    </a:cubicBezTo>
                  </a:path>
                </a:pathLst>
              </a:custGeom>
              <a:noFill/>
              <a:ln w="28575">
                <a:solidFill>
                  <a:srgbClr val="008000"/>
                </a:solidFill>
                <a:round/>
                <a:headEnd/>
                <a:tailEnd/>
              </a:ln>
            </p:spPr>
            <p:txBody>
              <a:bodyPr/>
              <a:lstStyle/>
              <a:p>
                <a:endParaRPr lang="en-US"/>
              </a:p>
            </p:txBody>
          </p:sp>
          <p:sp>
            <p:nvSpPr>
              <p:cNvPr id="64531" name="Freeform 7"/>
              <p:cNvSpPr>
                <a:spLocks/>
              </p:cNvSpPr>
              <p:nvPr/>
            </p:nvSpPr>
            <p:spPr bwMode="auto">
              <a:xfrm>
                <a:off x="4015724" y="2712348"/>
                <a:ext cx="1221323" cy="569107"/>
              </a:xfrm>
              <a:custGeom>
                <a:avLst/>
                <a:gdLst>
                  <a:gd name="T0" fmla="*/ 2147483647 w 2808"/>
                  <a:gd name="T1" fmla="*/ 2147483647 h 1153"/>
                  <a:gd name="T2" fmla="*/ 2147483647 w 2808"/>
                  <a:gd name="T3" fmla="*/ 2147483647 h 1153"/>
                  <a:gd name="T4" fmla="*/ 2147483647 w 2808"/>
                  <a:gd name="T5" fmla="*/ 2147483647 h 1153"/>
                  <a:gd name="T6" fmla="*/ 2147483647 w 2808"/>
                  <a:gd name="T7" fmla="*/ 2147483647 h 1153"/>
                  <a:gd name="T8" fmla="*/ 2147483647 w 2808"/>
                  <a:gd name="T9" fmla="*/ 2147483647 h 1153"/>
                  <a:gd name="T10" fmla="*/ 2147483647 w 2808"/>
                  <a:gd name="T11" fmla="*/ 2147483647 h 1153"/>
                  <a:gd name="T12" fmla="*/ 2147483647 w 2808"/>
                  <a:gd name="T13" fmla="*/ 2147483647 h 1153"/>
                  <a:gd name="T14" fmla="*/ 2147483647 w 2808"/>
                  <a:gd name="T15" fmla="*/ 2147483647 h 1153"/>
                  <a:gd name="T16" fmla="*/ 2147483647 w 2808"/>
                  <a:gd name="T17" fmla="*/ 2147483647 h 1153"/>
                  <a:gd name="T18" fmla="*/ 2147483647 w 2808"/>
                  <a:gd name="T19" fmla="*/ 2147483647 h 1153"/>
                  <a:gd name="T20" fmla="*/ 2147483647 w 2808"/>
                  <a:gd name="T21" fmla="*/ 2147483647 h 1153"/>
                  <a:gd name="T22" fmla="*/ 2147483647 w 2808"/>
                  <a:gd name="T23" fmla="*/ 2147483647 h 1153"/>
                  <a:gd name="T24" fmla="*/ 2147483647 w 2808"/>
                  <a:gd name="T25" fmla="*/ 2147483647 h 1153"/>
                  <a:gd name="T26" fmla="*/ 2147483647 w 2808"/>
                  <a:gd name="T27" fmla="*/ 2147483647 h 1153"/>
                  <a:gd name="T28" fmla="*/ 2147483647 w 2808"/>
                  <a:gd name="T29" fmla="*/ 2147483647 h 1153"/>
                  <a:gd name="T30" fmla="*/ 2147483647 w 2808"/>
                  <a:gd name="T31" fmla="*/ 2147483647 h 1153"/>
                  <a:gd name="T32" fmla="*/ 2147483647 w 2808"/>
                  <a:gd name="T33" fmla="*/ 2147483647 h 1153"/>
                  <a:gd name="T34" fmla="*/ 2147483647 w 2808"/>
                  <a:gd name="T35" fmla="*/ 2147483647 h 1153"/>
                  <a:gd name="T36" fmla="*/ 2147483647 w 2808"/>
                  <a:gd name="T37" fmla="*/ 2147483647 h 1153"/>
                  <a:gd name="T38" fmla="*/ 2147483647 w 2808"/>
                  <a:gd name="T39" fmla="*/ 2147483647 h 1153"/>
                  <a:gd name="T40" fmla="*/ 2147483647 w 2808"/>
                  <a:gd name="T41" fmla="*/ 2147483647 h 1153"/>
                  <a:gd name="T42" fmla="*/ 2147483647 w 2808"/>
                  <a:gd name="T43" fmla="*/ 2147483647 h 1153"/>
                  <a:gd name="T44" fmla="*/ 2147483647 w 2808"/>
                  <a:gd name="T45" fmla="*/ 2147483647 h 1153"/>
                  <a:gd name="T46" fmla="*/ 2147483647 w 2808"/>
                  <a:gd name="T47" fmla="*/ 2147483647 h 1153"/>
                  <a:gd name="T48" fmla="*/ 2147483647 w 2808"/>
                  <a:gd name="T49" fmla="*/ 2147483647 h 1153"/>
                  <a:gd name="T50" fmla="*/ 2147483647 w 2808"/>
                  <a:gd name="T51" fmla="*/ 2147483647 h 1153"/>
                  <a:gd name="T52" fmla="*/ 2147483647 w 2808"/>
                  <a:gd name="T53" fmla="*/ 2147483647 h 1153"/>
                  <a:gd name="T54" fmla="*/ 2147483647 w 2808"/>
                  <a:gd name="T55" fmla="*/ 2147483647 h 1153"/>
                  <a:gd name="T56" fmla="*/ 2147483647 w 2808"/>
                  <a:gd name="T57" fmla="*/ 2147483647 h 1153"/>
                  <a:gd name="T58" fmla="*/ 2147483647 w 2808"/>
                  <a:gd name="T59" fmla="*/ 2147483647 h 1153"/>
                  <a:gd name="T60" fmla="*/ 2147483647 w 2808"/>
                  <a:gd name="T61" fmla="*/ 2147483647 h 1153"/>
                  <a:gd name="T62" fmla="*/ 2147483647 w 2808"/>
                  <a:gd name="T63" fmla="*/ 2147483647 h 1153"/>
                  <a:gd name="T64" fmla="*/ 2147483647 w 2808"/>
                  <a:gd name="T65" fmla="*/ 2147483647 h 1153"/>
                  <a:gd name="T66" fmla="*/ 2147483647 w 2808"/>
                  <a:gd name="T67" fmla="*/ 2147483647 h 1153"/>
                  <a:gd name="T68" fmla="*/ 2147483647 w 2808"/>
                  <a:gd name="T69" fmla="*/ 2147483647 h 1153"/>
                  <a:gd name="T70" fmla="*/ 2147483647 w 2808"/>
                  <a:gd name="T71" fmla="*/ 2147483647 h 115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08"/>
                  <a:gd name="T109" fmla="*/ 0 h 1153"/>
                  <a:gd name="T110" fmla="*/ 2808 w 2808"/>
                  <a:gd name="T111" fmla="*/ 1153 h 115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08" h="1153">
                    <a:moveTo>
                      <a:pt x="0" y="772"/>
                    </a:moveTo>
                    <a:cubicBezTo>
                      <a:pt x="24" y="720"/>
                      <a:pt x="49" y="669"/>
                      <a:pt x="68" y="650"/>
                    </a:cubicBezTo>
                    <a:cubicBezTo>
                      <a:pt x="87" y="631"/>
                      <a:pt x="99" y="686"/>
                      <a:pt x="112" y="658"/>
                    </a:cubicBezTo>
                    <a:cubicBezTo>
                      <a:pt x="125" y="630"/>
                      <a:pt x="137" y="494"/>
                      <a:pt x="148" y="480"/>
                    </a:cubicBezTo>
                    <a:cubicBezTo>
                      <a:pt x="159" y="466"/>
                      <a:pt x="165" y="563"/>
                      <a:pt x="178" y="572"/>
                    </a:cubicBezTo>
                    <a:cubicBezTo>
                      <a:pt x="191" y="581"/>
                      <a:pt x="205" y="478"/>
                      <a:pt x="224" y="536"/>
                    </a:cubicBezTo>
                    <a:cubicBezTo>
                      <a:pt x="243" y="594"/>
                      <a:pt x="269" y="908"/>
                      <a:pt x="294" y="920"/>
                    </a:cubicBezTo>
                    <a:cubicBezTo>
                      <a:pt x="319" y="932"/>
                      <a:pt x="356" y="655"/>
                      <a:pt x="376" y="608"/>
                    </a:cubicBezTo>
                    <a:cubicBezTo>
                      <a:pt x="396" y="561"/>
                      <a:pt x="393" y="663"/>
                      <a:pt x="414" y="636"/>
                    </a:cubicBezTo>
                    <a:cubicBezTo>
                      <a:pt x="435" y="609"/>
                      <a:pt x="475" y="444"/>
                      <a:pt x="500" y="444"/>
                    </a:cubicBezTo>
                    <a:cubicBezTo>
                      <a:pt x="525" y="444"/>
                      <a:pt x="542" y="632"/>
                      <a:pt x="564" y="636"/>
                    </a:cubicBezTo>
                    <a:cubicBezTo>
                      <a:pt x="586" y="640"/>
                      <a:pt x="616" y="486"/>
                      <a:pt x="634" y="468"/>
                    </a:cubicBezTo>
                    <a:cubicBezTo>
                      <a:pt x="652" y="450"/>
                      <a:pt x="658" y="516"/>
                      <a:pt x="670" y="526"/>
                    </a:cubicBezTo>
                    <a:cubicBezTo>
                      <a:pt x="682" y="536"/>
                      <a:pt x="682" y="568"/>
                      <a:pt x="708" y="528"/>
                    </a:cubicBezTo>
                    <a:cubicBezTo>
                      <a:pt x="734" y="488"/>
                      <a:pt x="799" y="339"/>
                      <a:pt x="826" y="284"/>
                    </a:cubicBezTo>
                    <a:cubicBezTo>
                      <a:pt x="853" y="229"/>
                      <a:pt x="857" y="182"/>
                      <a:pt x="872" y="200"/>
                    </a:cubicBezTo>
                    <a:cubicBezTo>
                      <a:pt x="887" y="218"/>
                      <a:pt x="903" y="385"/>
                      <a:pt x="916" y="390"/>
                    </a:cubicBezTo>
                    <a:cubicBezTo>
                      <a:pt x="929" y="395"/>
                      <a:pt x="940" y="239"/>
                      <a:pt x="952" y="230"/>
                    </a:cubicBezTo>
                    <a:cubicBezTo>
                      <a:pt x="964" y="221"/>
                      <a:pt x="976" y="330"/>
                      <a:pt x="988" y="336"/>
                    </a:cubicBezTo>
                    <a:cubicBezTo>
                      <a:pt x="1000" y="342"/>
                      <a:pt x="1010" y="254"/>
                      <a:pt x="1024" y="268"/>
                    </a:cubicBezTo>
                    <a:cubicBezTo>
                      <a:pt x="1038" y="282"/>
                      <a:pt x="1060" y="404"/>
                      <a:pt x="1072" y="418"/>
                    </a:cubicBezTo>
                    <a:cubicBezTo>
                      <a:pt x="1084" y="432"/>
                      <a:pt x="1086" y="359"/>
                      <a:pt x="1096" y="354"/>
                    </a:cubicBezTo>
                    <a:cubicBezTo>
                      <a:pt x="1106" y="349"/>
                      <a:pt x="1114" y="441"/>
                      <a:pt x="1132" y="386"/>
                    </a:cubicBezTo>
                    <a:cubicBezTo>
                      <a:pt x="1150" y="331"/>
                      <a:pt x="1189" y="52"/>
                      <a:pt x="1206" y="26"/>
                    </a:cubicBezTo>
                    <a:cubicBezTo>
                      <a:pt x="1223" y="0"/>
                      <a:pt x="1224" y="209"/>
                      <a:pt x="1236" y="228"/>
                    </a:cubicBezTo>
                    <a:cubicBezTo>
                      <a:pt x="1248" y="247"/>
                      <a:pt x="1263" y="113"/>
                      <a:pt x="1276" y="140"/>
                    </a:cubicBezTo>
                    <a:cubicBezTo>
                      <a:pt x="1289" y="167"/>
                      <a:pt x="1303" y="372"/>
                      <a:pt x="1316" y="388"/>
                    </a:cubicBezTo>
                    <a:cubicBezTo>
                      <a:pt x="1329" y="404"/>
                      <a:pt x="1343" y="262"/>
                      <a:pt x="1356" y="236"/>
                    </a:cubicBezTo>
                    <a:cubicBezTo>
                      <a:pt x="1369" y="210"/>
                      <a:pt x="1377" y="238"/>
                      <a:pt x="1392" y="234"/>
                    </a:cubicBezTo>
                    <a:cubicBezTo>
                      <a:pt x="1407" y="230"/>
                      <a:pt x="1430" y="198"/>
                      <a:pt x="1444" y="214"/>
                    </a:cubicBezTo>
                    <a:cubicBezTo>
                      <a:pt x="1458" y="230"/>
                      <a:pt x="1467" y="283"/>
                      <a:pt x="1476" y="328"/>
                    </a:cubicBezTo>
                    <a:cubicBezTo>
                      <a:pt x="1485" y="373"/>
                      <a:pt x="1489" y="471"/>
                      <a:pt x="1500" y="486"/>
                    </a:cubicBezTo>
                    <a:cubicBezTo>
                      <a:pt x="1511" y="501"/>
                      <a:pt x="1530" y="428"/>
                      <a:pt x="1540" y="420"/>
                    </a:cubicBezTo>
                    <a:cubicBezTo>
                      <a:pt x="1550" y="412"/>
                      <a:pt x="1551" y="438"/>
                      <a:pt x="1562" y="440"/>
                    </a:cubicBezTo>
                    <a:cubicBezTo>
                      <a:pt x="1573" y="442"/>
                      <a:pt x="1593" y="403"/>
                      <a:pt x="1604" y="430"/>
                    </a:cubicBezTo>
                    <a:cubicBezTo>
                      <a:pt x="1615" y="457"/>
                      <a:pt x="1616" y="554"/>
                      <a:pt x="1630" y="600"/>
                    </a:cubicBezTo>
                    <a:cubicBezTo>
                      <a:pt x="1644" y="646"/>
                      <a:pt x="1667" y="723"/>
                      <a:pt x="1686" y="708"/>
                    </a:cubicBezTo>
                    <a:cubicBezTo>
                      <a:pt x="1705" y="693"/>
                      <a:pt x="1732" y="587"/>
                      <a:pt x="1746" y="510"/>
                    </a:cubicBezTo>
                    <a:cubicBezTo>
                      <a:pt x="1760" y="433"/>
                      <a:pt x="1762" y="273"/>
                      <a:pt x="1770" y="246"/>
                    </a:cubicBezTo>
                    <a:cubicBezTo>
                      <a:pt x="1778" y="219"/>
                      <a:pt x="1786" y="316"/>
                      <a:pt x="1794" y="346"/>
                    </a:cubicBezTo>
                    <a:cubicBezTo>
                      <a:pt x="1802" y="376"/>
                      <a:pt x="1809" y="412"/>
                      <a:pt x="1818" y="428"/>
                    </a:cubicBezTo>
                    <a:cubicBezTo>
                      <a:pt x="1827" y="444"/>
                      <a:pt x="1837" y="424"/>
                      <a:pt x="1848" y="444"/>
                    </a:cubicBezTo>
                    <a:cubicBezTo>
                      <a:pt x="1859" y="464"/>
                      <a:pt x="1872" y="514"/>
                      <a:pt x="1884" y="550"/>
                    </a:cubicBezTo>
                    <a:cubicBezTo>
                      <a:pt x="1896" y="586"/>
                      <a:pt x="1903" y="682"/>
                      <a:pt x="1918" y="658"/>
                    </a:cubicBezTo>
                    <a:cubicBezTo>
                      <a:pt x="1933" y="634"/>
                      <a:pt x="1952" y="350"/>
                      <a:pt x="1976" y="408"/>
                    </a:cubicBezTo>
                    <a:cubicBezTo>
                      <a:pt x="2000" y="466"/>
                      <a:pt x="2038" y="953"/>
                      <a:pt x="2060" y="1006"/>
                    </a:cubicBezTo>
                    <a:cubicBezTo>
                      <a:pt x="2082" y="1059"/>
                      <a:pt x="2094" y="777"/>
                      <a:pt x="2106" y="728"/>
                    </a:cubicBezTo>
                    <a:cubicBezTo>
                      <a:pt x="2118" y="679"/>
                      <a:pt x="2124" y="669"/>
                      <a:pt x="2132" y="710"/>
                    </a:cubicBezTo>
                    <a:cubicBezTo>
                      <a:pt x="2140" y="751"/>
                      <a:pt x="2141" y="937"/>
                      <a:pt x="2152" y="972"/>
                    </a:cubicBezTo>
                    <a:cubicBezTo>
                      <a:pt x="2163" y="1007"/>
                      <a:pt x="2179" y="892"/>
                      <a:pt x="2196" y="918"/>
                    </a:cubicBezTo>
                    <a:cubicBezTo>
                      <a:pt x="2213" y="944"/>
                      <a:pt x="2239" y="1099"/>
                      <a:pt x="2254" y="1126"/>
                    </a:cubicBezTo>
                    <a:cubicBezTo>
                      <a:pt x="2269" y="1153"/>
                      <a:pt x="2275" y="1091"/>
                      <a:pt x="2286" y="1078"/>
                    </a:cubicBezTo>
                    <a:cubicBezTo>
                      <a:pt x="2297" y="1065"/>
                      <a:pt x="2310" y="1056"/>
                      <a:pt x="2318" y="1046"/>
                    </a:cubicBezTo>
                    <a:cubicBezTo>
                      <a:pt x="2326" y="1036"/>
                      <a:pt x="2327" y="1007"/>
                      <a:pt x="2336" y="1016"/>
                    </a:cubicBezTo>
                    <a:cubicBezTo>
                      <a:pt x="2345" y="1025"/>
                      <a:pt x="2363" y="1100"/>
                      <a:pt x="2374" y="1102"/>
                    </a:cubicBezTo>
                    <a:cubicBezTo>
                      <a:pt x="2385" y="1104"/>
                      <a:pt x="2395" y="1062"/>
                      <a:pt x="2402" y="1030"/>
                    </a:cubicBezTo>
                    <a:cubicBezTo>
                      <a:pt x="2409" y="998"/>
                      <a:pt x="2410" y="937"/>
                      <a:pt x="2416" y="908"/>
                    </a:cubicBezTo>
                    <a:cubicBezTo>
                      <a:pt x="2422" y="879"/>
                      <a:pt x="2429" y="867"/>
                      <a:pt x="2438" y="858"/>
                    </a:cubicBezTo>
                    <a:cubicBezTo>
                      <a:pt x="2447" y="849"/>
                      <a:pt x="2459" y="879"/>
                      <a:pt x="2468" y="852"/>
                    </a:cubicBezTo>
                    <a:cubicBezTo>
                      <a:pt x="2477" y="825"/>
                      <a:pt x="2481" y="731"/>
                      <a:pt x="2490" y="696"/>
                    </a:cubicBezTo>
                    <a:cubicBezTo>
                      <a:pt x="2499" y="661"/>
                      <a:pt x="2512" y="667"/>
                      <a:pt x="2522" y="644"/>
                    </a:cubicBezTo>
                    <a:cubicBezTo>
                      <a:pt x="2532" y="621"/>
                      <a:pt x="2539" y="572"/>
                      <a:pt x="2548" y="558"/>
                    </a:cubicBezTo>
                    <a:cubicBezTo>
                      <a:pt x="2557" y="544"/>
                      <a:pt x="2565" y="536"/>
                      <a:pt x="2574" y="560"/>
                    </a:cubicBezTo>
                    <a:cubicBezTo>
                      <a:pt x="2583" y="584"/>
                      <a:pt x="2593" y="688"/>
                      <a:pt x="2600" y="704"/>
                    </a:cubicBezTo>
                    <a:cubicBezTo>
                      <a:pt x="2607" y="720"/>
                      <a:pt x="2612" y="672"/>
                      <a:pt x="2618" y="656"/>
                    </a:cubicBezTo>
                    <a:cubicBezTo>
                      <a:pt x="2624" y="640"/>
                      <a:pt x="2632" y="604"/>
                      <a:pt x="2638" y="604"/>
                    </a:cubicBezTo>
                    <a:cubicBezTo>
                      <a:pt x="2644" y="604"/>
                      <a:pt x="2649" y="635"/>
                      <a:pt x="2656" y="654"/>
                    </a:cubicBezTo>
                    <a:cubicBezTo>
                      <a:pt x="2663" y="673"/>
                      <a:pt x="2672" y="723"/>
                      <a:pt x="2680" y="720"/>
                    </a:cubicBezTo>
                    <a:cubicBezTo>
                      <a:pt x="2688" y="717"/>
                      <a:pt x="2697" y="659"/>
                      <a:pt x="2704" y="636"/>
                    </a:cubicBezTo>
                    <a:cubicBezTo>
                      <a:pt x="2711" y="613"/>
                      <a:pt x="2714" y="616"/>
                      <a:pt x="2720" y="582"/>
                    </a:cubicBezTo>
                    <a:cubicBezTo>
                      <a:pt x="2726" y="548"/>
                      <a:pt x="2734" y="453"/>
                      <a:pt x="2742" y="430"/>
                    </a:cubicBezTo>
                    <a:cubicBezTo>
                      <a:pt x="2750" y="407"/>
                      <a:pt x="2759" y="473"/>
                      <a:pt x="2770" y="446"/>
                    </a:cubicBezTo>
                    <a:cubicBezTo>
                      <a:pt x="2781" y="419"/>
                      <a:pt x="2794" y="343"/>
                      <a:pt x="2808" y="268"/>
                    </a:cubicBezTo>
                  </a:path>
                </a:pathLst>
              </a:custGeom>
              <a:noFill/>
              <a:ln w="28575">
                <a:solidFill>
                  <a:srgbClr val="0000FF"/>
                </a:solidFill>
                <a:round/>
                <a:headEnd/>
                <a:tailEnd/>
              </a:ln>
            </p:spPr>
            <p:txBody>
              <a:bodyPr/>
              <a:lstStyle/>
              <a:p>
                <a:endParaRPr lang="en-US"/>
              </a:p>
            </p:txBody>
          </p:sp>
          <p:sp>
            <p:nvSpPr>
              <p:cNvPr id="64532" name="Freeform 16"/>
              <p:cNvSpPr>
                <a:spLocks noChangeArrowheads="1"/>
              </p:cNvSpPr>
              <p:nvPr/>
            </p:nvSpPr>
            <p:spPr bwMode="auto">
              <a:xfrm>
                <a:off x="4451350" y="2717800"/>
                <a:ext cx="803275" cy="558800"/>
              </a:xfrm>
              <a:custGeom>
                <a:avLst/>
                <a:gdLst>
                  <a:gd name="T0" fmla="*/ 0 w 3451225"/>
                  <a:gd name="T1" fmla="*/ 1 h 1009121"/>
                  <a:gd name="T2" fmla="*/ 0 w 3451225"/>
                  <a:gd name="T3" fmla="*/ 1 h 1009121"/>
                  <a:gd name="T4" fmla="*/ 0 w 3451225"/>
                  <a:gd name="T5" fmla="*/ 1 h 1009121"/>
                  <a:gd name="T6" fmla="*/ 0 w 3451225"/>
                  <a:gd name="T7" fmla="*/ 1 h 1009121"/>
                  <a:gd name="T8" fmla="*/ 0 w 3451225"/>
                  <a:gd name="T9" fmla="*/ 1 h 1009121"/>
                  <a:gd name="T10" fmla="*/ 0 w 3451225"/>
                  <a:gd name="T11" fmla="*/ 1 h 1009121"/>
                  <a:gd name="T12" fmla="*/ 0 w 3451225"/>
                  <a:gd name="T13" fmla="*/ 1 h 1009121"/>
                  <a:gd name="T14" fmla="*/ 0 w 3451225"/>
                  <a:gd name="T15" fmla="*/ 1 h 1009121"/>
                  <a:gd name="T16" fmla="*/ 0 w 3451225"/>
                  <a:gd name="T17" fmla="*/ 1 h 1009121"/>
                  <a:gd name="T18" fmla="*/ 0 w 3451225"/>
                  <a:gd name="T19" fmla="*/ 1 h 1009121"/>
                  <a:gd name="T20" fmla="*/ 0 w 3451225"/>
                  <a:gd name="T21" fmla="*/ 1 h 1009121"/>
                  <a:gd name="T22" fmla="*/ 0 w 3451225"/>
                  <a:gd name="T23" fmla="*/ 1 h 1009121"/>
                  <a:gd name="T24" fmla="*/ 0 w 3451225"/>
                  <a:gd name="T25" fmla="*/ 1 h 1009121"/>
                  <a:gd name="T26" fmla="*/ 0 w 3451225"/>
                  <a:gd name="T27" fmla="*/ 1 h 1009121"/>
                  <a:gd name="T28" fmla="*/ 0 w 3451225"/>
                  <a:gd name="T29" fmla="*/ 1 h 1009121"/>
                  <a:gd name="T30" fmla="*/ 0 w 3451225"/>
                  <a:gd name="T31" fmla="*/ 1 h 1009121"/>
                  <a:gd name="T32" fmla="*/ 0 w 3451225"/>
                  <a:gd name="T33" fmla="*/ 1 h 1009121"/>
                  <a:gd name="T34" fmla="*/ 0 w 3451225"/>
                  <a:gd name="T35" fmla="*/ 1 h 1009121"/>
                  <a:gd name="T36" fmla="*/ 0 w 3451225"/>
                  <a:gd name="T37" fmla="*/ 1 h 1009121"/>
                  <a:gd name="T38" fmla="*/ 0 w 3451225"/>
                  <a:gd name="T39" fmla="*/ 1 h 1009121"/>
                  <a:gd name="T40" fmla="*/ 0 w 3451225"/>
                  <a:gd name="T41" fmla="*/ 1 h 1009121"/>
                  <a:gd name="T42" fmla="*/ 0 w 3451225"/>
                  <a:gd name="T43" fmla="*/ 1 h 1009121"/>
                  <a:gd name="T44" fmla="*/ 0 w 3451225"/>
                  <a:gd name="T45" fmla="*/ 1 h 1009121"/>
                  <a:gd name="T46" fmla="*/ 0 w 3451225"/>
                  <a:gd name="T47" fmla="*/ 1 h 1009121"/>
                  <a:gd name="T48" fmla="*/ 0 w 3451225"/>
                  <a:gd name="T49" fmla="*/ 1 h 1009121"/>
                  <a:gd name="T50" fmla="*/ 0 w 3451225"/>
                  <a:gd name="T51" fmla="*/ 1 h 1009121"/>
                  <a:gd name="T52" fmla="*/ 0 w 3451225"/>
                  <a:gd name="T53" fmla="*/ 1 h 1009121"/>
                  <a:gd name="T54" fmla="*/ 0 w 3451225"/>
                  <a:gd name="T55" fmla="*/ 1 h 1009121"/>
                  <a:gd name="T56" fmla="*/ 0 w 3451225"/>
                  <a:gd name="T57" fmla="*/ 1 h 1009121"/>
                  <a:gd name="T58" fmla="*/ 0 w 3451225"/>
                  <a:gd name="T59" fmla="*/ 1 h 1009121"/>
                  <a:gd name="T60" fmla="*/ 0 w 3451225"/>
                  <a:gd name="T61" fmla="*/ 1 h 1009121"/>
                  <a:gd name="T62" fmla="*/ 0 w 3451225"/>
                  <a:gd name="T63" fmla="*/ 1 h 10091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51225"/>
                  <a:gd name="T97" fmla="*/ 0 h 1009121"/>
                  <a:gd name="T98" fmla="*/ 3451225 w 3451225"/>
                  <a:gd name="T99" fmla="*/ 1009121 h 10091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51225" h="1009121">
                    <a:moveTo>
                      <a:pt x="3451225" y="376767"/>
                    </a:moveTo>
                    <a:cubicBezTo>
                      <a:pt x="3431381" y="366183"/>
                      <a:pt x="3411538" y="355600"/>
                      <a:pt x="3384550" y="357717"/>
                    </a:cubicBezTo>
                    <a:cubicBezTo>
                      <a:pt x="3357563" y="359834"/>
                      <a:pt x="3313112" y="369359"/>
                      <a:pt x="3289300" y="389467"/>
                    </a:cubicBezTo>
                    <a:cubicBezTo>
                      <a:pt x="3265488" y="409575"/>
                      <a:pt x="3260725" y="442384"/>
                      <a:pt x="3241675" y="478367"/>
                    </a:cubicBezTo>
                    <a:cubicBezTo>
                      <a:pt x="3222625" y="514350"/>
                      <a:pt x="3195108" y="573088"/>
                      <a:pt x="3175000" y="605367"/>
                    </a:cubicBezTo>
                    <a:cubicBezTo>
                      <a:pt x="3154892" y="637646"/>
                      <a:pt x="3148542" y="657755"/>
                      <a:pt x="3121025" y="672042"/>
                    </a:cubicBezTo>
                    <a:cubicBezTo>
                      <a:pt x="3093508" y="686330"/>
                      <a:pt x="3041650" y="691092"/>
                      <a:pt x="3009900" y="691092"/>
                    </a:cubicBezTo>
                    <a:cubicBezTo>
                      <a:pt x="2978150" y="691092"/>
                      <a:pt x="2958571" y="673100"/>
                      <a:pt x="2930525" y="672042"/>
                    </a:cubicBezTo>
                    <a:cubicBezTo>
                      <a:pt x="2902479" y="670984"/>
                      <a:pt x="2867025" y="677334"/>
                      <a:pt x="2841625" y="684742"/>
                    </a:cubicBezTo>
                    <a:cubicBezTo>
                      <a:pt x="2816225" y="692150"/>
                      <a:pt x="2814637" y="731838"/>
                      <a:pt x="2778125" y="716492"/>
                    </a:cubicBezTo>
                    <a:cubicBezTo>
                      <a:pt x="2741613" y="701146"/>
                      <a:pt x="2666471" y="573088"/>
                      <a:pt x="2622550" y="592667"/>
                    </a:cubicBezTo>
                    <a:cubicBezTo>
                      <a:pt x="2578629" y="612246"/>
                      <a:pt x="2546350" y="766763"/>
                      <a:pt x="2514600" y="833967"/>
                    </a:cubicBezTo>
                    <a:cubicBezTo>
                      <a:pt x="2482850" y="901171"/>
                      <a:pt x="2473325" y="982663"/>
                      <a:pt x="2432050" y="995892"/>
                    </a:cubicBezTo>
                    <a:cubicBezTo>
                      <a:pt x="2390775" y="1009121"/>
                      <a:pt x="2313517" y="924984"/>
                      <a:pt x="2266950" y="913342"/>
                    </a:cubicBezTo>
                    <a:cubicBezTo>
                      <a:pt x="2220383" y="901700"/>
                      <a:pt x="2185458" y="943504"/>
                      <a:pt x="2152650" y="926042"/>
                    </a:cubicBezTo>
                    <a:cubicBezTo>
                      <a:pt x="2119842" y="908580"/>
                      <a:pt x="2093383" y="846138"/>
                      <a:pt x="2070100" y="808567"/>
                    </a:cubicBezTo>
                    <a:cubicBezTo>
                      <a:pt x="2046817" y="770996"/>
                      <a:pt x="2036233" y="738717"/>
                      <a:pt x="2012950" y="700617"/>
                    </a:cubicBezTo>
                    <a:cubicBezTo>
                      <a:pt x="1989667" y="662517"/>
                      <a:pt x="1958975" y="585788"/>
                      <a:pt x="1930400" y="579967"/>
                    </a:cubicBezTo>
                    <a:cubicBezTo>
                      <a:pt x="1901825" y="574146"/>
                      <a:pt x="1866900" y="634471"/>
                      <a:pt x="1841500" y="665692"/>
                    </a:cubicBezTo>
                    <a:cubicBezTo>
                      <a:pt x="1816100" y="696913"/>
                      <a:pt x="1811867" y="773642"/>
                      <a:pt x="1778000" y="767292"/>
                    </a:cubicBezTo>
                    <a:cubicBezTo>
                      <a:pt x="1744133" y="760942"/>
                      <a:pt x="1686983" y="682625"/>
                      <a:pt x="1638300" y="627592"/>
                    </a:cubicBezTo>
                    <a:cubicBezTo>
                      <a:pt x="1589617" y="572559"/>
                      <a:pt x="1529821" y="485246"/>
                      <a:pt x="1485900" y="437092"/>
                    </a:cubicBezTo>
                    <a:cubicBezTo>
                      <a:pt x="1441979" y="388938"/>
                      <a:pt x="1402821" y="381530"/>
                      <a:pt x="1374775" y="338667"/>
                    </a:cubicBezTo>
                    <a:cubicBezTo>
                      <a:pt x="1346729" y="295805"/>
                      <a:pt x="1357312" y="225425"/>
                      <a:pt x="1317625" y="179917"/>
                    </a:cubicBezTo>
                    <a:cubicBezTo>
                      <a:pt x="1277938" y="134409"/>
                      <a:pt x="1187979" y="91017"/>
                      <a:pt x="1136650" y="65617"/>
                    </a:cubicBezTo>
                    <a:cubicBezTo>
                      <a:pt x="1085321" y="40217"/>
                      <a:pt x="1052512" y="37042"/>
                      <a:pt x="1009650" y="27517"/>
                    </a:cubicBezTo>
                    <a:cubicBezTo>
                      <a:pt x="966788" y="17992"/>
                      <a:pt x="930275" y="0"/>
                      <a:pt x="879475" y="8467"/>
                    </a:cubicBezTo>
                    <a:cubicBezTo>
                      <a:pt x="828675" y="16934"/>
                      <a:pt x="756179" y="46038"/>
                      <a:pt x="704850" y="78317"/>
                    </a:cubicBezTo>
                    <a:cubicBezTo>
                      <a:pt x="653521" y="110596"/>
                      <a:pt x="607483" y="159809"/>
                      <a:pt x="571500" y="202142"/>
                    </a:cubicBezTo>
                    <a:cubicBezTo>
                      <a:pt x="535517" y="244475"/>
                      <a:pt x="522817" y="298450"/>
                      <a:pt x="488950" y="332317"/>
                    </a:cubicBezTo>
                    <a:cubicBezTo>
                      <a:pt x="455083" y="366184"/>
                      <a:pt x="449791" y="366184"/>
                      <a:pt x="368300" y="405342"/>
                    </a:cubicBezTo>
                    <a:cubicBezTo>
                      <a:pt x="286809" y="444500"/>
                      <a:pt x="0" y="567267"/>
                      <a:pt x="0" y="567267"/>
                    </a:cubicBezTo>
                  </a:path>
                </a:pathLst>
              </a:custGeom>
              <a:noFill/>
              <a:ln w="28575">
                <a:solidFill>
                  <a:srgbClr val="660066"/>
                </a:solidFill>
                <a:round/>
                <a:headEnd/>
                <a:tailEnd/>
              </a:ln>
            </p:spPr>
            <p:txBody>
              <a:bodyPr/>
              <a:lstStyle/>
              <a:p>
                <a:endParaRPr lang="en-US"/>
              </a:p>
            </p:txBody>
          </p:sp>
        </p:grpSp>
        <p:sp>
          <p:nvSpPr>
            <p:cNvPr id="64527" name="Oval 19"/>
            <p:cNvSpPr>
              <a:spLocks noChangeArrowheads="1"/>
            </p:cNvSpPr>
            <p:nvPr/>
          </p:nvSpPr>
          <p:spPr bwMode="auto">
            <a:xfrm>
              <a:off x="3199" y="1797"/>
              <a:ext cx="163" cy="157"/>
            </a:xfrm>
            <a:prstGeom prst="ellipse">
              <a:avLst/>
            </a:prstGeom>
            <a:noFill/>
            <a:ln w="12700">
              <a:solidFill>
                <a:srgbClr val="FF0000"/>
              </a:solidFill>
              <a:round/>
              <a:headEnd/>
              <a:tailEnd/>
            </a:ln>
          </p:spPr>
          <p:txBody>
            <a:bodyPr wrap="none" anchor="ctr"/>
            <a:lstStyle/>
            <a:p>
              <a:pPr defTabSz="457200"/>
              <a:endParaRPr lang="en-US" sz="1800"/>
            </a:p>
          </p:txBody>
        </p:sp>
        <p:sp>
          <p:nvSpPr>
            <p:cNvPr id="64528" name="Text Box 18"/>
            <p:cNvSpPr txBox="1">
              <a:spLocks noChangeArrowheads="1"/>
            </p:cNvSpPr>
            <p:nvPr/>
          </p:nvSpPr>
          <p:spPr bwMode="auto">
            <a:xfrm>
              <a:off x="2304" y="1056"/>
              <a:ext cx="923" cy="258"/>
            </a:xfrm>
            <a:prstGeom prst="rect">
              <a:avLst/>
            </a:prstGeom>
            <a:solidFill>
              <a:schemeClr val="bg1"/>
            </a:solidFill>
            <a:ln w="12700">
              <a:solidFill>
                <a:srgbClr val="000000"/>
              </a:solidFill>
              <a:miter lim="800000"/>
              <a:headEnd/>
              <a:tailEnd/>
            </a:ln>
          </p:spPr>
          <p:txBody>
            <a:bodyPr>
              <a:spAutoFit/>
            </a:bodyPr>
            <a:lstStyle/>
            <a:p>
              <a:pPr algn="ctr" defTabSz="457200">
                <a:spcBef>
                  <a:spcPct val="50000"/>
                </a:spcBef>
              </a:pPr>
              <a:r>
                <a:rPr lang="en-US" sz="1000"/>
                <a:t>Red Circle is the claimed AGW scare</a:t>
              </a:r>
            </a:p>
          </p:txBody>
        </p:sp>
      </p:grpSp>
      <p:sp>
        <p:nvSpPr>
          <p:cNvPr id="64521" name="Slide Number Placeholder 23"/>
          <p:cNvSpPr>
            <a:spLocks noGrp="1"/>
          </p:cNvSpPr>
          <p:nvPr>
            <p:ph type="sldNum" sz="quarter" idx="12"/>
          </p:nvPr>
        </p:nvSpPr>
        <p:spPr>
          <a:xfrm>
            <a:off x="8534400" y="6397625"/>
            <a:ext cx="457200" cy="384175"/>
          </a:xfrm>
          <a:noFill/>
        </p:spPr>
        <p:txBody>
          <a:bodyPr/>
          <a:lstStyle/>
          <a:p>
            <a:fld id="{0CA856C9-CF8D-4F42-A0E9-4968612C4513}" type="slidenum">
              <a:rPr lang="en-US" smtClean="0">
                <a:ea typeface="ＭＳ Ｐゴシック" pitchFamily="34" charset="-128"/>
              </a:rPr>
              <a:pPr/>
              <a:t>63</a:t>
            </a:fld>
            <a:endParaRPr lang="en-US" smtClean="0">
              <a:ea typeface="ＭＳ Ｐゴシック" pitchFamily="34" charset="-128"/>
            </a:endParaRPr>
          </a:p>
        </p:txBody>
      </p:sp>
      <p:sp>
        <p:nvSpPr>
          <p:cNvPr id="64522" name="Freeform 24"/>
          <p:cNvSpPr>
            <a:spLocks/>
          </p:cNvSpPr>
          <p:nvPr/>
        </p:nvSpPr>
        <p:spPr bwMode="auto">
          <a:xfrm flipH="1">
            <a:off x="381000" y="2657475"/>
            <a:ext cx="4475163" cy="615950"/>
          </a:xfrm>
          <a:custGeom>
            <a:avLst/>
            <a:gdLst/>
            <a:ahLst/>
            <a:cxnLst/>
            <a:rect l="0" t="0" r="r" b="b"/>
            <a:pathLst>
              <a:path w="2950147" h="695325">
                <a:moveTo>
                  <a:pt x="1401" y="533400"/>
                </a:moveTo>
                <a:cubicBezTo>
                  <a:pt x="2459" y="575733"/>
                  <a:pt x="0" y="618301"/>
                  <a:pt x="4576" y="660400"/>
                </a:cubicBezTo>
                <a:cubicBezTo>
                  <a:pt x="5401" y="667987"/>
                  <a:pt x="10036" y="677037"/>
                  <a:pt x="17276" y="679450"/>
                </a:cubicBezTo>
                <a:lnTo>
                  <a:pt x="26801" y="682625"/>
                </a:lnTo>
                <a:cubicBezTo>
                  <a:pt x="27859" y="685800"/>
                  <a:pt x="27609" y="689783"/>
                  <a:pt x="29976" y="692150"/>
                </a:cubicBezTo>
                <a:cubicBezTo>
                  <a:pt x="32343" y="694517"/>
                  <a:pt x="36154" y="695325"/>
                  <a:pt x="39501" y="695325"/>
                </a:cubicBezTo>
                <a:cubicBezTo>
                  <a:pt x="56467" y="695325"/>
                  <a:pt x="73368" y="693208"/>
                  <a:pt x="90301" y="692150"/>
                </a:cubicBezTo>
                <a:cubicBezTo>
                  <a:pt x="93327" y="683072"/>
                  <a:pt x="94658" y="679892"/>
                  <a:pt x="96651" y="669925"/>
                </a:cubicBezTo>
                <a:cubicBezTo>
                  <a:pt x="97914" y="663612"/>
                  <a:pt x="98768" y="657225"/>
                  <a:pt x="99826" y="650875"/>
                </a:cubicBezTo>
                <a:cubicBezTo>
                  <a:pt x="100884" y="626533"/>
                  <a:pt x="101201" y="602148"/>
                  <a:pt x="103001" y="577850"/>
                </a:cubicBezTo>
                <a:cubicBezTo>
                  <a:pt x="103323" y="573498"/>
                  <a:pt x="103450" y="568557"/>
                  <a:pt x="106176" y="565150"/>
                </a:cubicBezTo>
                <a:cubicBezTo>
                  <a:pt x="108267" y="562537"/>
                  <a:pt x="112526" y="563033"/>
                  <a:pt x="115701" y="561975"/>
                </a:cubicBezTo>
                <a:cubicBezTo>
                  <a:pt x="120499" y="581169"/>
                  <a:pt x="117496" y="570535"/>
                  <a:pt x="125226" y="593725"/>
                </a:cubicBezTo>
                <a:cubicBezTo>
                  <a:pt x="126284" y="596900"/>
                  <a:pt x="126545" y="600465"/>
                  <a:pt x="128401" y="603250"/>
                </a:cubicBezTo>
                <a:cubicBezTo>
                  <a:pt x="144167" y="626899"/>
                  <a:pt x="123904" y="597854"/>
                  <a:pt x="144276" y="622300"/>
                </a:cubicBezTo>
                <a:cubicBezTo>
                  <a:pt x="146719" y="625231"/>
                  <a:pt x="148183" y="628894"/>
                  <a:pt x="150626" y="631825"/>
                </a:cubicBezTo>
                <a:cubicBezTo>
                  <a:pt x="161594" y="644986"/>
                  <a:pt x="160796" y="641565"/>
                  <a:pt x="179201" y="647700"/>
                </a:cubicBezTo>
                <a:lnTo>
                  <a:pt x="188726" y="650875"/>
                </a:lnTo>
                <a:cubicBezTo>
                  <a:pt x="191901" y="654050"/>
                  <a:pt x="194031" y="658866"/>
                  <a:pt x="198251" y="660400"/>
                </a:cubicBezTo>
                <a:cubicBezTo>
                  <a:pt x="219152" y="668000"/>
                  <a:pt x="226413" y="662786"/>
                  <a:pt x="245876" y="657225"/>
                </a:cubicBezTo>
                <a:cubicBezTo>
                  <a:pt x="253856" y="633284"/>
                  <a:pt x="243091" y="662794"/>
                  <a:pt x="255401" y="638175"/>
                </a:cubicBezTo>
                <a:cubicBezTo>
                  <a:pt x="256898" y="635182"/>
                  <a:pt x="257258" y="631726"/>
                  <a:pt x="258576" y="628650"/>
                </a:cubicBezTo>
                <a:cubicBezTo>
                  <a:pt x="260440" y="624300"/>
                  <a:pt x="263004" y="620275"/>
                  <a:pt x="264926" y="615950"/>
                </a:cubicBezTo>
                <a:cubicBezTo>
                  <a:pt x="267241" y="610742"/>
                  <a:pt x="267963" y="604713"/>
                  <a:pt x="271276" y="600075"/>
                </a:cubicBezTo>
                <a:cubicBezTo>
                  <a:pt x="273494" y="596970"/>
                  <a:pt x="277626" y="595842"/>
                  <a:pt x="280801" y="593725"/>
                </a:cubicBezTo>
                <a:cubicBezTo>
                  <a:pt x="281859" y="589492"/>
                  <a:pt x="283029" y="585285"/>
                  <a:pt x="283976" y="581025"/>
                </a:cubicBezTo>
                <a:cubicBezTo>
                  <a:pt x="285147" y="575757"/>
                  <a:pt x="285256" y="570203"/>
                  <a:pt x="287151" y="565150"/>
                </a:cubicBezTo>
                <a:cubicBezTo>
                  <a:pt x="288491" y="561577"/>
                  <a:pt x="291794" y="559038"/>
                  <a:pt x="293501" y="555625"/>
                </a:cubicBezTo>
                <a:cubicBezTo>
                  <a:pt x="294998" y="552632"/>
                  <a:pt x="295618" y="549275"/>
                  <a:pt x="296676" y="546100"/>
                </a:cubicBezTo>
                <a:cubicBezTo>
                  <a:pt x="301836" y="499660"/>
                  <a:pt x="296256" y="531694"/>
                  <a:pt x="303026" y="508000"/>
                </a:cubicBezTo>
                <a:cubicBezTo>
                  <a:pt x="304225" y="503804"/>
                  <a:pt x="304482" y="499311"/>
                  <a:pt x="306201" y="495300"/>
                </a:cubicBezTo>
                <a:cubicBezTo>
                  <a:pt x="307704" y="491793"/>
                  <a:pt x="311001" y="489262"/>
                  <a:pt x="312551" y="485775"/>
                </a:cubicBezTo>
                <a:cubicBezTo>
                  <a:pt x="320462" y="467975"/>
                  <a:pt x="314986" y="469518"/>
                  <a:pt x="325251" y="457200"/>
                </a:cubicBezTo>
                <a:cubicBezTo>
                  <a:pt x="328126" y="453751"/>
                  <a:pt x="331601" y="450850"/>
                  <a:pt x="334776" y="447675"/>
                </a:cubicBezTo>
                <a:cubicBezTo>
                  <a:pt x="343243" y="422275"/>
                  <a:pt x="330543" y="451908"/>
                  <a:pt x="347476" y="434975"/>
                </a:cubicBezTo>
                <a:cubicBezTo>
                  <a:pt x="349843" y="432608"/>
                  <a:pt x="349154" y="428443"/>
                  <a:pt x="350651" y="425450"/>
                </a:cubicBezTo>
                <a:cubicBezTo>
                  <a:pt x="355943" y="414867"/>
                  <a:pt x="357001" y="415925"/>
                  <a:pt x="366526" y="409575"/>
                </a:cubicBezTo>
                <a:cubicBezTo>
                  <a:pt x="372347" y="392111"/>
                  <a:pt x="366203" y="407759"/>
                  <a:pt x="376051" y="390525"/>
                </a:cubicBezTo>
                <a:cubicBezTo>
                  <a:pt x="378399" y="386416"/>
                  <a:pt x="379371" y="381461"/>
                  <a:pt x="382401" y="377825"/>
                </a:cubicBezTo>
                <a:cubicBezTo>
                  <a:pt x="384844" y="374894"/>
                  <a:pt x="388751" y="373592"/>
                  <a:pt x="391926" y="371475"/>
                </a:cubicBezTo>
                <a:cubicBezTo>
                  <a:pt x="395101" y="373592"/>
                  <a:pt x="399008" y="374894"/>
                  <a:pt x="401451" y="377825"/>
                </a:cubicBezTo>
                <a:cubicBezTo>
                  <a:pt x="409487" y="387468"/>
                  <a:pt x="406898" y="392350"/>
                  <a:pt x="410976" y="403225"/>
                </a:cubicBezTo>
                <a:cubicBezTo>
                  <a:pt x="412638" y="407657"/>
                  <a:pt x="415568" y="411531"/>
                  <a:pt x="417326" y="415925"/>
                </a:cubicBezTo>
                <a:cubicBezTo>
                  <a:pt x="420566" y="424024"/>
                  <a:pt x="424980" y="438319"/>
                  <a:pt x="426851" y="447675"/>
                </a:cubicBezTo>
                <a:cubicBezTo>
                  <a:pt x="427770" y="452271"/>
                  <a:pt x="431480" y="482511"/>
                  <a:pt x="436376" y="485775"/>
                </a:cubicBezTo>
                <a:lnTo>
                  <a:pt x="445901" y="492125"/>
                </a:lnTo>
                <a:cubicBezTo>
                  <a:pt x="452251" y="491067"/>
                  <a:pt x="459362" y="492144"/>
                  <a:pt x="464951" y="488950"/>
                </a:cubicBezTo>
                <a:cubicBezTo>
                  <a:pt x="467857" y="487290"/>
                  <a:pt x="466329" y="482249"/>
                  <a:pt x="468126" y="479425"/>
                </a:cubicBezTo>
                <a:cubicBezTo>
                  <a:pt x="473808" y="470496"/>
                  <a:pt x="481731" y="463100"/>
                  <a:pt x="487176" y="454025"/>
                </a:cubicBezTo>
                <a:cubicBezTo>
                  <a:pt x="490351" y="448733"/>
                  <a:pt x="493941" y="443670"/>
                  <a:pt x="496701" y="438150"/>
                </a:cubicBezTo>
                <a:cubicBezTo>
                  <a:pt x="498198" y="435157"/>
                  <a:pt x="498558" y="431701"/>
                  <a:pt x="499876" y="428625"/>
                </a:cubicBezTo>
                <a:cubicBezTo>
                  <a:pt x="501740" y="424275"/>
                  <a:pt x="504362" y="420275"/>
                  <a:pt x="506226" y="415925"/>
                </a:cubicBezTo>
                <a:cubicBezTo>
                  <a:pt x="507544" y="412849"/>
                  <a:pt x="507904" y="409393"/>
                  <a:pt x="509401" y="406400"/>
                </a:cubicBezTo>
                <a:cubicBezTo>
                  <a:pt x="511108" y="402987"/>
                  <a:pt x="514044" y="400288"/>
                  <a:pt x="515751" y="396875"/>
                </a:cubicBezTo>
                <a:cubicBezTo>
                  <a:pt x="517248" y="393882"/>
                  <a:pt x="517429" y="390343"/>
                  <a:pt x="518926" y="387350"/>
                </a:cubicBezTo>
                <a:cubicBezTo>
                  <a:pt x="524540" y="376122"/>
                  <a:pt x="526375" y="378131"/>
                  <a:pt x="534801" y="368300"/>
                </a:cubicBezTo>
                <a:cubicBezTo>
                  <a:pt x="538245" y="364282"/>
                  <a:pt x="540841" y="359582"/>
                  <a:pt x="544326" y="355600"/>
                </a:cubicBezTo>
                <a:cubicBezTo>
                  <a:pt x="548268" y="351094"/>
                  <a:pt x="553434" y="347689"/>
                  <a:pt x="557026" y="342900"/>
                </a:cubicBezTo>
                <a:cubicBezTo>
                  <a:pt x="559866" y="339114"/>
                  <a:pt x="560868" y="334214"/>
                  <a:pt x="563376" y="330200"/>
                </a:cubicBezTo>
                <a:cubicBezTo>
                  <a:pt x="566181" y="325713"/>
                  <a:pt x="569825" y="321806"/>
                  <a:pt x="572901" y="317500"/>
                </a:cubicBezTo>
                <a:cubicBezTo>
                  <a:pt x="575119" y="314395"/>
                  <a:pt x="577134" y="311150"/>
                  <a:pt x="579251" y="307975"/>
                </a:cubicBezTo>
                <a:cubicBezTo>
                  <a:pt x="579443" y="307016"/>
                  <a:pt x="584221" y="281814"/>
                  <a:pt x="585601" y="279400"/>
                </a:cubicBezTo>
                <a:cubicBezTo>
                  <a:pt x="587829" y="275501"/>
                  <a:pt x="591951" y="273050"/>
                  <a:pt x="595126" y="269875"/>
                </a:cubicBezTo>
                <a:cubicBezTo>
                  <a:pt x="602333" y="248255"/>
                  <a:pt x="593262" y="274847"/>
                  <a:pt x="604651" y="244475"/>
                </a:cubicBezTo>
                <a:cubicBezTo>
                  <a:pt x="607116" y="237902"/>
                  <a:pt x="608155" y="230242"/>
                  <a:pt x="614176" y="225425"/>
                </a:cubicBezTo>
                <a:cubicBezTo>
                  <a:pt x="616789" y="223334"/>
                  <a:pt x="620526" y="223308"/>
                  <a:pt x="623701" y="222250"/>
                </a:cubicBezTo>
                <a:cubicBezTo>
                  <a:pt x="627934" y="215900"/>
                  <a:pt x="633988" y="210440"/>
                  <a:pt x="636401" y="203200"/>
                </a:cubicBezTo>
                <a:cubicBezTo>
                  <a:pt x="637459" y="200025"/>
                  <a:pt x="636670" y="195335"/>
                  <a:pt x="639576" y="193675"/>
                </a:cubicBezTo>
                <a:cubicBezTo>
                  <a:pt x="645165" y="190481"/>
                  <a:pt x="652313" y="191763"/>
                  <a:pt x="658626" y="190500"/>
                </a:cubicBezTo>
                <a:cubicBezTo>
                  <a:pt x="662905" y="189644"/>
                  <a:pt x="667093" y="188383"/>
                  <a:pt x="671326" y="187325"/>
                </a:cubicBezTo>
                <a:cubicBezTo>
                  <a:pt x="674501" y="185208"/>
                  <a:pt x="678015" y="183528"/>
                  <a:pt x="680851" y="180975"/>
                </a:cubicBezTo>
                <a:cubicBezTo>
                  <a:pt x="688638" y="173966"/>
                  <a:pt x="694359" y="164562"/>
                  <a:pt x="703076" y="158750"/>
                </a:cubicBezTo>
                <a:cubicBezTo>
                  <a:pt x="712642" y="152373"/>
                  <a:pt x="714022" y="150884"/>
                  <a:pt x="725301" y="146050"/>
                </a:cubicBezTo>
                <a:cubicBezTo>
                  <a:pt x="728377" y="144732"/>
                  <a:pt x="731651" y="143933"/>
                  <a:pt x="734826" y="142875"/>
                </a:cubicBezTo>
                <a:cubicBezTo>
                  <a:pt x="742234" y="137583"/>
                  <a:pt x="749476" y="132050"/>
                  <a:pt x="757051" y="127000"/>
                </a:cubicBezTo>
                <a:cubicBezTo>
                  <a:pt x="762186" y="123577"/>
                  <a:pt x="767989" y="121178"/>
                  <a:pt x="772926" y="117475"/>
                </a:cubicBezTo>
                <a:cubicBezTo>
                  <a:pt x="776518" y="114781"/>
                  <a:pt x="778797" y="110560"/>
                  <a:pt x="782451" y="107950"/>
                </a:cubicBezTo>
                <a:cubicBezTo>
                  <a:pt x="786302" y="105199"/>
                  <a:pt x="791092" y="104035"/>
                  <a:pt x="795151" y="101600"/>
                </a:cubicBezTo>
                <a:cubicBezTo>
                  <a:pt x="801695" y="97673"/>
                  <a:pt x="807949" y="93277"/>
                  <a:pt x="814201" y="88900"/>
                </a:cubicBezTo>
                <a:cubicBezTo>
                  <a:pt x="818536" y="85865"/>
                  <a:pt x="822307" y="82000"/>
                  <a:pt x="826901" y="79375"/>
                </a:cubicBezTo>
                <a:cubicBezTo>
                  <a:pt x="829807" y="77715"/>
                  <a:pt x="833350" y="77518"/>
                  <a:pt x="836426" y="76200"/>
                </a:cubicBezTo>
                <a:cubicBezTo>
                  <a:pt x="875390" y="59501"/>
                  <a:pt x="826765" y="79443"/>
                  <a:pt x="858651" y="63500"/>
                </a:cubicBezTo>
                <a:cubicBezTo>
                  <a:pt x="861644" y="62003"/>
                  <a:pt x="865001" y="61383"/>
                  <a:pt x="868176" y="60325"/>
                </a:cubicBezTo>
                <a:cubicBezTo>
                  <a:pt x="880876" y="61383"/>
                  <a:pt x="893962" y="60216"/>
                  <a:pt x="906276" y="63500"/>
                </a:cubicBezTo>
                <a:cubicBezTo>
                  <a:pt x="910615" y="64657"/>
                  <a:pt x="912958" y="69550"/>
                  <a:pt x="915801" y="73025"/>
                </a:cubicBezTo>
                <a:cubicBezTo>
                  <a:pt x="922503" y="81216"/>
                  <a:pt x="926045" y="92554"/>
                  <a:pt x="934851" y="98425"/>
                </a:cubicBezTo>
                <a:cubicBezTo>
                  <a:pt x="941201" y="102658"/>
                  <a:pt x="948505" y="105729"/>
                  <a:pt x="953901" y="111125"/>
                </a:cubicBezTo>
                <a:cubicBezTo>
                  <a:pt x="957076" y="114300"/>
                  <a:pt x="959527" y="118422"/>
                  <a:pt x="963426" y="120650"/>
                </a:cubicBezTo>
                <a:cubicBezTo>
                  <a:pt x="967215" y="122815"/>
                  <a:pt x="971893" y="122767"/>
                  <a:pt x="976126" y="123825"/>
                </a:cubicBezTo>
                <a:cubicBezTo>
                  <a:pt x="996234" y="120650"/>
                  <a:pt x="1016848" y="119789"/>
                  <a:pt x="1036451" y="114300"/>
                </a:cubicBezTo>
                <a:cubicBezTo>
                  <a:pt x="1043800" y="112242"/>
                  <a:pt x="1049151" y="105833"/>
                  <a:pt x="1055501" y="101600"/>
                </a:cubicBezTo>
                <a:cubicBezTo>
                  <a:pt x="1058676" y="99483"/>
                  <a:pt x="1062328" y="97948"/>
                  <a:pt x="1065026" y="95250"/>
                </a:cubicBezTo>
                <a:cubicBezTo>
                  <a:pt x="1068201" y="92075"/>
                  <a:pt x="1070626" y="87906"/>
                  <a:pt x="1074551" y="85725"/>
                </a:cubicBezTo>
                <a:cubicBezTo>
                  <a:pt x="1080402" y="82474"/>
                  <a:pt x="1087251" y="81492"/>
                  <a:pt x="1093601" y="79375"/>
                </a:cubicBezTo>
                <a:cubicBezTo>
                  <a:pt x="1096776" y="78317"/>
                  <a:pt x="1100341" y="78056"/>
                  <a:pt x="1103126" y="76200"/>
                </a:cubicBezTo>
                <a:cubicBezTo>
                  <a:pt x="1106301" y="74083"/>
                  <a:pt x="1109164" y="71400"/>
                  <a:pt x="1112651" y="69850"/>
                </a:cubicBezTo>
                <a:cubicBezTo>
                  <a:pt x="1118768" y="67132"/>
                  <a:pt x="1126132" y="67213"/>
                  <a:pt x="1131701" y="63500"/>
                </a:cubicBezTo>
                <a:cubicBezTo>
                  <a:pt x="1134876" y="61383"/>
                  <a:pt x="1137719" y="58653"/>
                  <a:pt x="1141226" y="57150"/>
                </a:cubicBezTo>
                <a:cubicBezTo>
                  <a:pt x="1149864" y="53448"/>
                  <a:pt x="1173725" y="51500"/>
                  <a:pt x="1179326" y="50800"/>
                </a:cubicBezTo>
                <a:lnTo>
                  <a:pt x="1401576" y="53975"/>
                </a:lnTo>
                <a:cubicBezTo>
                  <a:pt x="1454412" y="55679"/>
                  <a:pt x="1456288" y="56662"/>
                  <a:pt x="1490476" y="63500"/>
                </a:cubicBezTo>
                <a:cubicBezTo>
                  <a:pt x="1504234" y="62442"/>
                  <a:pt x="1518059" y="62037"/>
                  <a:pt x="1531751" y="60325"/>
                </a:cubicBezTo>
                <a:cubicBezTo>
                  <a:pt x="1535072" y="59910"/>
                  <a:pt x="1538015" y="57903"/>
                  <a:pt x="1541276" y="57150"/>
                </a:cubicBezTo>
                <a:cubicBezTo>
                  <a:pt x="1551793" y="54723"/>
                  <a:pt x="1562787" y="54213"/>
                  <a:pt x="1573026" y="50800"/>
                </a:cubicBezTo>
                <a:cubicBezTo>
                  <a:pt x="1576201" y="49742"/>
                  <a:pt x="1579304" y="48437"/>
                  <a:pt x="1582551" y="47625"/>
                </a:cubicBezTo>
                <a:cubicBezTo>
                  <a:pt x="1587786" y="46316"/>
                  <a:pt x="1593257" y="46001"/>
                  <a:pt x="1598426" y="44450"/>
                </a:cubicBezTo>
                <a:cubicBezTo>
                  <a:pt x="1603885" y="42812"/>
                  <a:pt x="1608894" y="39902"/>
                  <a:pt x="1614301" y="38100"/>
                </a:cubicBezTo>
                <a:cubicBezTo>
                  <a:pt x="1618441" y="36720"/>
                  <a:pt x="1622768" y="35983"/>
                  <a:pt x="1627001" y="34925"/>
                </a:cubicBezTo>
                <a:cubicBezTo>
                  <a:pt x="1657387" y="4539"/>
                  <a:pt x="1618482" y="40605"/>
                  <a:pt x="1646051" y="22225"/>
                </a:cubicBezTo>
                <a:cubicBezTo>
                  <a:pt x="1649787" y="19734"/>
                  <a:pt x="1651840" y="15191"/>
                  <a:pt x="1655576" y="12700"/>
                </a:cubicBezTo>
                <a:cubicBezTo>
                  <a:pt x="1659931" y="9797"/>
                  <a:pt x="1678411" y="6991"/>
                  <a:pt x="1680976" y="6350"/>
                </a:cubicBezTo>
                <a:cubicBezTo>
                  <a:pt x="1684223" y="5538"/>
                  <a:pt x="1687234" y="3901"/>
                  <a:pt x="1690501" y="3175"/>
                </a:cubicBezTo>
                <a:cubicBezTo>
                  <a:pt x="1696785" y="1778"/>
                  <a:pt x="1703201" y="1058"/>
                  <a:pt x="1709551" y="0"/>
                </a:cubicBezTo>
                <a:cubicBezTo>
                  <a:pt x="1728745" y="4798"/>
                  <a:pt x="1718111" y="1795"/>
                  <a:pt x="1741301" y="9525"/>
                </a:cubicBezTo>
                <a:cubicBezTo>
                  <a:pt x="1744476" y="10583"/>
                  <a:pt x="1747500" y="12330"/>
                  <a:pt x="1750826" y="12700"/>
                </a:cubicBezTo>
                <a:cubicBezTo>
                  <a:pt x="1785799" y="16586"/>
                  <a:pt x="1769948" y="14299"/>
                  <a:pt x="1798451" y="19050"/>
                </a:cubicBezTo>
                <a:cubicBezTo>
                  <a:pt x="1812209" y="17992"/>
                  <a:pt x="1826137" y="18273"/>
                  <a:pt x="1839726" y="15875"/>
                </a:cubicBezTo>
                <a:cubicBezTo>
                  <a:pt x="1844387" y="15052"/>
                  <a:pt x="1848076" y="11389"/>
                  <a:pt x="1852426" y="9525"/>
                </a:cubicBezTo>
                <a:cubicBezTo>
                  <a:pt x="1855502" y="8207"/>
                  <a:pt x="1858776" y="7408"/>
                  <a:pt x="1861951" y="6350"/>
                </a:cubicBezTo>
                <a:cubicBezTo>
                  <a:pt x="1868301" y="8467"/>
                  <a:pt x="1876268" y="7967"/>
                  <a:pt x="1881001" y="12700"/>
                </a:cubicBezTo>
                <a:cubicBezTo>
                  <a:pt x="1888023" y="19722"/>
                  <a:pt x="1891210" y="24155"/>
                  <a:pt x="1900051" y="28575"/>
                </a:cubicBezTo>
                <a:cubicBezTo>
                  <a:pt x="1903044" y="30072"/>
                  <a:pt x="1906583" y="30253"/>
                  <a:pt x="1909576" y="31750"/>
                </a:cubicBezTo>
                <a:cubicBezTo>
                  <a:pt x="1912989" y="33457"/>
                  <a:pt x="1915996" y="35882"/>
                  <a:pt x="1919101" y="38100"/>
                </a:cubicBezTo>
                <a:cubicBezTo>
                  <a:pt x="1922457" y="40497"/>
                  <a:pt x="1936338" y="51481"/>
                  <a:pt x="1941326" y="53975"/>
                </a:cubicBezTo>
                <a:cubicBezTo>
                  <a:pt x="1967616" y="67120"/>
                  <a:pt x="1933079" y="45302"/>
                  <a:pt x="1960376" y="63500"/>
                </a:cubicBezTo>
                <a:cubicBezTo>
                  <a:pt x="1966762" y="82659"/>
                  <a:pt x="1959875" y="64782"/>
                  <a:pt x="1976251" y="92075"/>
                </a:cubicBezTo>
                <a:cubicBezTo>
                  <a:pt x="1982905" y="103166"/>
                  <a:pt x="1981106" y="104886"/>
                  <a:pt x="1988951" y="114300"/>
                </a:cubicBezTo>
                <a:cubicBezTo>
                  <a:pt x="1991826" y="117749"/>
                  <a:pt x="1995719" y="120281"/>
                  <a:pt x="1998476" y="123825"/>
                </a:cubicBezTo>
                <a:cubicBezTo>
                  <a:pt x="2003161" y="129849"/>
                  <a:pt x="2005780" y="137479"/>
                  <a:pt x="2011176" y="142875"/>
                </a:cubicBezTo>
                <a:cubicBezTo>
                  <a:pt x="2014351" y="146050"/>
                  <a:pt x="2017826" y="148951"/>
                  <a:pt x="2020701" y="152400"/>
                </a:cubicBezTo>
                <a:cubicBezTo>
                  <a:pt x="2023144" y="155331"/>
                  <a:pt x="2023815" y="159903"/>
                  <a:pt x="2027051" y="161925"/>
                </a:cubicBezTo>
                <a:cubicBezTo>
                  <a:pt x="2032727" y="165473"/>
                  <a:pt x="2040532" y="164562"/>
                  <a:pt x="2046101" y="168275"/>
                </a:cubicBezTo>
                <a:cubicBezTo>
                  <a:pt x="2058411" y="176481"/>
                  <a:pt x="2052006" y="173418"/>
                  <a:pt x="2065151" y="177800"/>
                </a:cubicBezTo>
                <a:cubicBezTo>
                  <a:pt x="2083143" y="176742"/>
                  <a:pt x="2101255" y="176956"/>
                  <a:pt x="2119126" y="174625"/>
                </a:cubicBezTo>
                <a:cubicBezTo>
                  <a:pt x="2125763" y="173759"/>
                  <a:pt x="2131682" y="169898"/>
                  <a:pt x="2138176" y="168275"/>
                </a:cubicBezTo>
                <a:lnTo>
                  <a:pt x="2150876" y="165100"/>
                </a:lnTo>
                <a:cubicBezTo>
                  <a:pt x="2162518" y="166158"/>
                  <a:pt x="2174312" y="166121"/>
                  <a:pt x="2185801" y="168275"/>
                </a:cubicBezTo>
                <a:cubicBezTo>
                  <a:pt x="2191403" y="169325"/>
                  <a:pt x="2196320" y="172677"/>
                  <a:pt x="2201676" y="174625"/>
                </a:cubicBezTo>
                <a:cubicBezTo>
                  <a:pt x="2214113" y="179148"/>
                  <a:pt x="2221242" y="181442"/>
                  <a:pt x="2233426" y="184150"/>
                </a:cubicBezTo>
                <a:cubicBezTo>
                  <a:pt x="2238694" y="185321"/>
                  <a:pt x="2244033" y="186154"/>
                  <a:pt x="2249301" y="187325"/>
                </a:cubicBezTo>
                <a:cubicBezTo>
                  <a:pt x="2253561" y="188272"/>
                  <a:pt x="2257676" y="189923"/>
                  <a:pt x="2262001" y="190500"/>
                </a:cubicBezTo>
                <a:cubicBezTo>
                  <a:pt x="2273588" y="192045"/>
                  <a:pt x="2285284" y="192617"/>
                  <a:pt x="2296926" y="193675"/>
                </a:cubicBezTo>
                <a:cubicBezTo>
                  <a:pt x="2300101" y="194733"/>
                  <a:pt x="2303184" y="196124"/>
                  <a:pt x="2306451" y="196850"/>
                </a:cubicBezTo>
                <a:cubicBezTo>
                  <a:pt x="2334518" y="203087"/>
                  <a:pt x="2316061" y="196874"/>
                  <a:pt x="2338201" y="203200"/>
                </a:cubicBezTo>
                <a:cubicBezTo>
                  <a:pt x="2353093" y="207455"/>
                  <a:pt x="2343493" y="205468"/>
                  <a:pt x="2360426" y="212725"/>
                </a:cubicBezTo>
                <a:cubicBezTo>
                  <a:pt x="2363502" y="214043"/>
                  <a:pt x="2366875" y="214582"/>
                  <a:pt x="2369951" y="215900"/>
                </a:cubicBezTo>
                <a:cubicBezTo>
                  <a:pt x="2374301" y="217764"/>
                  <a:pt x="2378059" y="221102"/>
                  <a:pt x="2382651" y="222250"/>
                </a:cubicBezTo>
                <a:cubicBezTo>
                  <a:pt x="2390929" y="224319"/>
                  <a:pt x="2399584" y="224367"/>
                  <a:pt x="2408051" y="225425"/>
                </a:cubicBezTo>
                <a:cubicBezTo>
                  <a:pt x="2415815" y="229307"/>
                  <a:pt x="2423544" y="232515"/>
                  <a:pt x="2430276" y="238125"/>
                </a:cubicBezTo>
                <a:cubicBezTo>
                  <a:pt x="2433725" y="241000"/>
                  <a:pt x="2436352" y="244775"/>
                  <a:pt x="2439801" y="247650"/>
                </a:cubicBezTo>
                <a:cubicBezTo>
                  <a:pt x="2442732" y="250093"/>
                  <a:pt x="2446221" y="251782"/>
                  <a:pt x="2449326" y="254000"/>
                </a:cubicBezTo>
                <a:cubicBezTo>
                  <a:pt x="2453632" y="257076"/>
                  <a:pt x="2457623" y="260590"/>
                  <a:pt x="2462026" y="263525"/>
                </a:cubicBezTo>
                <a:cubicBezTo>
                  <a:pt x="2484499" y="278507"/>
                  <a:pt x="2492760" y="279104"/>
                  <a:pt x="2509651" y="301625"/>
                </a:cubicBezTo>
                <a:cubicBezTo>
                  <a:pt x="2512826" y="305858"/>
                  <a:pt x="2516241" y="309922"/>
                  <a:pt x="2519176" y="314325"/>
                </a:cubicBezTo>
                <a:cubicBezTo>
                  <a:pt x="2522599" y="319460"/>
                  <a:pt x="2525430" y="324967"/>
                  <a:pt x="2528701" y="330200"/>
                </a:cubicBezTo>
                <a:cubicBezTo>
                  <a:pt x="2530723" y="333436"/>
                  <a:pt x="2532353" y="337027"/>
                  <a:pt x="2535051" y="339725"/>
                </a:cubicBezTo>
                <a:cubicBezTo>
                  <a:pt x="2547534" y="352208"/>
                  <a:pt x="2544562" y="346976"/>
                  <a:pt x="2557276" y="352425"/>
                </a:cubicBezTo>
                <a:cubicBezTo>
                  <a:pt x="2580280" y="362284"/>
                  <a:pt x="2559090" y="356598"/>
                  <a:pt x="2585851" y="361950"/>
                </a:cubicBezTo>
                <a:cubicBezTo>
                  <a:pt x="2592201" y="365125"/>
                  <a:pt x="2598769" y="367898"/>
                  <a:pt x="2604901" y="371475"/>
                </a:cubicBezTo>
                <a:cubicBezTo>
                  <a:pt x="2611493" y="375320"/>
                  <a:pt x="2617125" y="380762"/>
                  <a:pt x="2623951" y="384175"/>
                </a:cubicBezTo>
                <a:cubicBezTo>
                  <a:pt x="2643268" y="393834"/>
                  <a:pt x="2638315" y="376314"/>
                  <a:pt x="2662051" y="400050"/>
                </a:cubicBezTo>
                <a:cubicBezTo>
                  <a:pt x="2674274" y="412273"/>
                  <a:pt x="2667840" y="407084"/>
                  <a:pt x="2681101" y="415925"/>
                </a:cubicBezTo>
                <a:lnTo>
                  <a:pt x="2693801" y="434975"/>
                </a:lnTo>
                <a:cubicBezTo>
                  <a:pt x="2695918" y="438150"/>
                  <a:pt x="2696738" y="442793"/>
                  <a:pt x="2700151" y="444500"/>
                </a:cubicBezTo>
                <a:lnTo>
                  <a:pt x="2712851" y="450850"/>
                </a:lnTo>
                <a:cubicBezTo>
                  <a:pt x="2724584" y="468449"/>
                  <a:pt x="2712488" y="454529"/>
                  <a:pt x="2728726" y="463550"/>
                </a:cubicBezTo>
                <a:cubicBezTo>
                  <a:pt x="2735397" y="467256"/>
                  <a:pt x="2747776" y="476250"/>
                  <a:pt x="2747776" y="476250"/>
                </a:cubicBezTo>
                <a:cubicBezTo>
                  <a:pt x="2748179" y="477056"/>
                  <a:pt x="2757671" y="497353"/>
                  <a:pt x="2760476" y="498475"/>
                </a:cubicBezTo>
                <a:cubicBezTo>
                  <a:pt x="2763583" y="499718"/>
                  <a:pt x="2766826" y="496358"/>
                  <a:pt x="2770001" y="495300"/>
                </a:cubicBezTo>
                <a:cubicBezTo>
                  <a:pt x="2785556" y="464191"/>
                  <a:pt x="2766411" y="494997"/>
                  <a:pt x="2785876" y="479425"/>
                </a:cubicBezTo>
                <a:cubicBezTo>
                  <a:pt x="2791471" y="474949"/>
                  <a:pt x="2793309" y="466650"/>
                  <a:pt x="2795401" y="460375"/>
                </a:cubicBezTo>
                <a:cubicBezTo>
                  <a:pt x="2799029" y="471258"/>
                  <a:pt x="2803780" y="484701"/>
                  <a:pt x="2804926" y="495300"/>
                </a:cubicBezTo>
                <a:cubicBezTo>
                  <a:pt x="2808233" y="525886"/>
                  <a:pt x="2804028" y="557476"/>
                  <a:pt x="2811276" y="587375"/>
                </a:cubicBezTo>
                <a:cubicBezTo>
                  <a:pt x="2814504" y="600690"/>
                  <a:pt x="2840663" y="601314"/>
                  <a:pt x="2849376" y="603250"/>
                </a:cubicBezTo>
                <a:cubicBezTo>
                  <a:pt x="2852643" y="603976"/>
                  <a:pt x="2855726" y="605367"/>
                  <a:pt x="2858901" y="606425"/>
                </a:cubicBezTo>
                <a:cubicBezTo>
                  <a:pt x="2873718" y="605367"/>
                  <a:pt x="2888661" y="605454"/>
                  <a:pt x="2903351" y="603250"/>
                </a:cubicBezTo>
                <a:cubicBezTo>
                  <a:pt x="2950147" y="596231"/>
                  <a:pt x="2907569" y="596900"/>
                  <a:pt x="2928751" y="596900"/>
                </a:cubicBezTo>
              </a:path>
            </a:pathLst>
          </a:custGeom>
          <a:noFill/>
          <a:ln w="22225" cap="flat" cmpd="sng" algn="ctr">
            <a:solidFill>
              <a:srgbClr val="000000"/>
            </a:solidFill>
            <a:prstDash val="solid"/>
            <a:round/>
            <a:headEnd type="none" w="med" len="med"/>
            <a:tailEnd type="none" w="med" len="med"/>
          </a:ln>
        </p:spPr>
        <p:txBody>
          <a:bodyPr/>
          <a:lstStyle/>
          <a:p>
            <a:endParaRPr lang="en-US"/>
          </a:p>
        </p:txBody>
      </p:sp>
      <p:sp>
        <p:nvSpPr>
          <p:cNvPr id="64523" name="Freeform 25"/>
          <p:cNvSpPr>
            <a:spLocks/>
          </p:cNvSpPr>
          <p:nvPr/>
        </p:nvSpPr>
        <p:spPr bwMode="auto">
          <a:xfrm flipH="1">
            <a:off x="752475" y="5359400"/>
            <a:ext cx="4473575" cy="596900"/>
          </a:xfrm>
          <a:custGeom>
            <a:avLst/>
            <a:gdLst/>
            <a:ahLst/>
            <a:cxnLst/>
            <a:rect l="0" t="0" r="r" b="b"/>
            <a:pathLst>
              <a:path w="2950147" h="695325">
                <a:moveTo>
                  <a:pt x="1401" y="533400"/>
                </a:moveTo>
                <a:cubicBezTo>
                  <a:pt x="2459" y="575733"/>
                  <a:pt x="0" y="618301"/>
                  <a:pt x="4576" y="660400"/>
                </a:cubicBezTo>
                <a:cubicBezTo>
                  <a:pt x="5401" y="667987"/>
                  <a:pt x="10036" y="677037"/>
                  <a:pt x="17276" y="679450"/>
                </a:cubicBezTo>
                <a:lnTo>
                  <a:pt x="26801" y="682625"/>
                </a:lnTo>
                <a:cubicBezTo>
                  <a:pt x="27859" y="685800"/>
                  <a:pt x="27609" y="689783"/>
                  <a:pt x="29976" y="692150"/>
                </a:cubicBezTo>
                <a:cubicBezTo>
                  <a:pt x="32343" y="694517"/>
                  <a:pt x="36154" y="695325"/>
                  <a:pt x="39501" y="695325"/>
                </a:cubicBezTo>
                <a:cubicBezTo>
                  <a:pt x="56467" y="695325"/>
                  <a:pt x="73368" y="693208"/>
                  <a:pt x="90301" y="692150"/>
                </a:cubicBezTo>
                <a:cubicBezTo>
                  <a:pt x="93327" y="683072"/>
                  <a:pt x="94658" y="679892"/>
                  <a:pt x="96651" y="669925"/>
                </a:cubicBezTo>
                <a:cubicBezTo>
                  <a:pt x="97914" y="663612"/>
                  <a:pt x="98768" y="657225"/>
                  <a:pt x="99826" y="650875"/>
                </a:cubicBezTo>
                <a:cubicBezTo>
                  <a:pt x="100884" y="626533"/>
                  <a:pt x="101201" y="602148"/>
                  <a:pt x="103001" y="577850"/>
                </a:cubicBezTo>
                <a:cubicBezTo>
                  <a:pt x="103323" y="573498"/>
                  <a:pt x="103450" y="568557"/>
                  <a:pt x="106176" y="565150"/>
                </a:cubicBezTo>
                <a:cubicBezTo>
                  <a:pt x="108267" y="562537"/>
                  <a:pt x="112526" y="563033"/>
                  <a:pt x="115701" y="561975"/>
                </a:cubicBezTo>
                <a:cubicBezTo>
                  <a:pt x="120499" y="581169"/>
                  <a:pt x="117496" y="570535"/>
                  <a:pt x="125226" y="593725"/>
                </a:cubicBezTo>
                <a:cubicBezTo>
                  <a:pt x="126284" y="596900"/>
                  <a:pt x="126545" y="600465"/>
                  <a:pt x="128401" y="603250"/>
                </a:cubicBezTo>
                <a:cubicBezTo>
                  <a:pt x="144167" y="626899"/>
                  <a:pt x="123904" y="597854"/>
                  <a:pt x="144276" y="622300"/>
                </a:cubicBezTo>
                <a:cubicBezTo>
                  <a:pt x="146719" y="625231"/>
                  <a:pt x="148183" y="628894"/>
                  <a:pt x="150626" y="631825"/>
                </a:cubicBezTo>
                <a:cubicBezTo>
                  <a:pt x="161594" y="644986"/>
                  <a:pt x="160796" y="641565"/>
                  <a:pt x="179201" y="647700"/>
                </a:cubicBezTo>
                <a:lnTo>
                  <a:pt x="188726" y="650875"/>
                </a:lnTo>
                <a:cubicBezTo>
                  <a:pt x="191901" y="654050"/>
                  <a:pt x="194031" y="658866"/>
                  <a:pt x="198251" y="660400"/>
                </a:cubicBezTo>
                <a:cubicBezTo>
                  <a:pt x="219152" y="668000"/>
                  <a:pt x="226413" y="662786"/>
                  <a:pt x="245876" y="657225"/>
                </a:cubicBezTo>
                <a:cubicBezTo>
                  <a:pt x="253856" y="633284"/>
                  <a:pt x="243091" y="662794"/>
                  <a:pt x="255401" y="638175"/>
                </a:cubicBezTo>
                <a:cubicBezTo>
                  <a:pt x="256898" y="635182"/>
                  <a:pt x="257258" y="631726"/>
                  <a:pt x="258576" y="628650"/>
                </a:cubicBezTo>
                <a:cubicBezTo>
                  <a:pt x="260440" y="624300"/>
                  <a:pt x="263004" y="620275"/>
                  <a:pt x="264926" y="615950"/>
                </a:cubicBezTo>
                <a:cubicBezTo>
                  <a:pt x="267241" y="610742"/>
                  <a:pt x="267963" y="604713"/>
                  <a:pt x="271276" y="600075"/>
                </a:cubicBezTo>
                <a:cubicBezTo>
                  <a:pt x="273494" y="596970"/>
                  <a:pt x="277626" y="595842"/>
                  <a:pt x="280801" y="593725"/>
                </a:cubicBezTo>
                <a:cubicBezTo>
                  <a:pt x="281859" y="589492"/>
                  <a:pt x="283029" y="585285"/>
                  <a:pt x="283976" y="581025"/>
                </a:cubicBezTo>
                <a:cubicBezTo>
                  <a:pt x="285147" y="575757"/>
                  <a:pt x="285256" y="570203"/>
                  <a:pt x="287151" y="565150"/>
                </a:cubicBezTo>
                <a:cubicBezTo>
                  <a:pt x="288491" y="561577"/>
                  <a:pt x="291794" y="559038"/>
                  <a:pt x="293501" y="555625"/>
                </a:cubicBezTo>
                <a:cubicBezTo>
                  <a:pt x="294998" y="552632"/>
                  <a:pt x="295618" y="549275"/>
                  <a:pt x="296676" y="546100"/>
                </a:cubicBezTo>
                <a:cubicBezTo>
                  <a:pt x="301836" y="499660"/>
                  <a:pt x="296256" y="531694"/>
                  <a:pt x="303026" y="508000"/>
                </a:cubicBezTo>
                <a:cubicBezTo>
                  <a:pt x="304225" y="503804"/>
                  <a:pt x="304482" y="499311"/>
                  <a:pt x="306201" y="495300"/>
                </a:cubicBezTo>
                <a:cubicBezTo>
                  <a:pt x="307704" y="491793"/>
                  <a:pt x="311001" y="489262"/>
                  <a:pt x="312551" y="485775"/>
                </a:cubicBezTo>
                <a:cubicBezTo>
                  <a:pt x="320462" y="467975"/>
                  <a:pt x="314986" y="469518"/>
                  <a:pt x="325251" y="457200"/>
                </a:cubicBezTo>
                <a:cubicBezTo>
                  <a:pt x="328126" y="453751"/>
                  <a:pt x="331601" y="450850"/>
                  <a:pt x="334776" y="447675"/>
                </a:cubicBezTo>
                <a:cubicBezTo>
                  <a:pt x="343243" y="422275"/>
                  <a:pt x="330543" y="451908"/>
                  <a:pt x="347476" y="434975"/>
                </a:cubicBezTo>
                <a:cubicBezTo>
                  <a:pt x="349843" y="432608"/>
                  <a:pt x="349154" y="428443"/>
                  <a:pt x="350651" y="425450"/>
                </a:cubicBezTo>
                <a:cubicBezTo>
                  <a:pt x="355943" y="414867"/>
                  <a:pt x="357001" y="415925"/>
                  <a:pt x="366526" y="409575"/>
                </a:cubicBezTo>
                <a:cubicBezTo>
                  <a:pt x="372347" y="392111"/>
                  <a:pt x="366203" y="407759"/>
                  <a:pt x="376051" y="390525"/>
                </a:cubicBezTo>
                <a:cubicBezTo>
                  <a:pt x="378399" y="386416"/>
                  <a:pt x="379371" y="381461"/>
                  <a:pt x="382401" y="377825"/>
                </a:cubicBezTo>
                <a:cubicBezTo>
                  <a:pt x="384844" y="374894"/>
                  <a:pt x="388751" y="373592"/>
                  <a:pt x="391926" y="371475"/>
                </a:cubicBezTo>
                <a:cubicBezTo>
                  <a:pt x="395101" y="373592"/>
                  <a:pt x="399008" y="374894"/>
                  <a:pt x="401451" y="377825"/>
                </a:cubicBezTo>
                <a:cubicBezTo>
                  <a:pt x="409487" y="387468"/>
                  <a:pt x="406898" y="392350"/>
                  <a:pt x="410976" y="403225"/>
                </a:cubicBezTo>
                <a:cubicBezTo>
                  <a:pt x="412638" y="407657"/>
                  <a:pt x="415568" y="411531"/>
                  <a:pt x="417326" y="415925"/>
                </a:cubicBezTo>
                <a:cubicBezTo>
                  <a:pt x="420566" y="424024"/>
                  <a:pt x="424980" y="438319"/>
                  <a:pt x="426851" y="447675"/>
                </a:cubicBezTo>
                <a:cubicBezTo>
                  <a:pt x="427770" y="452271"/>
                  <a:pt x="431480" y="482511"/>
                  <a:pt x="436376" y="485775"/>
                </a:cubicBezTo>
                <a:lnTo>
                  <a:pt x="445901" y="492125"/>
                </a:lnTo>
                <a:cubicBezTo>
                  <a:pt x="452251" y="491067"/>
                  <a:pt x="459362" y="492144"/>
                  <a:pt x="464951" y="488950"/>
                </a:cubicBezTo>
                <a:cubicBezTo>
                  <a:pt x="467857" y="487290"/>
                  <a:pt x="466329" y="482249"/>
                  <a:pt x="468126" y="479425"/>
                </a:cubicBezTo>
                <a:cubicBezTo>
                  <a:pt x="473808" y="470496"/>
                  <a:pt x="481731" y="463100"/>
                  <a:pt x="487176" y="454025"/>
                </a:cubicBezTo>
                <a:cubicBezTo>
                  <a:pt x="490351" y="448733"/>
                  <a:pt x="493941" y="443670"/>
                  <a:pt x="496701" y="438150"/>
                </a:cubicBezTo>
                <a:cubicBezTo>
                  <a:pt x="498198" y="435157"/>
                  <a:pt x="498558" y="431701"/>
                  <a:pt x="499876" y="428625"/>
                </a:cubicBezTo>
                <a:cubicBezTo>
                  <a:pt x="501740" y="424275"/>
                  <a:pt x="504362" y="420275"/>
                  <a:pt x="506226" y="415925"/>
                </a:cubicBezTo>
                <a:cubicBezTo>
                  <a:pt x="507544" y="412849"/>
                  <a:pt x="507904" y="409393"/>
                  <a:pt x="509401" y="406400"/>
                </a:cubicBezTo>
                <a:cubicBezTo>
                  <a:pt x="511108" y="402987"/>
                  <a:pt x="514044" y="400288"/>
                  <a:pt x="515751" y="396875"/>
                </a:cubicBezTo>
                <a:cubicBezTo>
                  <a:pt x="517248" y="393882"/>
                  <a:pt x="517429" y="390343"/>
                  <a:pt x="518926" y="387350"/>
                </a:cubicBezTo>
                <a:cubicBezTo>
                  <a:pt x="524540" y="376122"/>
                  <a:pt x="526375" y="378131"/>
                  <a:pt x="534801" y="368300"/>
                </a:cubicBezTo>
                <a:cubicBezTo>
                  <a:pt x="538245" y="364282"/>
                  <a:pt x="540841" y="359582"/>
                  <a:pt x="544326" y="355600"/>
                </a:cubicBezTo>
                <a:cubicBezTo>
                  <a:pt x="548268" y="351094"/>
                  <a:pt x="553434" y="347689"/>
                  <a:pt x="557026" y="342900"/>
                </a:cubicBezTo>
                <a:cubicBezTo>
                  <a:pt x="559866" y="339114"/>
                  <a:pt x="560868" y="334214"/>
                  <a:pt x="563376" y="330200"/>
                </a:cubicBezTo>
                <a:cubicBezTo>
                  <a:pt x="566181" y="325713"/>
                  <a:pt x="569825" y="321806"/>
                  <a:pt x="572901" y="317500"/>
                </a:cubicBezTo>
                <a:cubicBezTo>
                  <a:pt x="575119" y="314395"/>
                  <a:pt x="577134" y="311150"/>
                  <a:pt x="579251" y="307975"/>
                </a:cubicBezTo>
                <a:cubicBezTo>
                  <a:pt x="579443" y="307016"/>
                  <a:pt x="584221" y="281814"/>
                  <a:pt x="585601" y="279400"/>
                </a:cubicBezTo>
                <a:cubicBezTo>
                  <a:pt x="587829" y="275501"/>
                  <a:pt x="591951" y="273050"/>
                  <a:pt x="595126" y="269875"/>
                </a:cubicBezTo>
                <a:cubicBezTo>
                  <a:pt x="602333" y="248255"/>
                  <a:pt x="593262" y="274847"/>
                  <a:pt x="604651" y="244475"/>
                </a:cubicBezTo>
                <a:cubicBezTo>
                  <a:pt x="607116" y="237902"/>
                  <a:pt x="608155" y="230242"/>
                  <a:pt x="614176" y="225425"/>
                </a:cubicBezTo>
                <a:cubicBezTo>
                  <a:pt x="616789" y="223334"/>
                  <a:pt x="620526" y="223308"/>
                  <a:pt x="623701" y="222250"/>
                </a:cubicBezTo>
                <a:cubicBezTo>
                  <a:pt x="627934" y="215900"/>
                  <a:pt x="633988" y="210440"/>
                  <a:pt x="636401" y="203200"/>
                </a:cubicBezTo>
                <a:cubicBezTo>
                  <a:pt x="637459" y="200025"/>
                  <a:pt x="636670" y="195335"/>
                  <a:pt x="639576" y="193675"/>
                </a:cubicBezTo>
                <a:cubicBezTo>
                  <a:pt x="645165" y="190481"/>
                  <a:pt x="652313" y="191763"/>
                  <a:pt x="658626" y="190500"/>
                </a:cubicBezTo>
                <a:cubicBezTo>
                  <a:pt x="662905" y="189644"/>
                  <a:pt x="667093" y="188383"/>
                  <a:pt x="671326" y="187325"/>
                </a:cubicBezTo>
                <a:cubicBezTo>
                  <a:pt x="674501" y="185208"/>
                  <a:pt x="678015" y="183528"/>
                  <a:pt x="680851" y="180975"/>
                </a:cubicBezTo>
                <a:cubicBezTo>
                  <a:pt x="688638" y="173966"/>
                  <a:pt x="694359" y="164562"/>
                  <a:pt x="703076" y="158750"/>
                </a:cubicBezTo>
                <a:cubicBezTo>
                  <a:pt x="712642" y="152373"/>
                  <a:pt x="714022" y="150884"/>
                  <a:pt x="725301" y="146050"/>
                </a:cubicBezTo>
                <a:cubicBezTo>
                  <a:pt x="728377" y="144732"/>
                  <a:pt x="731651" y="143933"/>
                  <a:pt x="734826" y="142875"/>
                </a:cubicBezTo>
                <a:cubicBezTo>
                  <a:pt x="742234" y="137583"/>
                  <a:pt x="749476" y="132050"/>
                  <a:pt x="757051" y="127000"/>
                </a:cubicBezTo>
                <a:cubicBezTo>
                  <a:pt x="762186" y="123577"/>
                  <a:pt x="767989" y="121178"/>
                  <a:pt x="772926" y="117475"/>
                </a:cubicBezTo>
                <a:cubicBezTo>
                  <a:pt x="776518" y="114781"/>
                  <a:pt x="778797" y="110560"/>
                  <a:pt x="782451" y="107950"/>
                </a:cubicBezTo>
                <a:cubicBezTo>
                  <a:pt x="786302" y="105199"/>
                  <a:pt x="791092" y="104035"/>
                  <a:pt x="795151" y="101600"/>
                </a:cubicBezTo>
                <a:cubicBezTo>
                  <a:pt x="801695" y="97673"/>
                  <a:pt x="807949" y="93277"/>
                  <a:pt x="814201" y="88900"/>
                </a:cubicBezTo>
                <a:cubicBezTo>
                  <a:pt x="818536" y="85865"/>
                  <a:pt x="822307" y="82000"/>
                  <a:pt x="826901" y="79375"/>
                </a:cubicBezTo>
                <a:cubicBezTo>
                  <a:pt x="829807" y="77715"/>
                  <a:pt x="833350" y="77518"/>
                  <a:pt x="836426" y="76200"/>
                </a:cubicBezTo>
                <a:cubicBezTo>
                  <a:pt x="875390" y="59501"/>
                  <a:pt x="826765" y="79443"/>
                  <a:pt x="858651" y="63500"/>
                </a:cubicBezTo>
                <a:cubicBezTo>
                  <a:pt x="861644" y="62003"/>
                  <a:pt x="865001" y="61383"/>
                  <a:pt x="868176" y="60325"/>
                </a:cubicBezTo>
                <a:cubicBezTo>
                  <a:pt x="880876" y="61383"/>
                  <a:pt x="893962" y="60216"/>
                  <a:pt x="906276" y="63500"/>
                </a:cubicBezTo>
                <a:cubicBezTo>
                  <a:pt x="910615" y="64657"/>
                  <a:pt x="912958" y="69550"/>
                  <a:pt x="915801" y="73025"/>
                </a:cubicBezTo>
                <a:cubicBezTo>
                  <a:pt x="922503" y="81216"/>
                  <a:pt x="926045" y="92554"/>
                  <a:pt x="934851" y="98425"/>
                </a:cubicBezTo>
                <a:cubicBezTo>
                  <a:pt x="941201" y="102658"/>
                  <a:pt x="948505" y="105729"/>
                  <a:pt x="953901" y="111125"/>
                </a:cubicBezTo>
                <a:cubicBezTo>
                  <a:pt x="957076" y="114300"/>
                  <a:pt x="959527" y="118422"/>
                  <a:pt x="963426" y="120650"/>
                </a:cubicBezTo>
                <a:cubicBezTo>
                  <a:pt x="967215" y="122815"/>
                  <a:pt x="971893" y="122767"/>
                  <a:pt x="976126" y="123825"/>
                </a:cubicBezTo>
                <a:cubicBezTo>
                  <a:pt x="996234" y="120650"/>
                  <a:pt x="1016848" y="119789"/>
                  <a:pt x="1036451" y="114300"/>
                </a:cubicBezTo>
                <a:cubicBezTo>
                  <a:pt x="1043800" y="112242"/>
                  <a:pt x="1049151" y="105833"/>
                  <a:pt x="1055501" y="101600"/>
                </a:cubicBezTo>
                <a:cubicBezTo>
                  <a:pt x="1058676" y="99483"/>
                  <a:pt x="1062328" y="97948"/>
                  <a:pt x="1065026" y="95250"/>
                </a:cubicBezTo>
                <a:cubicBezTo>
                  <a:pt x="1068201" y="92075"/>
                  <a:pt x="1070626" y="87906"/>
                  <a:pt x="1074551" y="85725"/>
                </a:cubicBezTo>
                <a:cubicBezTo>
                  <a:pt x="1080402" y="82474"/>
                  <a:pt x="1087251" y="81492"/>
                  <a:pt x="1093601" y="79375"/>
                </a:cubicBezTo>
                <a:cubicBezTo>
                  <a:pt x="1096776" y="78317"/>
                  <a:pt x="1100341" y="78056"/>
                  <a:pt x="1103126" y="76200"/>
                </a:cubicBezTo>
                <a:cubicBezTo>
                  <a:pt x="1106301" y="74083"/>
                  <a:pt x="1109164" y="71400"/>
                  <a:pt x="1112651" y="69850"/>
                </a:cubicBezTo>
                <a:cubicBezTo>
                  <a:pt x="1118768" y="67132"/>
                  <a:pt x="1126132" y="67213"/>
                  <a:pt x="1131701" y="63500"/>
                </a:cubicBezTo>
                <a:cubicBezTo>
                  <a:pt x="1134876" y="61383"/>
                  <a:pt x="1137719" y="58653"/>
                  <a:pt x="1141226" y="57150"/>
                </a:cubicBezTo>
                <a:cubicBezTo>
                  <a:pt x="1149864" y="53448"/>
                  <a:pt x="1173725" y="51500"/>
                  <a:pt x="1179326" y="50800"/>
                </a:cubicBezTo>
                <a:lnTo>
                  <a:pt x="1401576" y="53975"/>
                </a:lnTo>
                <a:cubicBezTo>
                  <a:pt x="1454412" y="55679"/>
                  <a:pt x="1456288" y="56662"/>
                  <a:pt x="1490476" y="63500"/>
                </a:cubicBezTo>
                <a:cubicBezTo>
                  <a:pt x="1504234" y="62442"/>
                  <a:pt x="1518059" y="62037"/>
                  <a:pt x="1531751" y="60325"/>
                </a:cubicBezTo>
                <a:cubicBezTo>
                  <a:pt x="1535072" y="59910"/>
                  <a:pt x="1538015" y="57903"/>
                  <a:pt x="1541276" y="57150"/>
                </a:cubicBezTo>
                <a:cubicBezTo>
                  <a:pt x="1551793" y="54723"/>
                  <a:pt x="1562787" y="54213"/>
                  <a:pt x="1573026" y="50800"/>
                </a:cubicBezTo>
                <a:cubicBezTo>
                  <a:pt x="1576201" y="49742"/>
                  <a:pt x="1579304" y="48437"/>
                  <a:pt x="1582551" y="47625"/>
                </a:cubicBezTo>
                <a:cubicBezTo>
                  <a:pt x="1587786" y="46316"/>
                  <a:pt x="1593257" y="46001"/>
                  <a:pt x="1598426" y="44450"/>
                </a:cubicBezTo>
                <a:cubicBezTo>
                  <a:pt x="1603885" y="42812"/>
                  <a:pt x="1608894" y="39902"/>
                  <a:pt x="1614301" y="38100"/>
                </a:cubicBezTo>
                <a:cubicBezTo>
                  <a:pt x="1618441" y="36720"/>
                  <a:pt x="1622768" y="35983"/>
                  <a:pt x="1627001" y="34925"/>
                </a:cubicBezTo>
                <a:cubicBezTo>
                  <a:pt x="1657387" y="4539"/>
                  <a:pt x="1618482" y="40605"/>
                  <a:pt x="1646051" y="22225"/>
                </a:cubicBezTo>
                <a:cubicBezTo>
                  <a:pt x="1649787" y="19734"/>
                  <a:pt x="1651840" y="15191"/>
                  <a:pt x="1655576" y="12700"/>
                </a:cubicBezTo>
                <a:cubicBezTo>
                  <a:pt x="1659931" y="9797"/>
                  <a:pt x="1678411" y="6991"/>
                  <a:pt x="1680976" y="6350"/>
                </a:cubicBezTo>
                <a:cubicBezTo>
                  <a:pt x="1684223" y="5538"/>
                  <a:pt x="1687234" y="3901"/>
                  <a:pt x="1690501" y="3175"/>
                </a:cubicBezTo>
                <a:cubicBezTo>
                  <a:pt x="1696785" y="1778"/>
                  <a:pt x="1703201" y="1058"/>
                  <a:pt x="1709551" y="0"/>
                </a:cubicBezTo>
                <a:cubicBezTo>
                  <a:pt x="1728745" y="4798"/>
                  <a:pt x="1718111" y="1795"/>
                  <a:pt x="1741301" y="9525"/>
                </a:cubicBezTo>
                <a:cubicBezTo>
                  <a:pt x="1744476" y="10583"/>
                  <a:pt x="1747500" y="12330"/>
                  <a:pt x="1750826" y="12700"/>
                </a:cubicBezTo>
                <a:cubicBezTo>
                  <a:pt x="1785799" y="16586"/>
                  <a:pt x="1769948" y="14299"/>
                  <a:pt x="1798451" y="19050"/>
                </a:cubicBezTo>
                <a:cubicBezTo>
                  <a:pt x="1812209" y="17992"/>
                  <a:pt x="1826137" y="18273"/>
                  <a:pt x="1839726" y="15875"/>
                </a:cubicBezTo>
                <a:cubicBezTo>
                  <a:pt x="1844387" y="15052"/>
                  <a:pt x="1848076" y="11389"/>
                  <a:pt x="1852426" y="9525"/>
                </a:cubicBezTo>
                <a:cubicBezTo>
                  <a:pt x="1855502" y="8207"/>
                  <a:pt x="1858776" y="7408"/>
                  <a:pt x="1861951" y="6350"/>
                </a:cubicBezTo>
                <a:cubicBezTo>
                  <a:pt x="1868301" y="8467"/>
                  <a:pt x="1876268" y="7967"/>
                  <a:pt x="1881001" y="12700"/>
                </a:cubicBezTo>
                <a:cubicBezTo>
                  <a:pt x="1888023" y="19722"/>
                  <a:pt x="1891210" y="24155"/>
                  <a:pt x="1900051" y="28575"/>
                </a:cubicBezTo>
                <a:cubicBezTo>
                  <a:pt x="1903044" y="30072"/>
                  <a:pt x="1906583" y="30253"/>
                  <a:pt x="1909576" y="31750"/>
                </a:cubicBezTo>
                <a:cubicBezTo>
                  <a:pt x="1912989" y="33457"/>
                  <a:pt x="1915996" y="35882"/>
                  <a:pt x="1919101" y="38100"/>
                </a:cubicBezTo>
                <a:cubicBezTo>
                  <a:pt x="1922457" y="40497"/>
                  <a:pt x="1936338" y="51481"/>
                  <a:pt x="1941326" y="53975"/>
                </a:cubicBezTo>
                <a:cubicBezTo>
                  <a:pt x="1967616" y="67120"/>
                  <a:pt x="1933079" y="45302"/>
                  <a:pt x="1960376" y="63500"/>
                </a:cubicBezTo>
                <a:cubicBezTo>
                  <a:pt x="1966762" y="82659"/>
                  <a:pt x="1959875" y="64782"/>
                  <a:pt x="1976251" y="92075"/>
                </a:cubicBezTo>
                <a:cubicBezTo>
                  <a:pt x="1982905" y="103166"/>
                  <a:pt x="1981106" y="104886"/>
                  <a:pt x="1988951" y="114300"/>
                </a:cubicBezTo>
                <a:cubicBezTo>
                  <a:pt x="1991826" y="117749"/>
                  <a:pt x="1995719" y="120281"/>
                  <a:pt x="1998476" y="123825"/>
                </a:cubicBezTo>
                <a:cubicBezTo>
                  <a:pt x="2003161" y="129849"/>
                  <a:pt x="2005780" y="137479"/>
                  <a:pt x="2011176" y="142875"/>
                </a:cubicBezTo>
                <a:cubicBezTo>
                  <a:pt x="2014351" y="146050"/>
                  <a:pt x="2017826" y="148951"/>
                  <a:pt x="2020701" y="152400"/>
                </a:cubicBezTo>
                <a:cubicBezTo>
                  <a:pt x="2023144" y="155331"/>
                  <a:pt x="2023815" y="159903"/>
                  <a:pt x="2027051" y="161925"/>
                </a:cubicBezTo>
                <a:cubicBezTo>
                  <a:pt x="2032727" y="165473"/>
                  <a:pt x="2040532" y="164562"/>
                  <a:pt x="2046101" y="168275"/>
                </a:cubicBezTo>
                <a:cubicBezTo>
                  <a:pt x="2058411" y="176481"/>
                  <a:pt x="2052006" y="173418"/>
                  <a:pt x="2065151" y="177800"/>
                </a:cubicBezTo>
                <a:cubicBezTo>
                  <a:pt x="2083143" y="176742"/>
                  <a:pt x="2101255" y="176956"/>
                  <a:pt x="2119126" y="174625"/>
                </a:cubicBezTo>
                <a:cubicBezTo>
                  <a:pt x="2125763" y="173759"/>
                  <a:pt x="2131682" y="169898"/>
                  <a:pt x="2138176" y="168275"/>
                </a:cubicBezTo>
                <a:lnTo>
                  <a:pt x="2150876" y="165100"/>
                </a:lnTo>
                <a:cubicBezTo>
                  <a:pt x="2162518" y="166158"/>
                  <a:pt x="2174312" y="166121"/>
                  <a:pt x="2185801" y="168275"/>
                </a:cubicBezTo>
                <a:cubicBezTo>
                  <a:pt x="2191403" y="169325"/>
                  <a:pt x="2196320" y="172677"/>
                  <a:pt x="2201676" y="174625"/>
                </a:cubicBezTo>
                <a:cubicBezTo>
                  <a:pt x="2214113" y="179148"/>
                  <a:pt x="2221242" y="181442"/>
                  <a:pt x="2233426" y="184150"/>
                </a:cubicBezTo>
                <a:cubicBezTo>
                  <a:pt x="2238694" y="185321"/>
                  <a:pt x="2244033" y="186154"/>
                  <a:pt x="2249301" y="187325"/>
                </a:cubicBezTo>
                <a:cubicBezTo>
                  <a:pt x="2253561" y="188272"/>
                  <a:pt x="2257676" y="189923"/>
                  <a:pt x="2262001" y="190500"/>
                </a:cubicBezTo>
                <a:cubicBezTo>
                  <a:pt x="2273588" y="192045"/>
                  <a:pt x="2285284" y="192617"/>
                  <a:pt x="2296926" y="193675"/>
                </a:cubicBezTo>
                <a:cubicBezTo>
                  <a:pt x="2300101" y="194733"/>
                  <a:pt x="2303184" y="196124"/>
                  <a:pt x="2306451" y="196850"/>
                </a:cubicBezTo>
                <a:cubicBezTo>
                  <a:pt x="2334518" y="203087"/>
                  <a:pt x="2316061" y="196874"/>
                  <a:pt x="2338201" y="203200"/>
                </a:cubicBezTo>
                <a:cubicBezTo>
                  <a:pt x="2353093" y="207455"/>
                  <a:pt x="2343493" y="205468"/>
                  <a:pt x="2360426" y="212725"/>
                </a:cubicBezTo>
                <a:cubicBezTo>
                  <a:pt x="2363502" y="214043"/>
                  <a:pt x="2366875" y="214582"/>
                  <a:pt x="2369951" y="215900"/>
                </a:cubicBezTo>
                <a:cubicBezTo>
                  <a:pt x="2374301" y="217764"/>
                  <a:pt x="2378059" y="221102"/>
                  <a:pt x="2382651" y="222250"/>
                </a:cubicBezTo>
                <a:cubicBezTo>
                  <a:pt x="2390929" y="224319"/>
                  <a:pt x="2399584" y="224367"/>
                  <a:pt x="2408051" y="225425"/>
                </a:cubicBezTo>
                <a:cubicBezTo>
                  <a:pt x="2415815" y="229307"/>
                  <a:pt x="2423544" y="232515"/>
                  <a:pt x="2430276" y="238125"/>
                </a:cubicBezTo>
                <a:cubicBezTo>
                  <a:pt x="2433725" y="241000"/>
                  <a:pt x="2436352" y="244775"/>
                  <a:pt x="2439801" y="247650"/>
                </a:cubicBezTo>
                <a:cubicBezTo>
                  <a:pt x="2442732" y="250093"/>
                  <a:pt x="2446221" y="251782"/>
                  <a:pt x="2449326" y="254000"/>
                </a:cubicBezTo>
                <a:cubicBezTo>
                  <a:pt x="2453632" y="257076"/>
                  <a:pt x="2457623" y="260590"/>
                  <a:pt x="2462026" y="263525"/>
                </a:cubicBezTo>
                <a:cubicBezTo>
                  <a:pt x="2484499" y="278507"/>
                  <a:pt x="2492760" y="279104"/>
                  <a:pt x="2509651" y="301625"/>
                </a:cubicBezTo>
                <a:cubicBezTo>
                  <a:pt x="2512826" y="305858"/>
                  <a:pt x="2516241" y="309922"/>
                  <a:pt x="2519176" y="314325"/>
                </a:cubicBezTo>
                <a:cubicBezTo>
                  <a:pt x="2522599" y="319460"/>
                  <a:pt x="2525430" y="324967"/>
                  <a:pt x="2528701" y="330200"/>
                </a:cubicBezTo>
                <a:cubicBezTo>
                  <a:pt x="2530723" y="333436"/>
                  <a:pt x="2532353" y="337027"/>
                  <a:pt x="2535051" y="339725"/>
                </a:cubicBezTo>
                <a:cubicBezTo>
                  <a:pt x="2547534" y="352208"/>
                  <a:pt x="2544562" y="346976"/>
                  <a:pt x="2557276" y="352425"/>
                </a:cubicBezTo>
                <a:cubicBezTo>
                  <a:pt x="2580280" y="362284"/>
                  <a:pt x="2559090" y="356598"/>
                  <a:pt x="2585851" y="361950"/>
                </a:cubicBezTo>
                <a:cubicBezTo>
                  <a:pt x="2592201" y="365125"/>
                  <a:pt x="2598769" y="367898"/>
                  <a:pt x="2604901" y="371475"/>
                </a:cubicBezTo>
                <a:cubicBezTo>
                  <a:pt x="2611493" y="375320"/>
                  <a:pt x="2617125" y="380762"/>
                  <a:pt x="2623951" y="384175"/>
                </a:cubicBezTo>
                <a:cubicBezTo>
                  <a:pt x="2643268" y="393834"/>
                  <a:pt x="2638315" y="376314"/>
                  <a:pt x="2662051" y="400050"/>
                </a:cubicBezTo>
                <a:cubicBezTo>
                  <a:pt x="2674274" y="412273"/>
                  <a:pt x="2667840" y="407084"/>
                  <a:pt x="2681101" y="415925"/>
                </a:cubicBezTo>
                <a:lnTo>
                  <a:pt x="2693801" y="434975"/>
                </a:lnTo>
                <a:cubicBezTo>
                  <a:pt x="2695918" y="438150"/>
                  <a:pt x="2696738" y="442793"/>
                  <a:pt x="2700151" y="444500"/>
                </a:cubicBezTo>
                <a:lnTo>
                  <a:pt x="2712851" y="450850"/>
                </a:lnTo>
                <a:cubicBezTo>
                  <a:pt x="2724584" y="468449"/>
                  <a:pt x="2712488" y="454529"/>
                  <a:pt x="2728726" y="463550"/>
                </a:cubicBezTo>
                <a:cubicBezTo>
                  <a:pt x="2735397" y="467256"/>
                  <a:pt x="2747776" y="476250"/>
                  <a:pt x="2747776" y="476250"/>
                </a:cubicBezTo>
                <a:cubicBezTo>
                  <a:pt x="2748179" y="477056"/>
                  <a:pt x="2757671" y="497353"/>
                  <a:pt x="2760476" y="498475"/>
                </a:cubicBezTo>
                <a:cubicBezTo>
                  <a:pt x="2763583" y="499718"/>
                  <a:pt x="2766826" y="496358"/>
                  <a:pt x="2770001" y="495300"/>
                </a:cubicBezTo>
                <a:cubicBezTo>
                  <a:pt x="2785556" y="464191"/>
                  <a:pt x="2766411" y="494997"/>
                  <a:pt x="2785876" y="479425"/>
                </a:cubicBezTo>
                <a:cubicBezTo>
                  <a:pt x="2791471" y="474949"/>
                  <a:pt x="2793309" y="466650"/>
                  <a:pt x="2795401" y="460375"/>
                </a:cubicBezTo>
                <a:cubicBezTo>
                  <a:pt x="2799029" y="471258"/>
                  <a:pt x="2803780" y="484701"/>
                  <a:pt x="2804926" y="495300"/>
                </a:cubicBezTo>
                <a:cubicBezTo>
                  <a:pt x="2808233" y="525886"/>
                  <a:pt x="2804028" y="557476"/>
                  <a:pt x="2811276" y="587375"/>
                </a:cubicBezTo>
                <a:cubicBezTo>
                  <a:pt x="2814504" y="600690"/>
                  <a:pt x="2840663" y="601314"/>
                  <a:pt x="2849376" y="603250"/>
                </a:cubicBezTo>
                <a:cubicBezTo>
                  <a:pt x="2852643" y="603976"/>
                  <a:pt x="2855726" y="605367"/>
                  <a:pt x="2858901" y="606425"/>
                </a:cubicBezTo>
                <a:cubicBezTo>
                  <a:pt x="2873718" y="605367"/>
                  <a:pt x="2888661" y="605454"/>
                  <a:pt x="2903351" y="603250"/>
                </a:cubicBezTo>
                <a:cubicBezTo>
                  <a:pt x="2950147" y="596231"/>
                  <a:pt x="2907569" y="596900"/>
                  <a:pt x="2928751" y="596900"/>
                </a:cubicBezTo>
              </a:path>
            </a:pathLst>
          </a:custGeom>
          <a:noFill/>
          <a:ln w="22225" cap="flat" cmpd="sng" algn="ctr">
            <a:solidFill>
              <a:srgbClr val="000000"/>
            </a:solidFill>
            <a:prstDash val="solid"/>
            <a:round/>
            <a:headEnd type="none" w="med" len="med"/>
            <a:tailEnd type="none" w="med" len="med"/>
          </a:ln>
        </p:spPr>
        <p:txBody>
          <a:bodyPr/>
          <a:lstStyle/>
          <a:p>
            <a:endParaRPr lang="en-US"/>
          </a:p>
        </p:txBody>
      </p:sp>
      <p:sp>
        <p:nvSpPr>
          <p:cNvPr id="64524" name="Freeform 26"/>
          <p:cNvSpPr>
            <a:spLocks/>
          </p:cNvSpPr>
          <p:nvPr/>
        </p:nvSpPr>
        <p:spPr bwMode="auto">
          <a:xfrm>
            <a:off x="4008438" y="5257800"/>
            <a:ext cx="1204912" cy="1143000"/>
          </a:xfrm>
          <a:custGeom>
            <a:avLst/>
            <a:gdLst>
              <a:gd name="T0" fmla="*/ 1205230 w 2165350"/>
              <a:gd name="T1" fmla="*/ 490761 h 1243541"/>
              <a:gd name="T2" fmla="*/ 1171653 w 2165350"/>
              <a:gd name="T3" fmla="*/ 741734 h 1243541"/>
              <a:gd name="T4" fmla="*/ 1159283 w 2165350"/>
              <a:gd name="T5" fmla="*/ 575391 h 1243541"/>
              <a:gd name="T6" fmla="*/ 1131007 w 2165350"/>
              <a:gd name="T7" fmla="*/ 852630 h 1243541"/>
              <a:gd name="T8" fmla="*/ 1111568 w 2165350"/>
              <a:gd name="T9" fmla="*/ 630839 h 1243541"/>
              <a:gd name="T10" fmla="*/ 1097431 w 2165350"/>
              <a:gd name="T11" fmla="*/ 937260 h 1243541"/>
              <a:gd name="T12" fmla="*/ 1077991 w 2165350"/>
              <a:gd name="T13" fmla="*/ 948933 h 1243541"/>
              <a:gd name="T14" fmla="*/ 1055018 w 2165350"/>
              <a:gd name="T15" fmla="*/ 627921 h 1243541"/>
              <a:gd name="T16" fmla="*/ 1049716 w 2165350"/>
              <a:gd name="T17" fmla="*/ 881813 h 1243541"/>
              <a:gd name="T18" fmla="*/ 1033811 w 2165350"/>
              <a:gd name="T19" fmla="*/ 1138623 h 1243541"/>
              <a:gd name="T20" fmla="*/ 1009071 w 2165350"/>
              <a:gd name="T21" fmla="*/ 855548 h 1243541"/>
              <a:gd name="T22" fmla="*/ 986097 w 2165350"/>
              <a:gd name="T23" fmla="*/ 712551 h 1243541"/>
              <a:gd name="T24" fmla="*/ 977261 w 2165350"/>
              <a:gd name="T25" fmla="*/ 1021891 h 1243541"/>
              <a:gd name="T26" fmla="*/ 952520 w 2165350"/>
              <a:gd name="T27" fmla="*/ 517025 h 1243541"/>
              <a:gd name="T28" fmla="*/ 929547 w 2165350"/>
              <a:gd name="T29" fmla="*/ 753407 h 1243541"/>
              <a:gd name="T30" fmla="*/ 904806 w 2165350"/>
              <a:gd name="T31" fmla="*/ 957688 h 1243541"/>
              <a:gd name="T32" fmla="*/ 860626 w 2165350"/>
              <a:gd name="T33" fmla="*/ 957688 h 1243541"/>
              <a:gd name="T34" fmla="*/ 828816 w 2165350"/>
              <a:gd name="T35" fmla="*/ 645430 h 1243541"/>
              <a:gd name="T36" fmla="*/ 793472 w 2165350"/>
              <a:gd name="T37" fmla="*/ 473251 h 1243541"/>
              <a:gd name="T38" fmla="*/ 772266 w 2165350"/>
              <a:gd name="T39" fmla="*/ 584146 h 1243541"/>
              <a:gd name="T40" fmla="*/ 745758 w 2165350"/>
              <a:gd name="T41" fmla="*/ 15078 h 1243541"/>
              <a:gd name="T42" fmla="*/ 729853 w 2165350"/>
              <a:gd name="T43" fmla="*/ 619166 h 1243541"/>
              <a:gd name="T44" fmla="*/ 717483 w 2165350"/>
              <a:gd name="T45" fmla="*/ 379865 h 1243541"/>
              <a:gd name="T46" fmla="*/ 685673 w 2165350"/>
              <a:gd name="T47" fmla="*/ 432394 h 1243541"/>
              <a:gd name="T48" fmla="*/ 662700 w 2165350"/>
              <a:gd name="T49" fmla="*/ 581228 h 1243541"/>
              <a:gd name="T50" fmla="*/ 646795 w 2165350"/>
              <a:gd name="T51" fmla="*/ 315663 h 1243541"/>
              <a:gd name="T52" fmla="*/ 618520 w 2165350"/>
              <a:gd name="T53" fmla="*/ 29669 h 1243541"/>
              <a:gd name="T54" fmla="*/ 604382 w 2165350"/>
              <a:gd name="T55" fmla="*/ 493679 h 1243541"/>
              <a:gd name="T56" fmla="*/ 588477 w 2165350"/>
              <a:gd name="T57" fmla="*/ 540372 h 1243541"/>
              <a:gd name="T58" fmla="*/ 556668 w 2165350"/>
              <a:gd name="T59" fmla="*/ 616247 h 1243541"/>
              <a:gd name="T60" fmla="*/ 531927 w 2165350"/>
              <a:gd name="T61" fmla="*/ 517025 h 1243541"/>
              <a:gd name="T62" fmla="*/ 512488 w 2165350"/>
              <a:gd name="T63" fmla="*/ 321499 h 1243541"/>
              <a:gd name="T64" fmla="*/ 498350 w 2165350"/>
              <a:gd name="T65" fmla="*/ 519944 h 1243541"/>
              <a:gd name="T66" fmla="*/ 491281 w 2165350"/>
              <a:gd name="T67" fmla="*/ 79280 h 1243541"/>
              <a:gd name="T68" fmla="*/ 487747 w 2165350"/>
              <a:gd name="T69" fmla="*/ 692123 h 1243541"/>
              <a:gd name="T70" fmla="*/ 463006 w 2165350"/>
              <a:gd name="T71" fmla="*/ 727143 h 1243541"/>
              <a:gd name="T72" fmla="*/ 427662 w 2165350"/>
              <a:gd name="T73" fmla="*/ 686287 h 1243541"/>
              <a:gd name="T74" fmla="*/ 401154 w 2165350"/>
              <a:gd name="T75" fmla="*/ 493679 h 1243541"/>
              <a:gd name="T76" fmla="*/ 378181 w 2165350"/>
              <a:gd name="T77" fmla="*/ 108463 h 1243541"/>
              <a:gd name="T78" fmla="*/ 367577 w 2165350"/>
              <a:gd name="T79" fmla="*/ 499515 h 1243541"/>
              <a:gd name="T80" fmla="*/ 351673 w 2165350"/>
              <a:gd name="T81" fmla="*/ 709633 h 1243541"/>
              <a:gd name="T82" fmla="*/ 335768 w 2165350"/>
              <a:gd name="T83" fmla="*/ 511189 h 1243541"/>
              <a:gd name="T84" fmla="*/ 312794 w 2165350"/>
              <a:gd name="T85" fmla="*/ 487842 h 1243541"/>
              <a:gd name="T86" fmla="*/ 314561 w 2165350"/>
              <a:gd name="T87" fmla="*/ 277725 h 1243541"/>
              <a:gd name="T88" fmla="*/ 280985 w 2165350"/>
              <a:gd name="T89" fmla="*/ 271888 h 1243541"/>
              <a:gd name="T90" fmla="*/ 272149 w 2165350"/>
              <a:gd name="T91" fmla="*/ 709633 h 1243541"/>
              <a:gd name="T92" fmla="*/ 258011 w 2165350"/>
              <a:gd name="T93" fmla="*/ 896404 h 1243541"/>
              <a:gd name="T94" fmla="*/ 236805 w 2165350"/>
              <a:gd name="T95" fmla="*/ 595819 h 1243541"/>
              <a:gd name="T96" fmla="*/ 227969 w 2165350"/>
              <a:gd name="T97" fmla="*/ 254378 h 1243541"/>
              <a:gd name="T98" fmla="*/ 210297 w 2165350"/>
              <a:gd name="T99" fmla="*/ 627921 h 1243541"/>
              <a:gd name="T100" fmla="*/ 194392 w 2165350"/>
              <a:gd name="T101" fmla="*/ 832201 h 1243541"/>
              <a:gd name="T102" fmla="*/ 180254 w 2165350"/>
              <a:gd name="T103" fmla="*/ 589983 h 1243541"/>
              <a:gd name="T104" fmla="*/ 162582 w 2165350"/>
              <a:gd name="T105" fmla="*/ 881813 h 1243541"/>
              <a:gd name="T106" fmla="*/ 144910 w 2165350"/>
              <a:gd name="T107" fmla="*/ 589983 h 1243541"/>
              <a:gd name="T108" fmla="*/ 127238 w 2165350"/>
              <a:gd name="T109" fmla="*/ 835120 h 1243541"/>
              <a:gd name="T110" fmla="*/ 111334 w 2165350"/>
              <a:gd name="T111" fmla="*/ 642512 h 1243541"/>
              <a:gd name="T112" fmla="*/ 83058 w 2165350"/>
              <a:gd name="T113" fmla="*/ 750489 h 1243541"/>
              <a:gd name="T114" fmla="*/ 70688 w 2165350"/>
              <a:gd name="T115" fmla="*/ 826365 h 1243541"/>
              <a:gd name="T116" fmla="*/ 45947 w 2165350"/>
              <a:gd name="T117" fmla="*/ 441149 h 1243541"/>
              <a:gd name="T118" fmla="*/ 35344 w 2165350"/>
              <a:gd name="T119" fmla="*/ 811773 h 1243541"/>
              <a:gd name="T120" fmla="*/ 21206 w 2165350"/>
              <a:gd name="T121" fmla="*/ 531617 h 1243541"/>
              <a:gd name="T122" fmla="*/ 15905 w 2165350"/>
              <a:gd name="T123" fmla="*/ 846793 h 1243541"/>
              <a:gd name="T124" fmla="*/ 0 w 2165350"/>
              <a:gd name="T125" fmla="*/ 741734 h 124354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5350" h="1243541">
                <a:moveTo>
                  <a:pt x="2165350" y="533929"/>
                </a:moveTo>
                <a:cubicBezTo>
                  <a:pt x="2142066" y="662781"/>
                  <a:pt x="2118783" y="791633"/>
                  <a:pt x="2105025" y="806979"/>
                </a:cubicBezTo>
                <a:cubicBezTo>
                  <a:pt x="2091267" y="822325"/>
                  <a:pt x="2094971" y="605896"/>
                  <a:pt x="2082800" y="626004"/>
                </a:cubicBezTo>
                <a:cubicBezTo>
                  <a:pt x="2070629" y="646112"/>
                  <a:pt x="2046287" y="917575"/>
                  <a:pt x="2032000" y="927629"/>
                </a:cubicBezTo>
                <a:cubicBezTo>
                  <a:pt x="2017713" y="937683"/>
                  <a:pt x="2007129" y="670983"/>
                  <a:pt x="1997075" y="686329"/>
                </a:cubicBezTo>
                <a:cubicBezTo>
                  <a:pt x="1987021" y="701675"/>
                  <a:pt x="1981729" y="962025"/>
                  <a:pt x="1971675" y="1019704"/>
                </a:cubicBezTo>
                <a:cubicBezTo>
                  <a:pt x="1961621" y="1077383"/>
                  <a:pt x="1949450" y="1088496"/>
                  <a:pt x="1936750" y="1032404"/>
                </a:cubicBezTo>
                <a:cubicBezTo>
                  <a:pt x="1924050" y="976312"/>
                  <a:pt x="1903942" y="695325"/>
                  <a:pt x="1895475" y="683154"/>
                </a:cubicBezTo>
                <a:cubicBezTo>
                  <a:pt x="1887008" y="670983"/>
                  <a:pt x="1892300" y="866775"/>
                  <a:pt x="1885950" y="959379"/>
                </a:cubicBezTo>
                <a:cubicBezTo>
                  <a:pt x="1879600" y="1051983"/>
                  <a:pt x="1869546" y="1243541"/>
                  <a:pt x="1857375" y="1238779"/>
                </a:cubicBezTo>
                <a:cubicBezTo>
                  <a:pt x="1845204" y="1234017"/>
                  <a:pt x="1827212" y="1008062"/>
                  <a:pt x="1812925" y="930804"/>
                </a:cubicBezTo>
                <a:cubicBezTo>
                  <a:pt x="1798638" y="853546"/>
                  <a:pt x="1781175" y="745067"/>
                  <a:pt x="1771650" y="775229"/>
                </a:cubicBezTo>
                <a:cubicBezTo>
                  <a:pt x="1762125" y="805391"/>
                  <a:pt x="1765829" y="1147233"/>
                  <a:pt x="1755775" y="1111779"/>
                </a:cubicBezTo>
                <a:cubicBezTo>
                  <a:pt x="1745721" y="1076325"/>
                  <a:pt x="1725613" y="611187"/>
                  <a:pt x="1711325" y="562504"/>
                </a:cubicBezTo>
                <a:cubicBezTo>
                  <a:pt x="1697038" y="513821"/>
                  <a:pt x="1684337" y="739775"/>
                  <a:pt x="1670050" y="819679"/>
                </a:cubicBezTo>
                <a:cubicBezTo>
                  <a:pt x="1655763" y="899583"/>
                  <a:pt x="1646238" y="1004887"/>
                  <a:pt x="1625600" y="1041929"/>
                </a:cubicBezTo>
                <a:cubicBezTo>
                  <a:pt x="1604962" y="1078971"/>
                  <a:pt x="1568979" y="1098550"/>
                  <a:pt x="1546225" y="1041929"/>
                </a:cubicBezTo>
                <a:cubicBezTo>
                  <a:pt x="1523471" y="985308"/>
                  <a:pt x="1509183" y="790046"/>
                  <a:pt x="1489075" y="702204"/>
                </a:cubicBezTo>
                <a:cubicBezTo>
                  <a:pt x="1468967" y="614362"/>
                  <a:pt x="1442508" y="525991"/>
                  <a:pt x="1425575" y="514879"/>
                </a:cubicBezTo>
                <a:cubicBezTo>
                  <a:pt x="1408642" y="503767"/>
                  <a:pt x="1401763" y="718608"/>
                  <a:pt x="1387475" y="635529"/>
                </a:cubicBezTo>
                <a:cubicBezTo>
                  <a:pt x="1373188" y="552450"/>
                  <a:pt x="1352550" y="10054"/>
                  <a:pt x="1339850" y="16404"/>
                </a:cubicBezTo>
                <a:cubicBezTo>
                  <a:pt x="1327150" y="22754"/>
                  <a:pt x="1319742" y="607483"/>
                  <a:pt x="1311275" y="673629"/>
                </a:cubicBezTo>
                <a:cubicBezTo>
                  <a:pt x="1302808" y="739775"/>
                  <a:pt x="1302279" y="447146"/>
                  <a:pt x="1289050" y="413279"/>
                </a:cubicBezTo>
                <a:cubicBezTo>
                  <a:pt x="1275821" y="379412"/>
                  <a:pt x="1248304" y="433917"/>
                  <a:pt x="1231900" y="470429"/>
                </a:cubicBezTo>
                <a:cubicBezTo>
                  <a:pt x="1215496" y="506941"/>
                  <a:pt x="1202267" y="653521"/>
                  <a:pt x="1190625" y="632354"/>
                </a:cubicBezTo>
                <a:cubicBezTo>
                  <a:pt x="1178983" y="611187"/>
                  <a:pt x="1175279" y="443441"/>
                  <a:pt x="1162050" y="343429"/>
                </a:cubicBezTo>
                <a:cubicBezTo>
                  <a:pt x="1148821" y="243417"/>
                  <a:pt x="1123950" y="0"/>
                  <a:pt x="1111250" y="32279"/>
                </a:cubicBezTo>
                <a:cubicBezTo>
                  <a:pt x="1098550" y="64558"/>
                  <a:pt x="1094846" y="444500"/>
                  <a:pt x="1085850" y="537104"/>
                </a:cubicBezTo>
                <a:cubicBezTo>
                  <a:pt x="1076854" y="629708"/>
                  <a:pt x="1071563" y="565679"/>
                  <a:pt x="1057275" y="587904"/>
                </a:cubicBezTo>
                <a:cubicBezTo>
                  <a:pt x="1042987" y="610129"/>
                  <a:pt x="1017058" y="674687"/>
                  <a:pt x="1000125" y="670454"/>
                </a:cubicBezTo>
                <a:cubicBezTo>
                  <a:pt x="983192" y="666221"/>
                  <a:pt x="968904" y="615950"/>
                  <a:pt x="955675" y="562504"/>
                </a:cubicBezTo>
                <a:cubicBezTo>
                  <a:pt x="942446" y="509058"/>
                  <a:pt x="930804" y="349250"/>
                  <a:pt x="920750" y="349779"/>
                </a:cubicBezTo>
                <a:cubicBezTo>
                  <a:pt x="910696" y="350308"/>
                  <a:pt x="901700" y="609600"/>
                  <a:pt x="895350" y="565679"/>
                </a:cubicBezTo>
                <a:cubicBezTo>
                  <a:pt x="889000" y="521758"/>
                  <a:pt x="885825" y="55033"/>
                  <a:pt x="882650" y="86254"/>
                </a:cubicBezTo>
                <a:cubicBezTo>
                  <a:pt x="879475" y="117475"/>
                  <a:pt x="884767" y="635529"/>
                  <a:pt x="876300" y="753004"/>
                </a:cubicBezTo>
                <a:cubicBezTo>
                  <a:pt x="867833" y="870479"/>
                  <a:pt x="849841" y="792162"/>
                  <a:pt x="831850" y="791104"/>
                </a:cubicBezTo>
                <a:cubicBezTo>
                  <a:pt x="813859" y="790046"/>
                  <a:pt x="786871" y="788987"/>
                  <a:pt x="768350" y="746654"/>
                </a:cubicBezTo>
                <a:cubicBezTo>
                  <a:pt x="749829" y="704321"/>
                  <a:pt x="735542" y="641879"/>
                  <a:pt x="720725" y="537104"/>
                </a:cubicBezTo>
                <a:cubicBezTo>
                  <a:pt x="705908" y="432329"/>
                  <a:pt x="689504" y="116946"/>
                  <a:pt x="679450" y="118004"/>
                </a:cubicBezTo>
                <a:cubicBezTo>
                  <a:pt x="669396" y="119062"/>
                  <a:pt x="668338" y="434446"/>
                  <a:pt x="660400" y="543454"/>
                </a:cubicBezTo>
                <a:cubicBezTo>
                  <a:pt x="652463" y="652462"/>
                  <a:pt x="641350" y="769937"/>
                  <a:pt x="631825" y="772054"/>
                </a:cubicBezTo>
                <a:cubicBezTo>
                  <a:pt x="622300" y="774171"/>
                  <a:pt x="614892" y="596371"/>
                  <a:pt x="603250" y="556154"/>
                </a:cubicBezTo>
                <a:cubicBezTo>
                  <a:pt x="591608" y="515937"/>
                  <a:pt x="568325" y="573087"/>
                  <a:pt x="561975" y="530754"/>
                </a:cubicBezTo>
                <a:cubicBezTo>
                  <a:pt x="555625" y="488421"/>
                  <a:pt x="574675" y="341312"/>
                  <a:pt x="565150" y="302154"/>
                </a:cubicBezTo>
                <a:cubicBezTo>
                  <a:pt x="555625" y="262996"/>
                  <a:pt x="517525" y="217487"/>
                  <a:pt x="504825" y="295804"/>
                </a:cubicBezTo>
                <a:cubicBezTo>
                  <a:pt x="492125" y="374121"/>
                  <a:pt x="495829" y="658812"/>
                  <a:pt x="488950" y="772054"/>
                </a:cubicBezTo>
                <a:cubicBezTo>
                  <a:pt x="482071" y="885296"/>
                  <a:pt x="474133" y="995892"/>
                  <a:pt x="463550" y="975254"/>
                </a:cubicBezTo>
                <a:cubicBezTo>
                  <a:pt x="452967" y="954617"/>
                  <a:pt x="434446" y="764646"/>
                  <a:pt x="425450" y="648229"/>
                </a:cubicBezTo>
                <a:cubicBezTo>
                  <a:pt x="416454" y="531812"/>
                  <a:pt x="417512" y="270933"/>
                  <a:pt x="409575" y="276754"/>
                </a:cubicBezTo>
                <a:cubicBezTo>
                  <a:pt x="401638" y="282575"/>
                  <a:pt x="387879" y="578379"/>
                  <a:pt x="377825" y="683154"/>
                </a:cubicBezTo>
                <a:cubicBezTo>
                  <a:pt x="367771" y="787929"/>
                  <a:pt x="358246" y="912283"/>
                  <a:pt x="349250" y="905404"/>
                </a:cubicBezTo>
                <a:cubicBezTo>
                  <a:pt x="340254" y="898525"/>
                  <a:pt x="333375" y="632883"/>
                  <a:pt x="323850" y="641879"/>
                </a:cubicBezTo>
                <a:cubicBezTo>
                  <a:pt x="314325" y="650875"/>
                  <a:pt x="302683" y="959379"/>
                  <a:pt x="292100" y="959379"/>
                </a:cubicBezTo>
                <a:cubicBezTo>
                  <a:pt x="281517" y="959379"/>
                  <a:pt x="270933" y="650346"/>
                  <a:pt x="260350" y="641879"/>
                </a:cubicBezTo>
                <a:cubicBezTo>
                  <a:pt x="249767" y="633412"/>
                  <a:pt x="238654" y="899054"/>
                  <a:pt x="228600" y="908579"/>
                </a:cubicBezTo>
                <a:cubicBezTo>
                  <a:pt x="218546" y="918104"/>
                  <a:pt x="213254" y="714375"/>
                  <a:pt x="200025" y="699029"/>
                </a:cubicBezTo>
                <a:cubicBezTo>
                  <a:pt x="186796" y="683683"/>
                  <a:pt x="161396" y="783167"/>
                  <a:pt x="149225" y="816504"/>
                </a:cubicBezTo>
                <a:cubicBezTo>
                  <a:pt x="137054" y="849841"/>
                  <a:pt x="138112" y="955146"/>
                  <a:pt x="127000" y="899054"/>
                </a:cubicBezTo>
                <a:cubicBezTo>
                  <a:pt x="115888" y="842962"/>
                  <a:pt x="93133" y="482600"/>
                  <a:pt x="82550" y="479954"/>
                </a:cubicBezTo>
                <a:cubicBezTo>
                  <a:pt x="71967" y="477308"/>
                  <a:pt x="70908" y="866775"/>
                  <a:pt x="63500" y="883179"/>
                </a:cubicBezTo>
                <a:cubicBezTo>
                  <a:pt x="56092" y="899583"/>
                  <a:pt x="43921" y="572029"/>
                  <a:pt x="38100" y="578379"/>
                </a:cubicBezTo>
                <a:cubicBezTo>
                  <a:pt x="32279" y="584729"/>
                  <a:pt x="34925" y="883179"/>
                  <a:pt x="28575" y="921279"/>
                </a:cubicBezTo>
                <a:cubicBezTo>
                  <a:pt x="22225" y="959379"/>
                  <a:pt x="0" y="806979"/>
                  <a:pt x="0" y="806979"/>
                </a:cubicBezTo>
              </a:path>
            </a:pathLst>
          </a:custGeom>
          <a:noFill/>
          <a:ln w="15875" cap="flat" cmpd="sng" algn="ctr">
            <a:solidFill>
              <a:srgbClr val="FF6600"/>
            </a:solidFill>
            <a:prstDash val="solid"/>
            <a:round/>
            <a:headEnd type="none" w="med" len="med"/>
            <a:tailEnd type="none" w="med" len="med"/>
          </a:ln>
        </p:spPr>
        <p:txBody>
          <a:bodyPr/>
          <a:lstStyle/>
          <a:p>
            <a:endParaRPr lang="en-US"/>
          </a:p>
        </p:txBody>
      </p:sp>
      <p:sp>
        <p:nvSpPr>
          <p:cNvPr id="64525" name="Freeform 27"/>
          <p:cNvSpPr>
            <a:spLocks/>
          </p:cNvSpPr>
          <p:nvPr/>
        </p:nvSpPr>
        <p:spPr bwMode="auto">
          <a:xfrm>
            <a:off x="3602038" y="2565400"/>
            <a:ext cx="1260475" cy="1285875"/>
          </a:xfrm>
          <a:custGeom>
            <a:avLst/>
            <a:gdLst>
              <a:gd name="T0" fmla="*/ 1261110 w 2165350"/>
              <a:gd name="T1" fmla="*/ 551833 h 1243541"/>
              <a:gd name="T2" fmla="*/ 1225976 w 2165350"/>
              <a:gd name="T3" fmla="*/ 834039 h 1243541"/>
              <a:gd name="T4" fmla="*/ 1213032 w 2165350"/>
              <a:gd name="T5" fmla="*/ 646995 h 1243541"/>
              <a:gd name="T6" fmla="*/ 1183446 w 2165350"/>
              <a:gd name="T7" fmla="*/ 958735 h 1243541"/>
              <a:gd name="T8" fmla="*/ 1163106 w 2165350"/>
              <a:gd name="T9" fmla="*/ 709343 h 1243541"/>
              <a:gd name="T10" fmla="*/ 1148313 w 2165350"/>
              <a:gd name="T11" fmla="*/ 1053897 h 1243541"/>
              <a:gd name="T12" fmla="*/ 1127972 w 2165350"/>
              <a:gd name="T13" fmla="*/ 1067023 h 1243541"/>
              <a:gd name="T14" fmla="*/ 1103933 w 2165350"/>
              <a:gd name="T15" fmla="*/ 706062 h 1243541"/>
              <a:gd name="T16" fmla="*/ 1098386 w 2165350"/>
              <a:gd name="T17" fmla="*/ 991549 h 1243541"/>
              <a:gd name="T18" fmla="*/ 1081744 w 2165350"/>
              <a:gd name="T19" fmla="*/ 1280318 h 1243541"/>
              <a:gd name="T20" fmla="*/ 1055856 w 2165350"/>
              <a:gd name="T21" fmla="*/ 962016 h 1243541"/>
              <a:gd name="T22" fmla="*/ 1031817 w 2165350"/>
              <a:gd name="T23" fmla="*/ 801224 h 1243541"/>
              <a:gd name="T24" fmla="*/ 1022571 w 2165350"/>
              <a:gd name="T25" fmla="*/ 1149060 h 1243541"/>
              <a:gd name="T26" fmla="*/ 996684 w 2165350"/>
              <a:gd name="T27" fmla="*/ 581366 h 1243541"/>
              <a:gd name="T28" fmla="*/ 972645 w 2165350"/>
              <a:gd name="T29" fmla="*/ 847165 h 1243541"/>
              <a:gd name="T30" fmla="*/ 946757 w 2165350"/>
              <a:gd name="T31" fmla="*/ 1076867 h 1243541"/>
              <a:gd name="T32" fmla="*/ 900529 w 2165350"/>
              <a:gd name="T33" fmla="*/ 1076867 h 1243541"/>
              <a:gd name="T34" fmla="*/ 867244 w 2165350"/>
              <a:gd name="T35" fmla="*/ 725751 h 1243541"/>
              <a:gd name="T36" fmla="*/ 830261 w 2165350"/>
              <a:gd name="T37" fmla="*/ 532144 h 1243541"/>
              <a:gd name="T38" fmla="*/ 808072 w 2165350"/>
              <a:gd name="T39" fmla="*/ 656840 h 1243541"/>
              <a:gd name="T40" fmla="*/ 780335 w 2165350"/>
              <a:gd name="T41" fmla="*/ 16954 h 1243541"/>
              <a:gd name="T42" fmla="*/ 763693 w 2165350"/>
              <a:gd name="T43" fmla="*/ 696217 h 1243541"/>
              <a:gd name="T44" fmla="*/ 750749 w 2165350"/>
              <a:gd name="T45" fmla="*/ 427137 h 1243541"/>
              <a:gd name="T46" fmla="*/ 717464 w 2165350"/>
              <a:gd name="T47" fmla="*/ 486204 h 1243541"/>
              <a:gd name="T48" fmla="*/ 693426 w 2165350"/>
              <a:gd name="T49" fmla="*/ 653558 h 1243541"/>
              <a:gd name="T50" fmla="*/ 676783 w 2165350"/>
              <a:gd name="T51" fmla="*/ 354945 h 1243541"/>
              <a:gd name="T52" fmla="*/ 647197 w 2165350"/>
              <a:gd name="T53" fmla="*/ 33361 h 1243541"/>
              <a:gd name="T54" fmla="*/ 632404 w 2165350"/>
              <a:gd name="T55" fmla="*/ 555114 h 1243541"/>
              <a:gd name="T56" fmla="*/ 615762 w 2165350"/>
              <a:gd name="T57" fmla="*/ 607618 h 1243541"/>
              <a:gd name="T58" fmla="*/ 582477 w 2165350"/>
              <a:gd name="T59" fmla="*/ 692936 h 1243541"/>
              <a:gd name="T60" fmla="*/ 556589 w 2165350"/>
              <a:gd name="T61" fmla="*/ 581366 h 1243541"/>
              <a:gd name="T62" fmla="*/ 536249 w 2165350"/>
              <a:gd name="T63" fmla="*/ 361508 h 1243541"/>
              <a:gd name="T64" fmla="*/ 521456 w 2165350"/>
              <a:gd name="T65" fmla="*/ 584648 h 1243541"/>
              <a:gd name="T66" fmla="*/ 514059 w 2165350"/>
              <a:gd name="T67" fmla="*/ 89146 h 1243541"/>
              <a:gd name="T68" fmla="*/ 510361 w 2165350"/>
              <a:gd name="T69" fmla="*/ 778254 h 1243541"/>
              <a:gd name="T70" fmla="*/ 484473 w 2165350"/>
              <a:gd name="T71" fmla="*/ 817632 h 1243541"/>
              <a:gd name="T72" fmla="*/ 447491 w 2165350"/>
              <a:gd name="T73" fmla="*/ 771691 h 1243541"/>
              <a:gd name="T74" fmla="*/ 419754 w 2165350"/>
              <a:gd name="T75" fmla="*/ 555114 h 1243541"/>
              <a:gd name="T76" fmla="*/ 395715 w 2165350"/>
              <a:gd name="T77" fmla="*/ 121961 h 1243541"/>
              <a:gd name="T78" fmla="*/ 384620 w 2165350"/>
              <a:gd name="T79" fmla="*/ 561677 h 1243541"/>
              <a:gd name="T80" fmla="*/ 367978 w 2165350"/>
              <a:gd name="T81" fmla="*/ 797943 h 1243541"/>
              <a:gd name="T82" fmla="*/ 351336 w 2165350"/>
              <a:gd name="T83" fmla="*/ 574803 h 1243541"/>
              <a:gd name="T84" fmla="*/ 327297 w 2165350"/>
              <a:gd name="T85" fmla="*/ 548552 h 1243541"/>
              <a:gd name="T86" fmla="*/ 329146 w 2165350"/>
              <a:gd name="T87" fmla="*/ 312286 h 1243541"/>
              <a:gd name="T88" fmla="*/ 294012 w 2165350"/>
              <a:gd name="T89" fmla="*/ 305723 h 1243541"/>
              <a:gd name="T90" fmla="*/ 284767 w 2165350"/>
              <a:gd name="T91" fmla="*/ 797943 h 1243541"/>
              <a:gd name="T92" fmla="*/ 269974 w 2165350"/>
              <a:gd name="T93" fmla="*/ 1007957 h 1243541"/>
              <a:gd name="T94" fmla="*/ 247784 w 2165350"/>
              <a:gd name="T95" fmla="*/ 669966 h 1243541"/>
              <a:gd name="T96" fmla="*/ 238538 w 2165350"/>
              <a:gd name="T97" fmla="*/ 286034 h 1243541"/>
              <a:gd name="T98" fmla="*/ 220047 w 2165350"/>
              <a:gd name="T99" fmla="*/ 706062 h 1243541"/>
              <a:gd name="T100" fmla="*/ 203405 w 2165350"/>
              <a:gd name="T101" fmla="*/ 935764 h 1243541"/>
              <a:gd name="T102" fmla="*/ 188612 w 2165350"/>
              <a:gd name="T103" fmla="*/ 663403 h 1243541"/>
              <a:gd name="T104" fmla="*/ 170120 w 2165350"/>
              <a:gd name="T105" fmla="*/ 991549 h 1243541"/>
              <a:gd name="T106" fmla="*/ 151629 w 2165350"/>
              <a:gd name="T107" fmla="*/ 663403 h 1243541"/>
              <a:gd name="T108" fmla="*/ 133138 w 2165350"/>
              <a:gd name="T109" fmla="*/ 939046 h 1243541"/>
              <a:gd name="T110" fmla="*/ 116495 w 2165350"/>
              <a:gd name="T111" fmla="*/ 722469 h 1243541"/>
              <a:gd name="T112" fmla="*/ 86909 w 2165350"/>
              <a:gd name="T113" fmla="*/ 843883 h 1243541"/>
              <a:gd name="T114" fmla="*/ 73965 w 2165350"/>
              <a:gd name="T115" fmla="*/ 929201 h 1243541"/>
              <a:gd name="T116" fmla="*/ 48078 w 2165350"/>
              <a:gd name="T117" fmla="*/ 496048 h 1243541"/>
              <a:gd name="T118" fmla="*/ 36983 w 2165350"/>
              <a:gd name="T119" fmla="*/ 912794 h 1243541"/>
              <a:gd name="T120" fmla="*/ 22190 w 2165350"/>
              <a:gd name="T121" fmla="*/ 597773 h 1243541"/>
              <a:gd name="T122" fmla="*/ 16642 w 2165350"/>
              <a:gd name="T123" fmla="*/ 952172 h 1243541"/>
              <a:gd name="T124" fmla="*/ 0 w 2165350"/>
              <a:gd name="T125" fmla="*/ 834039 h 124354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5350" h="1243541">
                <a:moveTo>
                  <a:pt x="2165350" y="533929"/>
                </a:moveTo>
                <a:cubicBezTo>
                  <a:pt x="2142066" y="662781"/>
                  <a:pt x="2118783" y="791633"/>
                  <a:pt x="2105025" y="806979"/>
                </a:cubicBezTo>
                <a:cubicBezTo>
                  <a:pt x="2091267" y="822325"/>
                  <a:pt x="2094971" y="605896"/>
                  <a:pt x="2082800" y="626004"/>
                </a:cubicBezTo>
                <a:cubicBezTo>
                  <a:pt x="2070629" y="646112"/>
                  <a:pt x="2046287" y="917575"/>
                  <a:pt x="2032000" y="927629"/>
                </a:cubicBezTo>
                <a:cubicBezTo>
                  <a:pt x="2017713" y="937683"/>
                  <a:pt x="2007129" y="670983"/>
                  <a:pt x="1997075" y="686329"/>
                </a:cubicBezTo>
                <a:cubicBezTo>
                  <a:pt x="1987021" y="701675"/>
                  <a:pt x="1981729" y="962025"/>
                  <a:pt x="1971675" y="1019704"/>
                </a:cubicBezTo>
                <a:cubicBezTo>
                  <a:pt x="1961621" y="1077383"/>
                  <a:pt x="1949450" y="1088496"/>
                  <a:pt x="1936750" y="1032404"/>
                </a:cubicBezTo>
                <a:cubicBezTo>
                  <a:pt x="1924050" y="976312"/>
                  <a:pt x="1903942" y="695325"/>
                  <a:pt x="1895475" y="683154"/>
                </a:cubicBezTo>
                <a:cubicBezTo>
                  <a:pt x="1887008" y="670983"/>
                  <a:pt x="1892300" y="866775"/>
                  <a:pt x="1885950" y="959379"/>
                </a:cubicBezTo>
                <a:cubicBezTo>
                  <a:pt x="1879600" y="1051983"/>
                  <a:pt x="1869546" y="1243541"/>
                  <a:pt x="1857375" y="1238779"/>
                </a:cubicBezTo>
                <a:cubicBezTo>
                  <a:pt x="1845204" y="1234017"/>
                  <a:pt x="1827212" y="1008062"/>
                  <a:pt x="1812925" y="930804"/>
                </a:cubicBezTo>
                <a:cubicBezTo>
                  <a:pt x="1798638" y="853546"/>
                  <a:pt x="1781175" y="745067"/>
                  <a:pt x="1771650" y="775229"/>
                </a:cubicBezTo>
                <a:cubicBezTo>
                  <a:pt x="1762125" y="805391"/>
                  <a:pt x="1765829" y="1147233"/>
                  <a:pt x="1755775" y="1111779"/>
                </a:cubicBezTo>
                <a:cubicBezTo>
                  <a:pt x="1745721" y="1076325"/>
                  <a:pt x="1725613" y="611187"/>
                  <a:pt x="1711325" y="562504"/>
                </a:cubicBezTo>
                <a:cubicBezTo>
                  <a:pt x="1697038" y="513821"/>
                  <a:pt x="1684337" y="739775"/>
                  <a:pt x="1670050" y="819679"/>
                </a:cubicBezTo>
                <a:cubicBezTo>
                  <a:pt x="1655763" y="899583"/>
                  <a:pt x="1646238" y="1004887"/>
                  <a:pt x="1625600" y="1041929"/>
                </a:cubicBezTo>
                <a:cubicBezTo>
                  <a:pt x="1604962" y="1078971"/>
                  <a:pt x="1568979" y="1098550"/>
                  <a:pt x="1546225" y="1041929"/>
                </a:cubicBezTo>
                <a:cubicBezTo>
                  <a:pt x="1523471" y="985308"/>
                  <a:pt x="1509183" y="790046"/>
                  <a:pt x="1489075" y="702204"/>
                </a:cubicBezTo>
                <a:cubicBezTo>
                  <a:pt x="1468967" y="614362"/>
                  <a:pt x="1442508" y="525991"/>
                  <a:pt x="1425575" y="514879"/>
                </a:cubicBezTo>
                <a:cubicBezTo>
                  <a:pt x="1408642" y="503767"/>
                  <a:pt x="1401763" y="718608"/>
                  <a:pt x="1387475" y="635529"/>
                </a:cubicBezTo>
                <a:cubicBezTo>
                  <a:pt x="1373188" y="552450"/>
                  <a:pt x="1352550" y="10054"/>
                  <a:pt x="1339850" y="16404"/>
                </a:cubicBezTo>
                <a:cubicBezTo>
                  <a:pt x="1327150" y="22754"/>
                  <a:pt x="1319742" y="607483"/>
                  <a:pt x="1311275" y="673629"/>
                </a:cubicBezTo>
                <a:cubicBezTo>
                  <a:pt x="1302808" y="739775"/>
                  <a:pt x="1302279" y="447146"/>
                  <a:pt x="1289050" y="413279"/>
                </a:cubicBezTo>
                <a:cubicBezTo>
                  <a:pt x="1275821" y="379412"/>
                  <a:pt x="1248304" y="433917"/>
                  <a:pt x="1231900" y="470429"/>
                </a:cubicBezTo>
                <a:cubicBezTo>
                  <a:pt x="1215496" y="506941"/>
                  <a:pt x="1202267" y="653521"/>
                  <a:pt x="1190625" y="632354"/>
                </a:cubicBezTo>
                <a:cubicBezTo>
                  <a:pt x="1178983" y="611187"/>
                  <a:pt x="1175279" y="443441"/>
                  <a:pt x="1162050" y="343429"/>
                </a:cubicBezTo>
                <a:cubicBezTo>
                  <a:pt x="1148821" y="243417"/>
                  <a:pt x="1123950" y="0"/>
                  <a:pt x="1111250" y="32279"/>
                </a:cubicBezTo>
                <a:cubicBezTo>
                  <a:pt x="1098550" y="64558"/>
                  <a:pt x="1094846" y="444500"/>
                  <a:pt x="1085850" y="537104"/>
                </a:cubicBezTo>
                <a:cubicBezTo>
                  <a:pt x="1076854" y="629708"/>
                  <a:pt x="1071563" y="565679"/>
                  <a:pt x="1057275" y="587904"/>
                </a:cubicBezTo>
                <a:cubicBezTo>
                  <a:pt x="1042987" y="610129"/>
                  <a:pt x="1017058" y="674687"/>
                  <a:pt x="1000125" y="670454"/>
                </a:cubicBezTo>
                <a:cubicBezTo>
                  <a:pt x="983192" y="666221"/>
                  <a:pt x="968904" y="615950"/>
                  <a:pt x="955675" y="562504"/>
                </a:cubicBezTo>
                <a:cubicBezTo>
                  <a:pt x="942446" y="509058"/>
                  <a:pt x="930804" y="349250"/>
                  <a:pt x="920750" y="349779"/>
                </a:cubicBezTo>
                <a:cubicBezTo>
                  <a:pt x="910696" y="350308"/>
                  <a:pt x="901700" y="609600"/>
                  <a:pt x="895350" y="565679"/>
                </a:cubicBezTo>
                <a:cubicBezTo>
                  <a:pt x="889000" y="521758"/>
                  <a:pt x="885825" y="55033"/>
                  <a:pt x="882650" y="86254"/>
                </a:cubicBezTo>
                <a:cubicBezTo>
                  <a:pt x="879475" y="117475"/>
                  <a:pt x="884767" y="635529"/>
                  <a:pt x="876300" y="753004"/>
                </a:cubicBezTo>
                <a:cubicBezTo>
                  <a:pt x="867833" y="870479"/>
                  <a:pt x="849841" y="792162"/>
                  <a:pt x="831850" y="791104"/>
                </a:cubicBezTo>
                <a:cubicBezTo>
                  <a:pt x="813859" y="790046"/>
                  <a:pt x="786871" y="788987"/>
                  <a:pt x="768350" y="746654"/>
                </a:cubicBezTo>
                <a:cubicBezTo>
                  <a:pt x="749829" y="704321"/>
                  <a:pt x="735542" y="641879"/>
                  <a:pt x="720725" y="537104"/>
                </a:cubicBezTo>
                <a:cubicBezTo>
                  <a:pt x="705908" y="432329"/>
                  <a:pt x="689504" y="116946"/>
                  <a:pt x="679450" y="118004"/>
                </a:cubicBezTo>
                <a:cubicBezTo>
                  <a:pt x="669396" y="119062"/>
                  <a:pt x="668338" y="434446"/>
                  <a:pt x="660400" y="543454"/>
                </a:cubicBezTo>
                <a:cubicBezTo>
                  <a:pt x="652463" y="652462"/>
                  <a:pt x="641350" y="769937"/>
                  <a:pt x="631825" y="772054"/>
                </a:cubicBezTo>
                <a:cubicBezTo>
                  <a:pt x="622300" y="774171"/>
                  <a:pt x="614892" y="596371"/>
                  <a:pt x="603250" y="556154"/>
                </a:cubicBezTo>
                <a:cubicBezTo>
                  <a:pt x="591608" y="515937"/>
                  <a:pt x="568325" y="573087"/>
                  <a:pt x="561975" y="530754"/>
                </a:cubicBezTo>
                <a:cubicBezTo>
                  <a:pt x="555625" y="488421"/>
                  <a:pt x="574675" y="341312"/>
                  <a:pt x="565150" y="302154"/>
                </a:cubicBezTo>
                <a:cubicBezTo>
                  <a:pt x="555625" y="262996"/>
                  <a:pt x="517525" y="217487"/>
                  <a:pt x="504825" y="295804"/>
                </a:cubicBezTo>
                <a:cubicBezTo>
                  <a:pt x="492125" y="374121"/>
                  <a:pt x="495829" y="658812"/>
                  <a:pt x="488950" y="772054"/>
                </a:cubicBezTo>
                <a:cubicBezTo>
                  <a:pt x="482071" y="885296"/>
                  <a:pt x="474133" y="995892"/>
                  <a:pt x="463550" y="975254"/>
                </a:cubicBezTo>
                <a:cubicBezTo>
                  <a:pt x="452967" y="954617"/>
                  <a:pt x="434446" y="764646"/>
                  <a:pt x="425450" y="648229"/>
                </a:cubicBezTo>
                <a:cubicBezTo>
                  <a:pt x="416454" y="531812"/>
                  <a:pt x="417512" y="270933"/>
                  <a:pt x="409575" y="276754"/>
                </a:cubicBezTo>
                <a:cubicBezTo>
                  <a:pt x="401638" y="282575"/>
                  <a:pt x="387879" y="578379"/>
                  <a:pt x="377825" y="683154"/>
                </a:cubicBezTo>
                <a:cubicBezTo>
                  <a:pt x="367771" y="787929"/>
                  <a:pt x="358246" y="912283"/>
                  <a:pt x="349250" y="905404"/>
                </a:cubicBezTo>
                <a:cubicBezTo>
                  <a:pt x="340254" y="898525"/>
                  <a:pt x="333375" y="632883"/>
                  <a:pt x="323850" y="641879"/>
                </a:cubicBezTo>
                <a:cubicBezTo>
                  <a:pt x="314325" y="650875"/>
                  <a:pt x="302683" y="959379"/>
                  <a:pt x="292100" y="959379"/>
                </a:cubicBezTo>
                <a:cubicBezTo>
                  <a:pt x="281517" y="959379"/>
                  <a:pt x="270933" y="650346"/>
                  <a:pt x="260350" y="641879"/>
                </a:cubicBezTo>
                <a:cubicBezTo>
                  <a:pt x="249767" y="633412"/>
                  <a:pt x="238654" y="899054"/>
                  <a:pt x="228600" y="908579"/>
                </a:cubicBezTo>
                <a:cubicBezTo>
                  <a:pt x="218546" y="918104"/>
                  <a:pt x="213254" y="714375"/>
                  <a:pt x="200025" y="699029"/>
                </a:cubicBezTo>
                <a:cubicBezTo>
                  <a:pt x="186796" y="683683"/>
                  <a:pt x="161396" y="783167"/>
                  <a:pt x="149225" y="816504"/>
                </a:cubicBezTo>
                <a:cubicBezTo>
                  <a:pt x="137054" y="849841"/>
                  <a:pt x="138112" y="955146"/>
                  <a:pt x="127000" y="899054"/>
                </a:cubicBezTo>
                <a:cubicBezTo>
                  <a:pt x="115888" y="842962"/>
                  <a:pt x="93133" y="482600"/>
                  <a:pt x="82550" y="479954"/>
                </a:cubicBezTo>
                <a:cubicBezTo>
                  <a:pt x="71967" y="477308"/>
                  <a:pt x="70908" y="866775"/>
                  <a:pt x="63500" y="883179"/>
                </a:cubicBezTo>
                <a:cubicBezTo>
                  <a:pt x="56092" y="899583"/>
                  <a:pt x="43921" y="572029"/>
                  <a:pt x="38100" y="578379"/>
                </a:cubicBezTo>
                <a:cubicBezTo>
                  <a:pt x="32279" y="584729"/>
                  <a:pt x="34925" y="883179"/>
                  <a:pt x="28575" y="921279"/>
                </a:cubicBezTo>
                <a:cubicBezTo>
                  <a:pt x="22225" y="959379"/>
                  <a:pt x="0" y="806979"/>
                  <a:pt x="0" y="806979"/>
                </a:cubicBezTo>
              </a:path>
            </a:pathLst>
          </a:custGeom>
          <a:noFill/>
          <a:ln w="15875" cap="flat" cmpd="sng" algn="ctr">
            <a:solidFill>
              <a:srgbClr val="FF6600"/>
            </a:solidFill>
            <a:prstDash val="solid"/>
            <a:round/>
            <a:headEnd type="none" w="med" len="med"/>
            <a:tailEnd type="none" w="med" len="med"/>
          </a:ln>
        </p:spPr>
        <p:txBody>
          <a:bodyPr/>
          <a:lstStyle/>
          <a:p>
            <a:endParaRPr lang="en-US"/>
          </a:p>
        </p:txBody>
      </p:sp>
      <p:sp>
        <p:nvSpPr>
          <p:cNvPr id="64541" name="Oval 29"/>
          <p:cNvSpPr>
            <a:spLocks noChangeArrowheads="1"/>
          </p:cNvSpPr>
          <p:nvPr/>
        </p:nvSpPr>
        <p:spPr bwMode="auto">
          <a:xfrm>
            <a:off x="1035050" y="1676400"/>
            <a:ext cx="228600" cy="228600"/>
          </a:xfrm>
          <a:prstGeom prst="ellipse">
            <a:avLst/>
          </a:prstGeom>
          <a:noFill/>
          <a:ln w="25400">
            <a:solidFill>
              <a:srgbClr val="993300"/>
            </a:solidFill>
            <a:round/>
            <a:headEnd/>
            <a:tailEnd/>
          </a:ln>
          <a:effectLst/>
        </p:spPr>
        <p:txBody>
          <a:bodyPr wrap="none" anchor="ctr"/>
          <a:lstStyle/>
          <a:p>
            <a:endParaRPr lang="en-US"/>
          </a:p>
        </p:txBody>
      </p:sp>
      <p:sp>
        <p:nvSpPr>
          <p:cNvPr id="64542" name="Oval 30"/>
          <p:cNvSpPr>
            <a:spLocks noChangeArrowheads="1"/>
          </p:cNvSpPr>
          <p:nvPr/>
        </p:nvSpPr>
        <p:spPr bwMode="auto">
          <a:xfrm>
            <a:off x="1574800" y="4578350"/>
            <a:ext cx="228600" cy="228600"/>
          </a:xfrm>
          <a:prstGeom prst="ellipse">
            <a:avLst/>
          </a:prstGeom>
          <a:noFill/>
          <a:ln w="25400">
            <a:solidFill>
              <a:srgbClr val="993300"/>
            </a:solidFill>
            <a:round/>
            <a:headEnd/>
            <a:tailEnd/>
          </a:ln>
          <a:effectLst/>
        </p:spPr>
        <p:txBody>
          <a:bodyPr wrap="none" anchor="ctr"/>
          <a:lstStyle/>
          <a:p>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3"/>
          <p:cNvSpPr txBox="1">
            <a:spLocks noChangeArrowheads="1"/>
          </p:cNvSpPr>
          <p:nvPr/>
        </p:nvSpPr>
        <p:spPr bwMode="auto">
          <a:xfrm>
            <a:off x="685800" y="76200"/>
            <a:ext cx="7696200" cy="2532063"/>
          </a:xfrm>
          <a:prstGeom prst="rect">
            <a:avLst/>
          </a:prstGeom>
          <a:noFill/>
          <a:ln w="9525">
            <a:noFill/>
            <a:miter lim="800000"/>
            <a:headEnd/>
            <a:tailEnd/>
          </a:ln>
        </p:spPr>
        <p:txBody>
          <a:bodyPr>
            <a:spAutoFit/>
          </a:bodyPr>
          <a:lstStyle/>
          <a:p>
            <a:pPr algn="ctr"/>
            <a:r>
              <a:rPr lang="en-US" sz="2800">
                <a:solidFill>
                  <a:srgbClr val="0000FF"/>
                </a:solidFill>
              </a:rPr>
              <a:t>However, you </a:t>
            </a:r>
            <a:r>
              <a:rPr lang="en-US" sz="2800" b="1">
                <a:solidFill>
                  <a:srgbClr val="0000FF"/>
                </a:solidFill>
              </a:rPr>
              <a:t>have </a:t>
            </a:r>
            <a:r>
              <a:rPr lang="en-US" sz="2800">
                <a:solidFill>
                  <a:srgbClr val="0000FF"/>
                </a:solidFill>
              </a:rPr>
              <a:t>probably seen this one</a:t>
            </a:r>
          </a:p>
          <a:p>
            <a:pPr algn="ctr"/>
            <a:r>
              <a:rPr lang="en-US" sz="2000">
                <a:solidFill>
                  <a:srgbClr val="0000FF"/>
                </a:solidFill>
              </a:rPr>
              <a:t>The World ‘Famous’ “Hockey Stick” - 1000 years of stable, decreasing temperature followed by a </a:t>
            </a:r>
            <a:r>
              <a:rPr lang="en-US" sz="2000" b="1">
                <a:solidFill>
                  <a:srgbClr val="0000FF"/>
                </a:solidFill>
              </a:rPr>
              <a:t>sudden rise</a:t>
            </a:r>
            <a:r>
              <a:rPr lang="en-US" sz="2000">
                <a:solidFill>
                  <a:srgbClr val="0000FF"/>
                </a:solidFill>
              </a:rPr>
              <a:t> after 1900</a:t>
            </a:r>
          </a:p>
          <a:p>
            <a:pPr algn="ctr"/>
            <a:endParaRPr lang="en-US" sz="2000"/>
          </a:p>
          <a:p>
            <a:r>
              <a:rPr lang="en-US" sz="1800"/>
              <a:t>UN IPCC 2001 Report, 6 places, full color  (the only chart so honored).</a:t>
            </a:r>
          </a:p>
          <a:p>
            <a:r>
              <a:rPr lang="en-US" sz="1800"/>
              <a:t>An Inconvenient Truth - NYT best selling book.</a:t>
            </a:r>
          </a:p>
          <a:p>
            <a:r>
              <a:rPr lang="en-US" sz="1800"/>
              <a:t>Oscar-winning ‘Documentary’ Film – Inconvenient Truth.</a:t>
            </a:r>
          </a:p>
          <a:p>
            <a:r>
              <a:rPr lang="en-US" sz="1800"/>
              <a:t>Nobel Prize, IPCC and Al Gore - highlight award justification.</a:t>
            </a:r>
          </a:p>
        </p:txBody>
      </p:sp>
      <p:sp>
        <p:nvSpPr>
          <p:cNvPr id="65539" name="TextBox 4"/>
          <p:cNvSpPr txBox="1">
            <a:spLocks noChangeArrowheads="1"/>
          </p:cNvSpPr>
          <p:nvPr/>
        </p:nvSpPr>
        <p:spPr bwMode="auto">
          <a:xfrm>
            <a:off x="5245100" y="4876800"/>
            <a:ext cx="3429000" cy="415925"/>
          </a:xfrm>
          <a:prstGeom prst="rect">
            <a:avLst/>
          </a:prstGeom>
          <a:noFill/>
          <a:ln w="19050">
            <a:solidFill>
              <a:schemeClr val="tx1"/>
            </a:solidFill>
            <a:round/>
            <a:headEnd/>
            <a:tailEnd/>
          </a:ln>
        </p:spPr>
        <p:txBody>
          <a:bodyPr>
            <a:spAutoFit/>
          </a:bodyPr>
          <a:lstStyle/>
          <a:p>
            <a:pPr algn="ctr"/>
            <a:r>
              <a:rPr lang="en-US" sz="2000">
                <a:solidFill>
                  <a:srgbClr val="0000FF"/>
                </a:solidFill>
              </a:rPr>
              <a:t>The Hockey Team</a:t>
            </a:r>
          </a:p>
        </p:txBody>
      </p:sp>
      <p:pic>
        <p:nvPicPr>
          <p:cNvPr id="65540" name="Picture 3"/>
          <p:cNvPicPr>
            <a:picLocks noChangeAspect="1"/>
          </p:cNvPicPr>
          <p:nvPr/>
        </p:nvPicPr>
        <p:blipFill>
          <a:blip r:embed="rId3" cstate="screen"/>
          <a:srcRect/>
          <a:stretch>
            <a:fillRect/>
          </a:stretch>
        </p:blipFill>
        <p:spPr bwMode="auto">
          <a:xfrm>
            <a:off x="6399213" y="5346700"/>
            <a:ext cx="979487" cy="1222375"/>
          </a:xfrm>
          <a:prstGeom prst="rect">
            <a:avLst/>
          </a:prstGeom>
          <a:noFill/>
          <a:ln w="19050">
            <a:solidFill>
              <a:schemeClr val="tx1"/>
            </a:solidFill>
            <a:miter lim="800000"/>
            <a:headEnd/>
            <a:tailEnd/>
          </a:ln>
        </p:spPr>
      </p:pic>
      <p:pic>
        <p:nvPicPr>
          <p:cNvPr id="65541" name="Picture 4"/>
          <p:cNvPicPr>
            <a:picLocks noChangeAspect="1"/>
          </p:cNvPicPr>
          <p:nvPr/>
        </p:nvPicPr>
        <p:blipFill>
          <a:blip r:embed="rId4" cstate="screen"/>
          <a:srcRect/>
          <a:stretch>
            <a:fillRect/>
          </a:stretch>
        </p:blipFill>
        <p:spPr bwMode="auto">
          <a:xfrm>
            <a:off x="5245100" y="5346700"/>
            <a:ext cx="973138" cy="1223963"/>
          </a:xfrm>
          <a:prstGeom prst="rect">
            <a:avLst/>
          </a:prstGeom>
          <a:noFill/>
          <a:ln w="19050">
            <a:solidFill>
              <a:schemeClr val="tx1"/>
            </a:solidFill>
            <a:miter lim="800000"/>
            <a:headEnd/>
            <a:tailEnd/>
          </a:ln>
        </p:spPr>
      </p:pic>
      <p:pic>
        <p:nvPicPr>
          <p:cNvPr id="65542" name="Picture 6"/>
          <p:cNvPicPr>
            <a:picLocks noChangeAspect="1"/>
          </p:cNvPicPr>
          <p:nvPr/>
        </p:nvPicPr>
        <p:blipFill>
          <a:blip r:embed="rId5" cstate="screen"/>
          <a:srcRect/>
          <a:stretch>
            <a:fillRect/>
          </a:stretch>
        </p:blipFill>
        <p:spPr bwMode="auto">
          <a:xfrm>
            <a:off x="7591425" y="5346700"/>
            <a:ext cx="1095375" cy="1225550"/>
          </a:xfrm>
          <a:prstGeom prst="rect">
            <a:avLst/>
          </a:prstGeom>
          <a:noFill/>
          <a:ln w="19050">
            <a:solidFill>
              <a:schemeClr val="tx1"/>
            </a:solidFill>
            <a:miter lim="800000"/>
            <a:headEnd/>
            <a:tailEnd/>
          </a:ln>
        </p:spPr>
      </p:pic>
      <p:pic>
        <p:nvPicPr>
          <p:cNvPr id="65543" name="Picture 9"/>
          <p:cNvPicPr>
            <a:picLocks noChangeAspect="1"/>
          </p:cNvPicPr>
          <p:nvPr/>
        </p:nvPicPr>
        <p:blipFill>
          <a:blip r:embed="rId6" cstate="screen"/>
          <a:srcRect/>
          <a:stretch>
            <a:fillRect/>
          </a:stretch>
        </p:blipFill>
        <p:spPr bwMode="auto">
          <a:xfrm>
            <a:off x="304800" y="2667000"/>
            <a:ext cx="2590800" cy="1852613"/>
          </a:xfrm>
          <a:prstGeom prst="rect">
            <a:avLst/>
          </a:prstGeom>
          <a:noFill/>
          <a:ln w="19050">
            <a:solidFill>
              <a:schemeClr val="tx1"/>
            </a:solidFill>
            <a:miter lim="800000"/>
            <a:headEnd/>
            <a:tailEnd/>
          </a:ln>
        </p:spPr>
      </p:pic>
      <p:pic>
        <p:nvPicPr>
          <p:cNvPr id="65544" name="Picture 10"/>
          <p:cNvPicPr>
            <a:picLocks noChangeAspect="1"/>
          </p:cNvPicPr>
          <p:nvPr/>
        </p:nvPicPr>
        <p:blipFill>
          <a:blip r:embed="rId7" cstate="screen"/>
          <a:srcRect/>
          <a:stretch>
            <a:fillRect/>
          </a:stretch>
        </p:blipFill>
        <p:spPr bwMode="auto">
          <a:xfrm>
            <a:off x="2971800" y="2667000"/>
            <a:ext cx="2667000" cy="1865313"/>
          </a:xfrm>
          <a:prstGeom prst="rect">
            <a:avLst/>
          </a:prstGeom>
          <a:noFill/>
          <a:ln w="19050">
            <a:solidFill>
              <a:schemeClr val="tx1"/>
            </a:solidFill>
            <a:miter lim="800000"/>
            <a:headEnd/>
            <a:tailEnd/>
          </a:ln>
        </p:spPr>
      </p:pic>
      <p:pic>
        <p:nvPicPr>
          <p:cNvPr id="65545" name="Picture 11"/>
          <p:cNvPicPr>
            <a:picLocks noChangeAspect="1"/>
          </p:cNvPicPr>
          <p:nvPr/>
        </p:nvPicPr>
        <p:blipFill>
          <a:blip r:embed="rId8" cstate="screen"/>
          <a:srcRect/>
          <a:stretch>
            <a:fillRect/>
          </a:stretch>
        </p:blipFill>
        <p:spPr bwMode="auto">
          <a:xfrm>
            <a:off x="5703888" y="2667000"/>
            <a:ext cx="3265487" cy="1828800"/>
          </a:xfrm>
          <a:prstGeom prst="rect">
            <a:avLst/>
          </a:prstGeom>
          <a:noFill/>
          <a:ln w="9525">
            <a:noFill/>
            <a:miter lim="800000"/>
            <a:headEnd/>
            <a:tailEnd/>
          </a:ln>
        </p:spPr>
      </p:pic>
      <p:sp>
        <p:nvSpPr>
          <p:cNvPr id="65546" name="TextBox 12"/>
          <p:cNvSpPr txBox="1">
            <a:spLocks noChangeArrowheads="1"/>
          </p:cNvSpPr>
          <p:nvPr/>
        </p:nvSpPr>
        <p:spPr bwMode="auto">
          <a:xfrm>
            <a:off x="304800" y="4773613"/>
            <a:ext cx="4800600" cy="941387"/>
          </a:xfrm>
          <a:prstGeom prst="rect">
            <a:avLst/>
          </a:prstGeom>
          <a:noFill/>
          <a:ln w="25400">
            <a:solidFill>
              <a:srgbClr val="0000FF"/>
            </a:solidFill>
            <a:miter lim="800000"/>
            <a:headEnd/>
            <a:tailEnd/>
          </a:ln>
        </p:spPr>
        <p:txBody>
          <a:bodyPr>
            <a:spAutoFit/>
          </a:bodyPr>
          <a:lstStyle/>
          <a:p>
            <a:r>
              <a:rPr lang="en-US" sz="1800"/>
              <a:t>The initial claim: this chart is genuine; it was generated by scientists from corals, tree rings, historical records and thermometers.</a:t>
            </a:r>
          </a:p>
        </p:txBody>
      </p:sp>
      <p:sp>
        <p:nvSpPr>
          <p:cNvPr id="65547" name="TextBox 16"/>
          <p:cNvSpPr txBox="1">
            <a:spLocks noChangeArrowheads="1"/>
          </p:cNvSpPr>
          <p:nvPr/>
        </p:nvSpPr>
        <p:spPr bwMode="auto">
          <a:xfrm>
            <a:off x="3733800" y="2798763"/>
            <a:ext cx="1447800" cy="461962"/>
          </a:xfrm>
          <a:prstGeom prst="rect">
            <a:avLst/>
          </a:prstGeom>
          <a:solidFill>
            <a:schemeClr val="bg1"/>
          </a:solidFill>
          <a:ln w="12700">
            <a:solidFill>
              <a:schemeClr val="tx1"/>
            </a:solidFill>
            <a:round/>
            <a:headEnd/>
            <a:tailEnd/>
          </a:ln>
        </p:spPr>
        <p:txBody>
          <a:bodyPr>
            <a:spAutoFit/>
          </a:bodyPr>
          <a:lstStyle/>
          <a:p>
            <a:pPr algn="ctr"/>
            <a:r>
              <a:rPr lang="en-US" sz="1200"/>
              <a:t>Error bars disappear</a:t>
            </a:r>
          </a:p>
        </p:txBody>
      </p:sp>
      <p:sp>
        <p:nvSpPr>
          <p:cNvPr id="65548" name="TextBox 17"/>
          <p:cNvSpPr txBox="1">
            <a:spLocks noChangeArrowheads="1"/>
          </p:cNvSpPr>
          <p:nvPr/>
        </p:nvSpPr>
        <p:spPr bwMode="auto">
          <a:xfrm>
            <a:off x="1341438" y="3008313"/>
            <a:ext cx="1219200" cy="276225"/>
          </a:xfrm>
          <a:prstGeom prst="rect">
            <a:avLst/>
          </a:prstGeom>
          <a:solidFill>
            <a:schemeClr val="bg1"/>
          </a:solidFill>
          <a:ln w="12700">
            <a:solidFill>
              <a:schemeClr val="tx1"/>
            </a:solidFill>
            <a:round/>
            <a:headEnd/>
            <a:tailEnd/>
          </a:ln>
        </p:spPr>
        <p:txBody>
          <a:bodyPr>
            <a:spAutoFit/>
          </a:bodyPr>
          <a:lstStyle/>
          <a:p>
            <a:pPr algn="ctr"/>
            <a:r>
              <a:rPr lang="en-US" sz="1200"/>
              <a:t>Big error bars</a:t>
            </a:r>
          </a:p>
        </p:txBody>
      </p:sp>
      <p:sp>
        <p:nvSpPr>
          <p:cNvPr id="65549" name="Slide Number Placeholder 17"/>
          <p:cNvSpPr>
            <a:spLocks noGrp="1"/>
          </p:cNvSpPr>
          <p:nvPr>
            <p:ph type="sldNum" sz="quarter" idx="12"/>
          </p:nvPr>
        </p:nvSpPr>
        <p:spPr>
          <a:xfrm>
            <a:off x="8686800" y="6534150"/>
            <a:ext cx="381000" cy="247650"/>
          </a:xfrm>
          <a:noFill/>
        </p:spPr>
        <p:txBody>
          <a:bodyPr/>
          <a:lstStyle/>
          <a:p>
            <a:fld id="{919BE888-D1BE-4A25-96BD-FFE899F6A7F8}" type="slidenum">
              <a:rPr lang="en-US" sz="1000" smtClean="0">
                <a:ea typeface="ＭＳ Ｐゴシック" pitchFamily="34" charset="-128"/>
              </a:rPr>
              <a:pPr/>
              <a:t>64</a:t>
            </a:fld>
            <a:endParaRPr lang="en-US" sz="1000" smtClean="0">
              <a:ea typeface="ＭＳ Ｐゴシック" pitchFamily="34" charset="-128"/>
            </a:endParaRPr>
          </a:p>
        </p:txBody>
      </p:sp>
      <p:sp>
        <p:nvSpPr>
          <p:cNvPr id="65550" name="TextBox 15"/>
          <p:cNvSpPr txBox="1">
            <a:spLocks noChangeArrowheads="1"/>
          </p:cNvSpPr>
          <p:nvPr/>
        </p:nvSpPr>
        <p:spPr bwMode="auto">
          <a:xfrm>
            <a:off x="5826125" y="4025900"/>
            <a:ext cx="2174875" cy="469900"/>
          </a:xfrm>
          <a:prstGeom prst="rect">
            <a:avLst/>
          </a:prstGeom>
          <a:solidFill>
            <a:schemeClr val="bg1"/>
          </a:solidFill>
          <a:ln w="12700">
            <a:solidFill>
              <a:schemeClr val="tx1"/>
            </a:solidFill>
            <a:round/>
            <a:headEnd/>
            <a:tailEnd/>
          </a:ln>
        </p:spPr>
        <p:txBody>
          <a:bodyPr>
            <a:spAutoFit/>
          </a:bodyPr>
          <a:lstStyle/>
          <a:p>
            <a:pPr algn="ctr"/>
            <a:r>
              <a:rPr lang="en-US" sz="1200"/>
              <a:t>Al Gore – Error bars and data scatter are now gone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2"/>
          <p:cNvSpPr txBox="1">
            <a:spLocks noChangeArrowheads="1"/>
          </p:cNvSpPr>
          <p:nvPr/>
        </p:nvSpPr>
        <p:spPr bwMode="auto">
          <a:xfrm>
            <a:off x="1066800" y="152400"/>
            <a:ext cx="7239000" cy="954088"/>
          </a:xfrm>
          <a:prstGeom prst="rect">
            <a:avLst/>
          </a:prstGeom>
          <a:noFill/>
          <a:ln w="9525">
            <a:noFill/>
            <a:miter lim="800000"/>
            <a:headEnd/>
            <a:tailEnd/>
          </a:ln>
        </p:spPr>
        <p:txBody>
          <a:bodyPr>
            <a:spAutoFit/>
          </a:bodyPr>
          <a:lstStyle/>
          <a:p>
            <a:pPr algn="ctr"/>
            <a:r>
              <a:rPr lang="en-US" sz="2400">
                <a:solidFill>
                  <a:srgbClr val="0000FF"/>
                </a:solidFill>
              </a:rPr>
              <a:t>How the Hockey Stick was Developed</a:t>
            </a:r>
            <a:endParaRPr lang="en-US">
              <a:solidFill>
                <a:srgbClr val="0000FF"/>
              </a:solidFill>
            </a:endParaRPr>
          </a:p>
          <a:p>
            <a:pPr algn="ctr"/>
            <a:endParaRPr lang="en-US">
              <a:solidFill>
                <a:srgbClr val="0000FF"/>
              </a:solidFill>
            </a:endParaRPr>
          </a:p>
          <a:p>
            <a:r>
              <a:rPr lang="en-US"/>
              <a:t>No one admits to how it started, so lets take a look at what we do know…….</a:t>
            </a:r>
            <a:endParaRPr lang="en-US" sz="1400"/>
          </a:p>
        </p:txBody>
      </p:sp>
      <p:pic>
        <p:nvPicPr>
          <p:cNvPr id="66563" name="Picture 3"/>
          <p:cNvPicPr>
            <a:picLocks noChangeAspect="1"/>
          </p:cNvPicPr>
          <p:nvPr/>
        </p:nvPicPr>
        <p:blipFill>
          <a:blip r:embed="rId3" cstate="screen"/>
          <a:srcRect/>
          <a:stretch>
            <a:fillRect/>
          </a:stretch>
        </p:blipFill>
        <p:spPr bwMode="auto">
          <a:xfrm>
            <a:off x="3352800" y="1160463"/>
            <a:ext cx="974725" cy="1201737"/>
          </a:xfrm>
          <a:prstGeom prst="rect">
            <a:avLst/>
          </a:prstGeom>
          <a:noFill/>
          <a:ln w="19050">
            <a:solidFill>
              <a:schemeClr val="tx1"/>
            </a:solidFill>
            <a:miter lim="800000"/>
            <a:headEnd/>
            <a:tailEnd/>
          </a:ln>
        </p:spPr>
      </p:pic>
      <p:pic>
        <p:nvPicPr>
          <p:cNvPr id="66564" name="Picture 2" descr="treeRingPix.png"/>
          <p:cNvPicPr>
            <a:picLocks noChangeAspect="1"/>
          </p:cNvPicPr>
          <p:nvPr/>
        </p:nvPicPr>
        <p:blipFill>
          <a:blip r:embed="rId4" cstate="screen"/>
          <a:srcRect/>
          <a:stretch>
            <a:fillRect/>
          </a:stretch>
        </p:blipFill>
        <p:spPr bwMode="auto">
          <a:xfrm>
            <a:off x="6783388" y="1897063"/>
            <a:ext cx="2074862" cy="2057400"/>
          </a:xfrm>
          <a:prstGeom prst="rect">
            <a:avLst/>
          </a:prstGeom>
          <a:noFill/>
          <a:ln w="28575">
            <a:solidFill>
              <a:schemeClr val="tx1"/>
            </a:solidFill>
            <a:miter lim="800000"/>
            <a:headEnd/>
            <a:tailEnd/>
          </a:ln>
        </p:spPr>
      </p:pic>
      <p:sp>
        <p:nvSpPr>
          <p:cNvPr id="66565" name="TextBox 12"/>
          <p:cNvSpPr txBox="1">
            <a:spLocks noChangeArrowheads="1"/>
          </p:cNvSpPr>
          <p:nvPr/>
        </p:nvSpPr>
        <p:spPr bwMode="auto">
          <a:xfrm>
            <a:off x="5105400" y="2489200"/>
            <a:ext cx="1600200" cy="1311275"/>
          </a:xfrm>
          <a:prstGeom prst="rect">
            <a:avLst/>
          </a:prstGeom>
          <a:noFill/>
          <a:ln w="9525">
            <a:noFill/>
            <a:miter lim="800000"/>
            <a:headEnd/>
            <a:tailEnd/>
          </a:ln>
        </p:spPr>
        <p:txBody>
          <a:bodyPr>
            <a:spAutoFit/>
          </a:bodyPr>
          <a:lstStyle/>
          <a:p>
            <a:pPr algn="ctr"/>
            <a:r>
              <a:rPr lang="en-US" sz="1000"/>
              <a:t>Keith Briffa CRU Climatologist.</a:t>
            </a:r>
          </a:p>
          <a:p>
            <a:r>
              <a:rPr lang="en-US" sz="1000"/>
              <a:t>Tree-ring specialist. Some suspect he is the ‘covert whistleblower’ who leaked the incriminating emails in 2009.</a:t>
            </a:r>
          </a:p>
        </p:txBody>
      </p:sp>
      <p:pic>
        <p:nvPicPr>
          <p:cNvPr id="66566" name="Picture 13"/>
          <p:cNvPicPr>
            <a:picLocks noChangeAspect="1"/>
          </p:cNvPicPr>
          <p:nvPr/>
        </p:nvPicPr>
        <p:blipFill>
          <a:blip r:embed="rId5" cstate="screen"/>
          <a:srcRect/>
          <a:stretch>
            <a:fillRect/>
          </a:stretch>
        </p:blipFill>
        <p:spPr bwMode="auto">
          <a:xfrm>
            <a:off x="5257800" y="1143000"/>
            <a:ext cx="1306513" cy="1352550"/>
          </a:xfrm>
          <a:prstGeom prst="rect">
            <a:avLst/>
          </a:prstGeom>
          <a:noFill/>
          <a:ln w="28575">
            <a:solidFill>
              <a:schemeClr val="tx1"/>
            </a:solidFill>
            <a:miter lim="800000"/>
            <a:headEnd/>
            <a:tailEnd/>
          </a:ln>
        </p:spPr>
      </p:pic>
      <p:sp>
        <p:nvSpPr>
          <p:cNvPr id="66567" name="TextBox 15"/>
          <p:cNvSpPr txBox="1">
            <a:spLocks noChangeArrowheads="1"/>
          </p:cNvSpPr>
          <p:nvPr/>
        </p:nvSpPr>
        <p:spPr bwMode="auto">
          <a:xfrm>
            <a:off x="2895600" y="2362200"/>
            <a:ext cx="1905000" cy="1616075"/>
          </a:xfrm>
          <a:prstGeom prst="rect">
            <a:avLst/>
          </a:prstGeom>
          <a:noFill/>
          <a:ln w="9525">
            <a:noFill/>
            <a:miter lim="800000"/>
            <a:headEnd/>
            <a:tailEnd/>
          </a:ln>
        </p:spPr>
        <p:txBody>
          <a:bodyPr>
            <a:spAutoFit/>
          </a:bodyPr>
          <a:lstStyle/>
          <a:p>
            <a:pPr algn="ctr"/>
            <a:r>
              <a:rPr lang="en-US" sz="1000"/>
              <a:t>Dr. Michael Mann, Penn State U, Meteorology, Geosciences</a:t>
            </a:r>
          </a:p>
          <a:p>
            <a:r>
              <a:rPr lang="en-US" sz="1000"/>
              <a:t>A lead Author, IPCC Rpt 3.</a:t>
            </a:r>
          </a:p>
          <a:p>
            <a:r>
              <a:rPr lang="en-US" sz="1000"/>
              <a:t>Research areas: climate reconstruction using climate “proxy” data networks, and model/data comparisons: Briffa and Mann used model bias and cherry-picked data to build the hockey stick.</a:t>
            </a:r>
          </a:p>
        </p:txBody>
      </p:sp>
      <p:sp>
        <p:nvSpPr>
          <p:cNvPr id="66568" name="TextBox 20"/>
          <p:cNvSpPr txBox="1">
            <a:spLocks noChangeArrowheads="1"/>
          </p:cNvSpPr>
          <p:nvPr/>
        </p:nvSpPr>
        <p:spPr bwMode="auto">
          <a:xfrm>
            <a:off x="4953000" y="4106863"/>
            <a:ext cx="4114800" cy="2366962"/>
          </a:xfrm>
          <a:prstGeom prst="rect">
            <a:avLst/>
          </a:prstGeom>
          <a:noFill/>
          <a:ln w="19050">
            <a:solidFill>
              <a:schemeClr val="tx1"/>
            </a:solidFill>
            <a:miter lim="800000"/>
            <a:headEnd/>
            <a:tailEnd/>
          </a:ln>
        </p:spPr>
        <p:txBody>
          <a:bodyPr>
            <a:spAutoFit/>
          </a:bodyPr>
          <a:lstStyle/>
          <a:p>
            <a:r>
              <a:rPr lang="en-US"/>
              <a:t>Tree rings can indeed give an approximate indication of past temperatures, </a:t>
            </a:r>
            <a:r>
              <a:rPr lang="en-US" b="1"/>
              <a:t>if </a:t>
            </a:r>
            <a:r>
              <a:rPr lang="en-US"/>
              <a:t>the science is handled properly:</a:t>
            </a:r>
          </a:p>
          <a:p>
            <a:pPr>
              <a:buFont typeface="Arial" charset="0"/>
              <a:buChar char="•"/>
            </a:pPr>
            <a:r>
              <a:rPr lang="en-US" sz="1200"/>
              <a:t>Other factors effecting tree growth are considered (precipitation, soil, slope, altitude, local cloud cover, position relative to ocean, rivers, tree-line, etc).</a:t>
            </a:r>
          </a:p>
          <a:p>
            <a:pPr>
              <a:buFont typeface="Arial" charset="0"/>
              <a:buChar char="•"/>
            </a:pPr>
            <a:r>
              <a:rPr lang="en-US" sz="1200"/>
              <a:t>  Thousands of trees in hundreds of locations are needed, in order to get just a rough idea of historic global temperature trends.</a:t>
            </a:r>
          </a:p>
          <a:p>
            <a:pPr>
              <a:buFont typeface="Arial" charset="0"/>
              <a:buChar char="•"/>
            </a:pPr>
            <a:r>
              <a:rPr lang="en-US" sz="1200"/>
              <a:t>  Small, selected samples can result in large data bias.  Thus - </a:t>
            </a:r>
            <a:r>
              <a:rPr lang="en-US" sz="1200" b="1"/>
              <a:t>very useful</a:t>
            </a:r>
            <a:r>
              <a:rPr lang="en-US" sz="1200"/>
              <a:t> for those seeking a specific answer.</a:t>
            </a:r>
          </a:p>
        </p:txBody>
      </p:sp>
      <p:pic>
        <p:nvPicPr>
          <p:cNvPr id="66569" name="Picture 4"/>
          <p:cNvPicPr>
            <a:picLocks noChangeAspect="1"/>
          </p:cNvPicPr>
          <p:nvPr/>
        </p:nvPicPr>
        <p:blipFill>
          <a:blip r:embed="rId6" cstate="screen"/>
          <a:srcRect/>
          <a:stretch>
            <a:fillRect/>
          </a:stretch>
        </p:blipFill>
        <p:spPr bwMode="auto">
          <a:xfrm>
            <a:off x="273050" y="1908175"/>
            <a:ext cx="841375" cy="1295400"/>
          </a:xfrm>
          <a:prstGeom prst="rect">
            <a:avLst/>
          </a:prstGeom>
          <a:noFill/>
          <a:ln w="28575">
            <a:solidFill>
              <a:schemeClr val="tx1"/>
            </a:solidFill>
            <a:miter lim="800000"/>
            <a:headEnd/>
            <a:tailEnd/>
          </a:ln>
        </p:spPr>
      </p:pic>
      <p:sp>
        <p:nvSpPr>
          <p:cNvPr id="126986" name="TextBox 5"/>
          <p:cNvSpPr txBox="1">
            <a:spLocks noChangeArrowheads="1"/>
          </p:cNvSpPr>
          <p:nvPr/>
        </p:nvSpPr>
        <p:spPr bwMode="auto">
          <a:xfrm>
            <a:off x="1206500" y="1908175"/>
            <a:ext cx="1601788" cy="1620838"/>
          </a:xfrm>
          <a:prstGeom prst="rect">
            <a:avLst/>
          </a:prstGeom>
          <a:noFill/>
          <a:ln w="9525">
            <a:noFill/>
            <a:miter lim="800000"/>
            <a:headEnd/>
            <a:tailEnd/>
          </a:ln>
        </p:spPr>
        <p:txBody>
          <a:bodyPr>
            <a:spAutoFit/>
          </a:bodyPr>
          <a:lstStyle/>
          <a:p>
            <a:pPr>
              <a:defRPr/>
            </a:pPr>
            <a:r>
              <a:rPr lang="en-US" sz="1200" dirty="0">
                <a:ea typeface="ＭＳ Ｐゴシック" charset="-128"/>
                <a:cs typeface="ＭＳ Ｐゴシック" charset="-128"/>
              </a:rPr>
              <a:t>Jonathon Overpeck</a:t>
            </a:r>
            <a:r>
              <a:rPr lang="en-US" sz="1100" dirty="0">
                <a:ea typeface="ＭＳ Ｐゴシック" charset="-128"/>
                <a:cs typeface="ＭＳ Ｐゴシック" charset="-128"/>
              </a:rPr>
              <a:t>, </a:t>
            </a:r>
          </a:p>
          <a:p>
            <a:pPr>
              <a:defRPr/>
            </a:pPr>
            <a:r>
              <a:rPr lang="en-US" sz="1100" dirty="0">
                <a:ea typeface="ＭＳ Ｐゴシック" charset="-128"/>
                <a:cs typeface="ＭＳ Ｐゴシック" charset="-128"/>
              </a:rPr>
              <a:t>Co-director of the Institute for Environment at U of Arizona (a lead author of the IPCC report) sent an e-mail to Briffa and Osborn saying he wants to:</a:t>
            </a:r>
            <a:endParaRPr lang="en-US" sz="1050" b="1" dirty="0">
              <a:ea typeface="ＭＳ Ｐゴシック" charset="-128"/>
              <a:cs typeface="ＭＳ Ｐゴシック" charset="-128"/>
            </a:endParaRPr>
          </a:p>
        </p:txBody>
      </p:sp>
      <p:sp>
        <p:nvSpPr>
          <p:cNvPr id="66571" name="TextBox 7"/>
          <p:cNvSpPr txBox="1">
            <a:spLocks noChangeArrowheads="1"/>
          </p:cNvSpPr>
          <p:nvPr/>
        </p:nvSpPr>
        <p:spPr bwMode="auto">
          <a:xfrm>
            <a:off x="304800" y="3646488"/>
            <a:ext cx="2362200" cy="1077912"/>
          </a:xfrm>
          <a:prstGeom prst="rect">
            <a:avLst/>
          </a:prstGeom>
          <a:noFill/>
          <a:ln w="9525">
            <a:noFill/>
            <a:miter lim="800000"/>
            <a:headEnd/>
            <a:tailEnd/>
          </a:ln>
        </p:spPr>
        <p:txBody>
          <a:bodyPr>
            <a:spAutoFit/>
          </a:bodyPr>
          <a:lstStyle/>
          <a:p>
            <a:pPr algn="ctr"/>
            <a:r>
              <a:rPr lang="en-US" i="1"/>
              <a:t>“deal a mortal blow to the Medieval Warm Period (and Holocene Optimum) myths”.</a:t>
            </a:r>
            <a:endParaRPr lang="en-US"/>
          </a:p>
        </p:txBody>
      </p:sp>
      <p:sp>
        <p:nvSpPr>
          <p:cNvPr id="66572" name="TextBox 16"/>
          <p:cNvSpPr txBox="1">
            <a:spLocks noChangeArrowheads="1"/>
          </p:cNvSpPr>
          <p:nvPr/>
        </p:nvSpPr>
        <p:spPr bwMode="auto">
          <a:xfrm>
            <a:off x="457200" y="1225550"/>
            <a:ext cx="2362200" cy="641350"/>
          </a:xfrm>
          <a:prstGeom prst="rect">
            <a:avLst/>
          </a:prstGeom>
          <a:noFill/>
          <a:ln w="9525">
            <a:noFill/>
            <a:miter lim="800000"/>
            <a:headEnd/>
            <a:tailEnd/>
          </a:ln>
        </p:spPr>
        <p:txBody>
          <a:bodyPr>
            <a:spAutoFit/>
          </a:bodyPr>
          <a:lstStyle/>
          <a:p>
            <a:pPr algn="ctr"/>
            <a:r>
              <a:rPr lang="en-US" sz="1800"/>
              <a:t>A challenge, to meet the IPCC mission</a:t>
            </a:r>
          </a:p>
        </p:txBody>
      </p:sp>
      <p:sp>
        <p:nvSpPr>
          <p:cNvPr id="66573" name="TextBox 21"/>
          <p:cNvSpPr txBox="1">
            <a:spLocks noChangeArrowheads="1"/>
          </p:cNvSpPr>
          <p:nvPr/>
        </p:nvSpPr>
        <p:spPr bwMode="auto">
          <a:xfrm>
            <a:off x="360363" y="4800600"/>
            <a:ext cx="2286000" cy="1368425"/>
          </a:xfrm>
          <a:prstGeom prst="rect">
            <a:avLst/>
          </a:prstGeom>
          <a:noFill/>
          <a:ln w="9525">
            <a:noFill/>
            <a:miter lim="800000"/>
            <a:headEnd/>
            <a:tailEnd/>
          </a:ln>
        </p:spPr>
        <p:txBody>
          <a:bodyPr>
            <a:spAutoFit/>
          </a:bodyPr>
          <a:lstStyle/>
          <a:p>
            <a:r>
              <a:rPr lang="en-US" sz="1400"/>
              <a:t>Note: In fact, in order to generate the desired hockey stick shape it was required to hide </a:t>
            </a:r>
            <a:r>
              <a:rPr lang="en-US" sz="1400" b="1"/>
              <a:t>both </a:t>
            </a:r>
            <a:r>
              <a:rPr lang="en-US" sz="1400"/>
              <a:t>the MWP and the LIA (little ice age).</a:t>
            </a:r>
          </a:p>
        </p:txBody>
      </p:sp>
      <p:sp>
        <p:nvSpPr>
          <p:cNvPr id="66574" name="Rectangle 22"/>
          <p:cNvSpPr>
            <a:spLocks noChangeArrowheads="1"/>
          </p:cNvSpPr>
          <p:nvPr/>
        </p:nvSpPr>
        <p:spPr bwMode="auto">
          <a:xfrm>
            <a:off x="228600" y="1225550"/>
            <a:ext cx="2590800" cy="5175250"/>
          </a:xfrm>
          <a:prstGeom prst="rect">
            <a:avLst/>
          </a:prstGeom>
          <a:noFill/>
          <a:ln w="28575">
            <a:solidFill>
              <a:schemeClr val="tx1"/>
            </a:solidFill>
            <a:round/>
            <a:headEnd/>
            <a:tailEnd/>
          </a:ln>
        </p:spPr>
        <p:txBody>
          <a:bodyPr/>
          <a:lstStyle/>
          <a:p>
            <a:pPr algn="ctr"/>
            <a:endParaRPr lang="en-US" sz="1800"/>
          </a:p>
        </p:txBody>
      </p:sp>
      <p:sp>
        <p:nvSpPr>
          <p:cNvPr id="66575" name="Slide Number Placeholder 14"/>
          <p:cNvSpPr>
            <a:spLocks noGrp="1"/>
          </p:cNvSpPr>
          <p:nvPr>
            <p:ph type="sldNum" sz="quarter" idx="12"/>
          </p:nvPr>
        </p:nvSpPr>
        <p:spPr>
          <a:xfrm>
            <a:off x="8686800" y="6477000"/>
            <a:ext cx="381000" cy="323850"/>
          </a:xfrm>
          <a:noFill/>
        </p:spPr>
        <p:txBody>
          <a:bodyPr/>
          <a:lstStyle/>
          <a:p>
            <a:fld id="{2442E7B0-9C0F-4D05-8A28-A107DB6EBDF1}" type="slidenum">
              <a:rPr lang="en-US" sz="1200" smtClean="0">
                <a:ea typeface="ＭＳ Ｐゴシック" pitchFamily="34" charset="-128"/>
              </a:rPr>
              <a:pPr/>
              <a:t>65</a:t>
            </a:fld>
            <a:endParaRPr lang="en-US" sz="1200" smtClean="0">
              <a:ea typeface="ＭＳ Ｐゴシック" pitchFamily="34" charset="-128"/>
            </a:endParaRPr>
          </a:p>
        </p:txBody>
      </p:sp>
      <p:sp>
        <p:nvSpPr>
          <p:cNvPr id="66576" name="TextBox 16"/>
          <p:cNvSpPr txBox="1">
            <a:spLocks noChangeArrowheads="1"/>
          </p:cNvSpPr>
          <p:nvPr/>
        </p:nvSpPr>
        <p:spPr bwMode="auto">
          <a:xfrm>
            <a:off x="6781800" y="1211263"/>
            <a:ext cx="2057400" cy="646112"/>
          </a:xfrm>
          <a:prstGeom prst="rect">
            <a:avLst/>
          </a:prstGeom>
          <a:noFill/>
          <a:ln w="9525">
            <a:noFill/>
            <a:miter lim="800000"/>
            <a:headEnd/>
            <a:tailEnd/>
          </a:ln>
        </p:spPr>
        <p:txBody>
          <a:bodyPr>
            <a:spAutoFit/>
          </a:bodyPr>
          <a:lstStyle/>
          <a:p>
            <a:pPr algn="ctr"/>
            <a:r>
              <a:rPr lang="en-US" sz="1200"/>
              <a:t>Note spacing difference in tree ring photo between 3-o’clock and 8-o’clock bores.</a:t>
            </a:r>
          </a:p>
        </p:txBody>
      </p:sp>
      <p:pic>
        <p:nvPicPr>
          <p:cNvPr id="66577" name="Picture 6"/>
          <p:cNvPicPr>
            <a:picLocks noChangeAspect="1"/>
          </p:cNvPicPr>
          <p:nvPr/>
        </p:nvPicPr>
        <p:blipFill>
          <a:blip r:embed="rId7" cstate="screen"/>
          <a:srcRect/>
          <a:stretch>
            <a:fillRect/>
          </a:stretch>
        </p:blipFill>
        <p:spPr bwMode="auto">
          <a:xfrm>
            <a:off x="3276600" y="4038600"/>
            <a:ext cx="1108075" cy="1238250"/>
          </a:xfrm>
          <a:prstGeom prst="rect">
            <a:avLst/>
          </a:prstGeom>
          <a:noFill/>
          <a:ln w="19050">
            <a:solidFill>
              <a:schemeClr val="tx1"/>
            </a:solidFill>
            <a:miter lim="800000"/>
            <a:headEnd/>
            <a:tailEnd/>
          </a:ln>
        </p:spPr>
      </p:pic>
      <p:sp>
        <p:nvSpPr>
          <p:cNvPr id="66578" name="Text Box 18"/>
          <p:cNvSpPr txBox="1">
            <a:spLocks noChangeArrowheads="1"/>
          </p:cNvSpPr>
          <p:nvPr/>
        </p:nvSpPr>
        <p:spPr bwMode="auto">
          <a:xfrm>
            <a:off x="2971800" y="5334000"/>
            <a:ext cx="1905000" cy="1463675"/>
          </a:xfrm>
          <a:prstGeom prst="rect">
            <a:avLst/>
          </a:prstGeom>
          <a:noFill/>
          <a:ln w="9525">
            <a:noFill/>
            <a:miter lim="800000"/>
            <a:headEnd/>
            <a:tailEnd/>
          </a:ln>
        </p:spPr>
        <p:txBody>
          <a:bodyPr>
            <a:spAutoFit/>
          </a:bodyPr>
          <a:lstStyle/>
          <a:p>
            <a:pPr>
              <a:spcBef>
                <a:spcPct val="50000"/>
              </a:spcBef>
            </a:pPr>
            <a:r>
              <a:rPr lang="en-US" sz="1000"/>
              <a:t>Phil Jones, IPCC lead author: Responding to a request by an independent researcher for his climate data “We have 25 years invested in the work. Why should I make the data available to you, when your aim is to try to find something wrong with it."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descr="HS treeRingFraud"/>
          <p:cNvPicPr>
            <a:picLocks noChangeAspect="1" noChangeArrowheads="1"/>
          </p:cNvPicPr>
          <p:nvPr/>
        </p:nvPicPr>
        <p:blipFill>
          <a:blip r:embed="rId3" cstate="screen"/>
          <a:srcRect/>
          <a:stretch>
            <a:fillRect/>
          </a:stretch>
        </p:blipFill>
        <p:spPr bwMode="auto">
          <a:xfrm>
            <a:off x="249238" y="1371600"/>
            <a:ext cx="1935162" cy="3124200"/>
          </a:xfrm>
          <a:prstGeom prst="rect">
            <a:avLst/>
          </a:prstGeom>
          <a:noFill/>
          <a:ln w="28575">
            <a:solidFill>
              <a:schemeClr val="tx1"/>
            </a:solidFill>
            <a:miter lim="800000"/>
            <a:headEnd/>
            <a:tailEnd/>
          </a:ln>
        </p:spPr>
      </p:pic>
      <p:sp>
        <p:nvSpPr>
          <p:cNvPr id="67587" name="TextBox 6"/>
          <p:cNvSpPr txBox="1">
            <a:spLocks noChangeArrowheads="1"/>
          </p:cNvSpPr>
          <p:nvPr/>
        </p:nvSpPr>
        <p:spPr bwMode="auto">
          <a:xfrm>
            <a:off x="838200" y="152400"/>
            <a:ext cx="7543800" cy="1108075"/>
          </a:xfrm>
          <a:prstGeom prst="rect">
            <a:avLst/>
          </a:prstGeom>
          <a:noFill/>
          <a:ln w="9525">
            <a:noFill/>
            <a:miter lim="800000"/>
            <a:headEnd/>
            <a:tailEnd/>
          </a:ln>
        </p:spPr>
        <p:txBody>
          <a:bodyPr>
            <a:spAutoFit/>
          </a:bodyPr>
          <a:lstStyle/>
          <a:p>
            <a:pPr algn="ctr"/>
            <a:r>
              <a:rPr lang="en-US" sz="2400">
                <a:solidFill>
                  <a:srgbClr val="0000FF"/>
                </a:solidFill>
              </a:rPr>
              <a:t>Building a Hockey Stick</a:t>
            </a:r>
          </a:p>
          <a:p>
            <a:pPr algn="ctr"/>
            <a:r>
              <a:rPr lang="en-US" sz="2400">
                <a:solidFill>
                  <a:srgbClr val="0000FF"/>
                </a:solidFill>
              </a:rPr>
              <a:t>The “Tree Ring Circus”</a:t>
            </a:r>
            <a:endParaRPr lang="en-US">
              <a:solidFill>
                <a:srgbClr val="0000FF"/>
              </a:solidFill>
            </a:endParaRPr>
          </a:p>
          <a:p>
            <a:r>
              <a:rPr lang="en-US" sz="1800"/>
              <a:t>Steps along the way, to generate history’s most damaging Scare Chart</a:t>
            </a:r>
            <a:endParaRPr lang="en-US"/>
          </a:p>
        </p:txBody>
      </p:sp>
      <p:sp>
        <p:nvSpPr>
          <p:cNvPr id="67588" name="TextBox 7"/>
          <p:cNvSpPr txBox="1">
            <a:spLocks noChangeArrowheads="1"/>
          </p:cNvSpPr>
          <p:nvPr/>
        </p:nvSpPr>
        <p:spPr bwMode="auto">
          <a:xfrm>
            <a:off x="2209800" y="1828800"/>
            <a:ext cx="1752600" cy="549275"/>
          </a:xfrm>
          <a:prstGeom prst="rect">
            <a:avLst/>
          </a:prstGeom>
          <a:noFill/>
          <a:ln w="9525">
            <a:noFill/>
            <a:miter lim="800000"/>
            <a:headEnd/>
            <a:tailEnd/>
          </a:ln>
        </p:spPr>
        <p:txBody>
          <a:bodyPr>
            <a:spAutoFit/>
          </a:bodyPr>
          <a:lstStyle/>
          <a:p>
            <a:r>
              <a:rPr lang="en-US" sz="1000"/>
              <a:t>Briffa’s original selection of Yamal trees.  A tiny sample used after 1900.</a:t>
            </a:r>
          </a:p>
        </p:txBody>
      </p:sp>
      <p:sp>
        <p:nvSpPr>
          <p:cNvPr id="67589" name="TextBox 8"/>
          <p:cNvSpPr txBox="1">
            <a:spLocks noChangeArrowheads="1"/>
          </p:cNvSpPr>
          <p:nvPr/>
        </p:nvSpPr>
        <p:spPr bwMode="auto">
          <a:xfrm>
            <a:off x="2209800" y="2895600"/>
            <a:ext cx="1600200" cy="549275"/>
          </a:xfrm>
          <a:prstGeom prst="rect">
            <a:avLst/>
          </a:prstGeom>
          <a:noFill/>
          <a:ln w="9525">
            <a:noFill/>
            <a:miter lim="800000"/>
            <a:headEnd/>
            <a:tailEnd/>
          </a:ln>
        </p:spPr>
        <p:txBody>
          <a:bodyPr>
            <a:spAutoFit/>
          </a:bodyPr>
          <a:lstStyle/>
          <a:p>
            <a:r>
              <a:rPr lang="en-US" sz="1000"/>
              <a:t>Same data set, except a larger number of trees used after 1900.</a:t>
            </a:r>
          </a:p>
        </p:txBody>
      </p:sp>
      <p:sp>
        <p:nvSpPr>
          <p:cNvPr id="67590" name="TextBox 9"/>
          <p:cNvSpPr txBox="1">
            <a:spLocks noChangeArrowheads="1"/>
          </p:cNvSpPr>
          <p:nvPr/>
        </p:nvSpPr>
        <p:spPr bwMode="auto">
          <a:xfrm>
            <a:off x="2209800" y="3851275"/>
            <a:ext cx="1600200" cy="549275"/>
          </a:xfrm>
          <a:prstGeom prst="rect">
            <a:avLst/>
          </a:prstGeom>
          <a:noFill/>
          <a:ln w="9525">
            <a:noFill/>
            <a:miter lim="800000"/>
            <a:headEnd/>
            <a:tailEnd/>
          </a:ln>
        </p:spPr>
        <p:txBody>
          <a:bodyPr>
            <a:spAutoFit/>
          </a:bodyPr>
          <a:lstStyle/>
          <a:p>
            <a:r>
              <a:rPr lang="en-US" sz="1000"/>
              <a:t>Now, using all 20</a:t>
            </a:r>
            <a:r>
              <a:rPr lang="en-US" sz="1000" baseline="30000"/>
              <a:t>th</a:t>
            </a:r>
            <a:r>
              <a:rPr lang="en-US" sz="1000"/>
              <a:t> century trees without ‘quality selection’.</a:t>
            </a:r>
          </a:p>
        </p:txBody>
      </p:sp>
      <p:pic>
        <p:nvPicPr>
          <p:cNvPr id="67591" name="Picture 5"/>
          <p:cNvPicPr>
            <a:picLocks noChangeAspect="1"/>
          </p:cNvPicPr>
          <p:nvPr/>
        </p:nvPicPr>
        <p:blipFill>
          <a:blip r:embed="rId4" cstate="screen"/>
          <a:srcRect/>
          <a:stretch>
            <a:fillRect/>
          </a:stretch>
        </p:blipFill>
        <p:spPr bwMode="auto">
          <a:xfrm>
            <a:off x="3886200" y="3835400"/>
            <a:ext cx="2819400" cy="2260600"/>
          </a:xfrm>
          <a:prstGeom prst="rect">
            <a:avLst/>
          </a:prstGeom>
          <a:noFill/>
          <a:ln w="28575">
            <a:solidFill>
              <a:schemeClr val="tx1"/>
            </a:solidFill>
            <a:miter lim="800000"/>
            <a:headEnd/>
            <a:tailEnd/>
          </a:ln>
        </p:spPr>
      </p:pic>
      <p:sp>
        <p:nvSpPr>
          <p:cNvPr id="67592" name="TextBox 11"/>
          <p:cNvSpPr txBox="1">
            <a:spLocks noChangeArrowheads="1"/>
          </p:cNvSpPr>
          <p:nvPr/>
        </p:nvSpPr>
        <p:spPr bwMode="auto">
          <a:xfrm>
            <a:off x="6724650" y="4267200"/>
            <a:ext cx="2209800" cy="1798638"/>
          </a:xfrm>
          <a:prstGeom prst="rect">
            <a:avLst/>
          </a:prstGeom>
          <a:noFill/>
          <a:ln w="9525">
            <a:noFill/>
            <a:miter lim="800000"/>
            <a:headEnd/>
            <a:tailEnd/>
          </a:ln>
        </p:spPr>
        <p:txBody>
          <a:bodyPr>
            <a:spAutoFit/>
          </a:bodyPr>
          <a:lstStyle/>
          <a:p>
            <a:pPr algn="ctr"/>
            <a:r>
              <a:rPr lang="en-US" sz="1800"/>
              <a:t>There, fixed it.</a:t>
            </a:r>
          </a:p>
          <a:p>
            <a:r>
              <a:rPr lang="en-US" sz="1200">
                <a:solidFill>
                  <a:srgbClr val="FF3300"/>
                </a:solidFill>
              </a:rPr>
              <a:t>Red</a:t>
            </a:r>
            <a:r>
              <a:rPr lang="en-US" sz="1200"/>
              <a:t> data: Use of a </a:t>
            </a:r>
            <a:r>
              <a:rPr lang="en-US" sz="1400" b="1"/>
              <a:t>single</a:t>
            </a:r>
            <a:r>
              <a:rPr lang="en-US" sz="1200"/>
              <a:t>, non-Yamal bristlecone tree (yes, only 18 rings) after 1990!</a:t>
            </a:r>
          </a:p>
          <a:p>
            <a:endParaRPr lang="en-US" sz="1200"/>
          </a:p>
          <a:p>
            <a:pPr algn="ctr"/>
            <a:r>
              <a:rPr lang="en-US">
                <a:solidFill>
                  <a:srgbClr val="0000FF"/>
                </a:solidFill>
              </a:rPr>
              <a:t>The desired result - a scary Hockey Stick!</a:t>
            </a:r>
          </a:p>
        </p:txBody>
      </p:sp>
      <p:pic>
        <p:nvPicPr>
          <p:cNvPr id="67593" name="Picture 5"/>
          <p:cNvPicPr>
            <a:picLocks noChangeAspect="1"/>
          </p:cNvPicPr>
          <p:nvPr/>
        </p:nvPicPr>
        <p:blipFill>
          <a:blip r:embed="rId5" cstate="screen"/>
          <a:srcRect/>
          <a:stretch>
            <a:fillRect/>
          </a:stretch>
        </p:blipFill>
        <p:spPr bwMode="auto">
          <a:xfrm>
            <a:off x="4191000" y="1447800"/>
            <a:ext cx="2667000" cy="2032000"/>
          </a:xfrm>
          <a:prstGeom prst="rect">
            <a:avLst/>
          </a:prstGeom>
          <a:noFill/>
          <a:ln w="28575">
            <a:solidFill>
              <a:schemeClr val="tx1"/>
            </a:solidFill>
            <a:miter lim="800000"/>
            <a:headEnd/>
            <a:tailEnd/>
          </a:ln>
        </p:spPr>
      </p:pic>
      <p:sp>
        <p:nvSpPr>
          <p:cNvPr id="67594" name="TextBox 13"/>
          <p:cNvSpPr txBox="1">
            <a:spLocks noChangeArrowheads="1"/>
          </p:cNvSpPr>
          <p:nvPr/>
        </p:nvSpPr>
        <p:spPr bwMode="auto">
          <a:xfrm>
            <a:off x="6883400" y="1828800"/>
            <a:ext cx="1981200" cy="1187450"/>
          </a:xfrm>
          <a:prstGeom prst="rect">
            <a:avLst/>
          </a:prstGeom>
          <a:noFill/>
          <a:ln w="9525">
            <a:noFill/>
            <a:miter lim="800000"/>
            <a:headEnd/>
            <a:tailEnd/>
          </a:ln>
        </p:spPr>
        <p:txBody>
          <a:bodyPr>
            <a:spAutoFit/>
          </a:bodyPr>
          <a:lstStyle/>
          <a:p>
            <a:r>
              <a:rPr lang="en-US" sz="1200"/>
              <a:t>Processing the data, by Michael Mann.</a:t>
            </a:r>
          </a:p>
          <a:p>
            <a:r>
              <a:rPr lang="en-US" sz="1200"/>
              <a:t>Hiding the decline.</a:t>
            </a:r>
          </a:p>
          <a:p>
            <a:r>
              <a:rPr lang="en-US" sz="1200"/>
              <a:t>Shorter time interval.  </a:t>
            </a:r>
            <a:r>
              <a:rPr lang="en-US" sz="1200">
                <a:solidFill>
                  <a:srgbClr val="FF0000"/>
                </a:solidFill>
              </a:rPr>
              <a:t>Red </a:t>
            </a:r>
            <a:r>
              <a:rPr lang="en-US" sz="1200"/>
              <a:t>data was </a:t>
            </a:r>
            <a:r>
              <a:rPr lang="en-US" sz="1200" b="1"/>
              <a:t>deleted </a:t>
            </a:r>
            <a:r>
              <a:rPr lang="en-US" sz="1200"/>
              <a:t>without explaining why!</a:t>
            </a:r>
          </a:p>
        </p:txBody>
      </p:sp>
      <p:sp>
        <p:nvSpPr>
          <p:cNvPr id="67595" name="TextBox 14"/>
          <p:cNvSpPr txBox="1">
            <a:spLocks noChangeArrowheads="1"/>
          </p:cNvSpPr>
          <p:nvPr/>
        </p:nvSpPr>
        <p:spPr bwMode="auto">
          <a:xfrm>
            <a:off x="228600" y="4648200"/>
            <a:ext cx="3581400" cy="2062163"/>
          </a:xfrm>
          <a:prstGeom prst="rect">
            <a:avLst/>
          </a:prstGeom>
          <a:noFill/>
          <a:ln w="25400">
            <a:solidFill>
              <a:srgbClr val="0000FF"/>
            </a:solidFill>
            <a:miter lim="800000"/>
            <a:headEnd/>
            <a:tailEnd/>
          </a:ln>
        </p:spPr>
        <p:txBody>
          <a:bodyPr>
            <a:spAutoFit/>
          </a:bodyPr>
          <a:lstStyle/>
          <a:p>
            <a:pPr algn="ctr"/>
            <a:r>
              <a:rPr lang="en-US"/>
              <a:t>A strange finding:</a:t>
            </a:r>
          </a:p>
          <a:p>
            <a:r>
              <a:rPr lang="en-US" sz="1400"/>
              <a:t>The computer program written to process the tree-ring temperature proxy data produces a hockey stick shape even when the inputs are </a:t>
            </a:r>
            <a:r>
              <a:rPr lang="en-US" sz="1400" b="1"/>
              <a:t>random numbers</a:t>
            </a:r>
            <a:r>
              <a:rPr lang="en-US" sz="1400"/>
              <a:t>……….. Huh??</a:t>
            </a:r>
          </a:p>
          <a:p>
            <a:r>
              <a:rPr lang="en-US" sz="1400"/>
              <a:t>Apparently his program gave higher weighting to data that better resembles the hockey stick.</a:t>
            </a:r>
          </a:p>
        </p:txBody>
      </p:sp>
      <p:sp>
        <p:nvSpPr>
          <p:cNvPr id="67596" name="Slide Number Placeholder 11"/>
          <p:cNvSpPr>
            <a:spLocks noGrp="1"/>
          </p:cNvSpPr>
          <p:nvPr>
            <p:ph type="sldNum" sz="quarter" idx="12"/>
          </p:nvPr>
        </p:nvSpPr>
        <p:spPr>
          <a:xfrm>
            <a:off x="6858000" y="6381750"/>
            <a:ext cx="2133600" cy="476250"/>
          </a:xfrm>
          <a:noFill/>
        </p:spPr>
        <p:txBody>
          <a:bodyPr/>
          <a:lstStyle/>
          <a:p>
            <a:fld id="{DD52648E-493B-44CF-A30D-827DCD74ACE6}" type="slidenum">
              <a:rPr lang="en-US" sz="1100" smtClean="0">
                <a:ea typeface="ＭＳ Ｐゴシック" pitchFamily="34" charset="-128"/>
              </a:rPr>
              <a:pPr/>
              <a:t>66</a:t>
            </a:fld>
            <a:endParaRPr lang="en-US" sz="1100" smtClean="0">
              <a:ea typeface="ＭＳ Ｐゴシック" pitchFamily="34" charset="-128"/>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1"/>
          <p:cNvSpPr>
            <a:spLocks noGrp="1"/>
          </p:cNvSpPr>
          <p:nvPr>
            <p:ph type="sldNum" sz="quarter" idx="12"/>
          </p:nvPr>
        </p:nvSpPr>
        <p:spPr>
          <a:xfrm>
            <a:off x="8382000" y="6397625"/>
            <a:ext cx="533400" cy="460375"/>
          </a:xfrm>
          <a:noFill/>
        </p:spPr>
        <p:txBody>
          <a:bodyPr/>
          <a:lstStyle/>
          <a:p>
            <a:fld id="{56683EF0-A555-46D4-A3D2-2BF4473BBB62}" type="slidenum">
              <a:rPr lang="en-US" sz="1200" smtClean="0">
                <a:ea typeface="ＭＳ Ｐゴシック" pitchFamily="34" charset="-128"/>
              </a:rPr>
              <a:pPr/>
              <a:t>67</a:t>
            </a:fld>
            <a:endParaRPr lang="en-US" sz="1200" smtClean="0">
              <a:ea typeface="ＭＳ Ｐゴシック" pitchFamily="34" charset="-128"/>
            </a:endParaRPr>
          </a:p>
        </p:txBody>
      </p:sp>
      <p:sp>
        <p:nvSpPr>
          <p:cNvPr id="68611" name="TextBox 2"/>
          <p:cNvSpPr txBox="1">
            <a:spLocks noChangeArrowheads="1"/>
          </p:cNvSpPr>
          <p:nvPr/>
        </p:nvSpPr>
        <p:spPr bwMode="auto">
          <a:xfrm>
            <a:off x="1143000" y="508000"/>
            <a:ext cx="7162800" cy="5008563"/>
          </a:xfrm>
          <a:prstGeom prst="rect">
            <a:avLst/>
          </a:prstGeom>
          <a:noFill/>
          <a:ln w="9525">
            <a:noFill/>
            <a:miter lim="800000"/>
            <a:headEnd/>
            <a:tailEnd/>
          </a:ln>
        </p:spPr>
        <p:txBody>
          <a:bodyPr>
            <a:spAutoFit/>
          </a:bodyPr>
          <a:lstStyle/>
          <a:p>
            <a:pPr algn="ctr"/>
            <a:r>
              <a:rPr lang="en-US" sz="2000">
                <a:solidFill>
                  <a:srgbClr val="0000FF"/>
                </a:solidFill>
              </a:rPr>
              <a:t>While one of the Hockey team has been ‘cleared’ by his college staff, these points were not made in the investigation:</a:t>
            </a:r>
          </a:p>
          <a:p>
            <a:pPr algn="ctr"/>
            <a:endParaRPr lang="en-US"/>
          </a:p>
          <a:p>
            <a:pPr>
              <a:buFont typeface="Arial" charset="0"/>
              <a:buChar char="•"/>
            </a:pPr>
            <a:r>
              <a:rPr lang="en-US"/>
              <a:t>  Briffa and Mann had a </a:t>
            </a:r>
            <a:r>
              <a:rPr lang="en-US" sz="1800" b="1"/>
              <a:t>Choice</a:t>
            </a:r>
            <a:r>
              <a:rPr lang="en-US"/>
              <a:t> to make when selecting trees and rings in their preparation of the hockey stick chart.  They studied all their tree ring data and </a:t>
            </a:r>
            <a:r>
              <a:rPr lang="en-US" sz="1800" b="1"/>
              <a:t>chose</a:t>
            </a:r>
            <a:r>
              <a:rPr lang="en-US"/>
              <a:t> to present only a tiny selection, knowing it supported a desired result but was not representative of the mass of data. </a:t>
            </a:r>
          </a:p>
          <a:p>
            <a:pPr>
              <a:buFont typeface="Arial" charset="0"/>
              <a:buChar char="•"/>
            </a:pPr>
            <a:r>
              <a:rPr lang="en-US"/>
              <a:t> They had a scientific </a:t>
            </a:r>
            <a:r>
              <a:rPr lang="en-US" sz="1800" b="1"/>
              <a:t>Responsibility</a:t>
            </a:r>
            <a:r>
              <a:rPr lang="en-US"/>
              <a:t> to </a:t>
            </a:r>
            <a:r>
              <a:rPr lang="en-US" sz="1800" b="1"/>
              <a:t>reveal</a:t>
            </a:r>
            <a:r>
              <a:rPr lang="en-US"/>
              <a:t> and </a:t>
            </a:r>
            <a:r>
              <a:rPr lang="en-US" sz="1800" b="1"/>
              <a:t>justify</a:t>
            </a:r>
            <a:r>
              <a:rPr lang="en-US"/>
              <a:t> their choices.  Instead they cherry picked, hoped no one would ever check their data, refused to share it, agreed to destroy evidence and failed for years to respond to FOIA lawsuits.  Clearly they knew their fraudulent chart would be used as ‘proof’ of a result desired by IPCC and their funding sources.</a:t>
            </a:r>
          </a:p>
          <a:p>
            <a:pPr>
              <a:buFont typeface="Arial" charset="0"/>
              <a:buChar char="•"/>
            </a:pPr>
            <a:r>
              <a:rPr lang="en-US"/>
              <a:t>   An obvious question - </a:t>
            </a:r>
            <a:r>
              <a:rPr lang="en-US" sz="1800" b="1"/>
              <a:t>What were they thinking</a:t>
            </a:r>
            <a:r>
              <a:rPr lang="en-US"/>
              <a:t> on Oscar night and Nobel prize day?  Also, what was James Hanson thinking after he defined thousands of Russian September temperature readings as being for October, in order to then claim that it was the warmest October on record; even though weather reports were showing record cold that month.  None of these ‘scientists’ admitted their errors until </a:t>
            </a:r>
            <a:r>
              <a:rPr lang="en-US" sz="1800" b="1"/>
              <a:t>after</a:t>
            </a:r>
            <a:r>
              <a:rPr lang="en-US"/>
              <a:t> independent researchers challenged them.</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6"/>
          <p:cNvSpPr txBox="1">
            <a:spLocks noChangeArrowheads="1"/>
          </p:cNvSpPr>
          <p:nvPr/>
        </p:nvSpPr>
        <p:spPr bwMode="auto">
          <a:xfrm>
            <a:off x="1219200" y="319088"/>
            <a:ext cx="6553200" cy="1662112"/>
          </a:xfrm>
          <a:prstGeom prst="rect">
            <a:avLst/>
          </a:prstGeom>
          <a:noFill/>
          <a:ln w="9525">
            <a:noFill/>
            <a:miter lim="800000"/>
            <a:headEnd/>
            <a:tailEnd/>
          </a:ln>
        </p:spPr>
        <p:txBody>
          <a:bodyPr>
            <a:spAutoFit/>
          </a:bodyPr>
          <a:lstStyle/>
          <a:p>
            <a:pPr algn="ctr"/>
            <a:r>
              <a:rPr lang="en-US" sz="2800">
                <a:solidFill>
                  <a:srgbClr val="0000FF"/>
                </a:solidFill>
              </a:rPr>
              <a:t>Oh, I bet you were wondering…..</a:t>
            </a:r>
          </a:p>
          <a:p>
            <a:pPr algn="ctr"/>
            <a:endParaRPr lang="en-US" sz="1800"/>
          </a:p>
          <a:p>
            <a:r>
              <a:rPr lang="en-US" sz="1800"/>
              <a:t>Add the Hockey stick (</a:t>
            </a:r>
            <a:r>
              <a:rPr lang="en-US" sz="1800">
                <a:solidFill>
                  <a:srgbClr val="FF0000"/>
                </a:solidFill>
              </a:rPr>
              <a:t>Red </a:t>
            </a:r>
            <a:r>
              <a:rPr lang="en-US" sz="1800"/>
              <a:t>data) to our 11k-year chart.</a:t>
            </a:r>
          </a:p>
          <a:p>
            <a:r>
              <a:rPr lang="en-US" sz="1800"/>
              <a:t>Even the fraudulent Hockey stick doesn’t look that scary on a chart meant to </a:t>
            </a:r>
            <a:r>
              <a:rPr lang="en-US" sz="2000" b="1"/>
              <a:t>Inform</a:t>
            </a:r>
            <a:r>
              <a:rPr lang="en-US" sz="1800"/>
              <a:t>, not to </a:t>
            </a:r>
            <a:r>
              <a:rPr lang="en-US" sz="2000" b="1"/>
              <a:t>Scare</a:t>
            </a:r>
            <a:r>
              <a:rPr lang="en-US" sz="1800"/>
              <a:t>.</a:t>
            </a:r>
          </a:p>
        </p:txBody>
      </p:sp>
      <p:grpSp>
        <p:nvGrpSpPr>
          <p:cNvPr id="69635" name="Group 9"/>
          <p:cNvGrpSpPr>
            <a:grpSpLocks/>
          </p:cNvGrpSpPr>
          <p:nvPr/>
        </p:nvGrpSpPr>
        <p:grpSpPr bwMode="auto">
          <a:xfrm>
            <a:off x="533400" y="2133600"/>
            <a:ext cx="7924800" cy="4495800"/>
            <a:chOff x="336" y="1344"/>
            <a:chExt cx="4992" cy="2832"/>
          </a:xfrm>
        </p:grpSpPr>
        <p:pic>
          <p:nvPicPr>
            <p:cNvPr id="69639" name="Picture 5" descr="Greenland Temperatures - last 10,000 years"/>
            <p:cNvPicPr>
              <a:picLocks noChangeAspect="1" noChangeArrowheads="1"/>
            </p:cNvPicPr>
            <p:nvPr/>
          </p:nvPicPr>
          <p:blipFill>
            <a:blip r:embed="rId3" cstate="screen"/>
            <a:srcRect/>
            <a:stretch>
              <a:fillRect/>
            </a:stretch>
          </p:blipFill>
          <p:spPr bwMode="auto">
            <a:xfrm>
              <a:off x="336" y="1344"/>
              <a:ext cx="4992" cy="2832"/>
            </a:xfrm>
            <a:prstGeom prst="rect">
              <a:avLst/>
            </a:prstGeom>
            <a:noFill/>
            <a:ln w="28575">
              <a:solidFill>
                <a:schemeClr val="tx1"/>
              </a:solidFill>
              <a:round/>
              <a:headEnd/>
              <a:tailEnd/>
            </a:ln>
          </p:spPr>
        </p:pic>
        <p:sp>
          <p:nvSpPr>
            <p:cNvPr id="69640" name="Freeform 5"/>
            <p:cNvSpPr>
              <a:spLocks/>
            </p:cNvSpPr>
            <p:nvPr/>
          </p:nvSpPr>
          <p:spPr bwMode="auto">
            <a:xfrm>
              <a:off x="2197" y="3013"/>
              <a:ext cx="2584" cy="542"/>
            </a:xfrm>
            <a:custGeom>
              <a:avLst/>
              <a:gdLst>
                <a:gd name="T0" fmla="*/ 2147483647 w 2211"/>
                <a:gd name="T1" fmla="*/ 2147483647 h 492"/>
                <a:gd name="T2" fmla="*/ 2147483647 w 2211"/>
                <a:gd name="T3" fmla="*/ 2147483647 h 492"/>
                <a:gd name="T4" fmla="*/ 2147483647 w 2211"/>
                <a:gd name="T5" fmla="*/ 2147483647 h 492"/>
                <a:gd name="T6" fmla="*/ 2147483647 w 2211"/>
                <a:gd name="T7" fmla="*/ 2147483647 h 492"/>
                <a:gd name="T8" fmla="*/ 2147483647 w 2211"/>
                <a:gd name="T9" fmla="*/ 2147483647 h 492"/>
                <a:gd name="T10" fmla="*/ 2147483647 w 2211"/>
                <a:gd name="T11" fmla="*/ 2147483647 h 492"/>
                <a:gd name="T12" fmla="*/ 2147483647 w 2211"/>
                <a:gd name="T13" fmla="*/ 2147483647 h 492"/>
                <a:gd name="T14" fmla="*/ 2147483647 w 2211"/>
                <a:gd name="T15" fmla="*/ 2147483647 h 492"/>
                <a:gd name="T16" fmla="*/ 2147483647 w 2211"/>
                <a:gd name="T17" fmla="*/ 2147483647 h 492"/>
                <a:gd name="T18" fmla="*/ 2147483647 w 2211"/>
                <a:gd name="T19" fmla="*/ 2147483647 h 492"/>
                <a:gd name="T20" fmla="*/ 2147483647 w 2211"/>
                <a:gd name="T21" fmla="*/ 2147483647 h 492"/>
                <a:gd name="T22" fmla="*/ 2147483647 w 2211"/>
                <a:gd name="T23" fmla="*/ 2147483647 h 492"/>
                <a:gd name="T24" fmla="*/ 2147483647 w 2211"/>
                <a:gd name="T25" fmla="*/ 2147483647 h 492"/>
                <a:gd name="T26" fmla="*/ 2147483647 w 2211"/>
                <a:gd name="T27" fmla="*/ 2147483647 h 492"/>
                <a:gd name="T28" fmla="*/ 2147483647 w 2211"/>
                <a:gd name="T29" fmla="*/ 2147483647 h 492"/>
                <a:gd name="T30" fmla="*/ 2147483647 w 2211"/>
                <a:gd name="T31" fmla="*/ 2147483647 h 492"/>
                <a:gd name="T32" fmla="*/ 2147483647 w 2211"/>
                <a:gd name="T33" fmla="*/ 2147483647 h 492"/>
                <a:gd name="T34" fmla="*/ 2147483647 w 2211"/>
                <a:gd name="T35" fmla="*/ 2147483647 h 492"/>
                <a:gd name="T36" fmla="*/ 2147483647 w 2211"/>
                <a:gd name="T37" fmla="*/ 2147483647 h 492"/>
                <a:gd name="T38" fmla="*/ 2147483647 w 2211"/>
                <a:gd name="T39" fmla="*/ 2147483647 h 492"/>
                <a:gd name="T40" fmla="*/ 2147483647 w 2211"/>
                <a:gd name="T41" fmla="*/ 2147483647 h 492"/>
                <a:gd name="T42" fmla="*/ 2147483647 w 2211"/>
                <a:gd name="T43" fmla="*/ 2147483647 h 492"/>
                <a:gd name="T44" fmla="*/ 2147483647 w 2211"/>
                <a:gd name="T45" fmla="*/ 2147483647 h 492"/>
                <a:gd name="T46" fmla="*/ 2147483647 w 2211"/>
                <a:gd name="T47" fmla="*/ 2147483647 h 492"/>
                <a:gd name="T48" fmla="*/ 2147483647 w 2211"/>
                <a:gd name="T49" fmla="*/ 2147483647 h 492"/>
                <a:gd name="T50" fmla="*/ 2147483647 w 2211"/>
                <a:gd name="T51" fmla="*/ 2147483647 h 492"/>
                <a:gd name="T52" fmla="*/ 2147483647 w 2211"/>
                <a:gd name="T53" fmla="*/ 2147483647 h 492"/>
                <a:gd name="T54" fmla="*/ 2147483647 w 2211"/>
                <a:gd name="T55" fmla="*/ 2147483647 h 492"/>
                <a:gd name="T56" fmla="*/ 2147483647 w 2211"/>
                <a:gd name="T57" fmla="*/ 2147483647 h 492"/>
                <a:gd name="T58" fmla="*/ 2147483647 w 2211"/>
                <a:gd name="T59" fmla="*/ 2147483647 h 492"/>
                <a:gd name="T60" fmla="*/ 2147483647 w 2211"/>
                <a:gd name="T61" fmla="*/ 2147483647 h 492"/>
                <a:gd name="T62" fmla="*/ 2147483647 w 2211"/>
                <a:gd name="T63" fmla="*/ 2147483647 h 492"/>
                <a:gd name="T64" fmla="*/ 2147483647 w 2211"/>
                <a:gd name="T65" fmla="*/ 2147483647 h 492"/>
                <a:gd name="T66" fmla="*/ 2147483647 w 2211"/>
                <a:gd name="T67" fmla="*/ 2147483647 h 492"/>
                <a:gd name="T68" fmla="*/ 2147483647 w 2211"/>
                <a:gd name="T69" fmla="*/ 2147483647 h 492"/>
                <a:gd name="T70" fmla="*/ 2147483647 w 2211"/>
                <a:gd name="T71" fmla="*/ 2147483647 h 492"/>
                <a:gd name="T72" fmla="*/ 2147483647 w 2211"/>
                <a:gd name="T73" fmla="*/ 2147483647 h 492"/>
                <a:gd name="T74" fmla="*/ 2147483647 w 2211"/>
                <a:gd name="T75" fmla="*/ 2147483647 h 492"/>
                <a:gd name="T76" fmla="*/ 2147483647 w 2211"/>
                <a:gd name="T77" fmla="*/ 2147483647 h 492"/>
                <a:gd name="T78" fmla="*/ 2147483647 w 2211"/>
                <a:gd name="T79" fmla="*/ 2147483647 h 492"/>
                <a:gd name="T80" fmla="*/ 2147483647 w 2211"/>
                <a:gd name="T81" fmla="*/ 2147483647 h 492"/>
                <a:gd name="T82" fmla="*/ 2147483647 w 2211"/>
                <a:gd name="T83" fmla="*/ 2147483647 h 492"/>
                <a:gd name="T84" fmla="*/ 2147483647 w 2211"/>
                <a:gd name="T85" fmla="*/ 2147483647 h 492"/>
                <a:gd name="T86" fmla="*/ 2147483647 w 2211"/>
                <a:gd name="T87" fmla="*/ 2147483647 h 492"/>
                <a:gd name="T88" fmla="*/ 2147483647 w 2211"/>
                <a:gd name="T89" fmla="*/ 2147483647 h 492"/>
                <a:gd name="T90" fmla="*/ 2147483647 w 2211"/>
                <a:gd name="T91" fmla="*/ 2147483647 h 492"/>
                <a:gd name="T92" fmla="*/ 2147483647 w 2211"/>
                <a:gd name="T93" fmla="*/ 2147483647 h 492"/>
                <a:gd name="T94" fmla="*/ 2147483647 w 2211"/>
                <a:gd name="T95" fmla="*/ 2147483647 h 492"/>
                <a:gd name="T96" fmla="*/ 2147483647 w 2211"/>
                <a:gd name="T97" fmla="*/ 2147483647 h 492"/>
                <a:gd name="T98" fmla="*/ 2147483647 w 2211"/>
                <a:gd name="T99" fmla="*/ 2147483647 h 492"/>
                <a:gd name="T100" fmla="*/ 2147483647 w 2211"/>
                <a:gd name="T101" fmla="*/ 2147483647 h 492"/>
                <a:gd name="T102" fmla="*/ 2147483647 w 2211"/>
                <a:gd name="T103" fmla="*/ 2147483647 h 492"/>
                <a:gd name="T104" fmla="*/ 2147483647 w 2211"/>
                <a:gd name="T105" fmla="*/ 2147483647 h 492"/>
                <a:gd name="T106" fmla="*/ 2147483647 w 2211"/>
                <a:gd name="T107" fmla="*/ 2147483647 h 492"/>
                <a:gd name="T108" fmla="*/ 2147483647 w 2211"/>
                <a:gd name="T109" fmla="*/ 2147483647 h 49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11"/>
                <a:gd name="T166" fmla="*/ 0 h 492"/>
                <a:gd name="T167" fmla="*/ 2211 w 2211"/>
                <a:gd name="T168" fmla="*/ 492 h 49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11" h="492">
                  <a:moveTo>
                    <a:pt x="0" y="130"/>
                  </a:moveTo>
                  <a:cubicBezTo>
                    <a:pt x="30" y="249"/>
                    <a:pt x="60" y="368"/>
                    <a:pt x="77" y="400"/>
                  </a:cubicBezTo>
                  <a:cubicBezTo>
                    <a:pt x="94" y="432"/>
                    <a:pt x="92" y="336"/>
                    <a:pt x="101" y="321"/>
                  </a:cubicBezTo>
                  <a:cubicBezTo>
                    <a:pt x="110" y="306"/>
                    <a:pt x="120" y="327"/>
                    <a:pt x="129" y="312"/>
                  </a:cubicBezTo>
                  <a:cubicBezTo>
                    <a:pt x="138" y="297"/>
                    <a:pt x="147" y="226"/>
                    <a:pt x="158" y="231"/>
                  </a:cubicBezTo>
                  <a:cubicBezTo>
                    <a:pt x="169" y="236"/>
                    <a:pt x="180" y="338"/>
                    <a:pt x="194" y="340"/>
                  </a:cubicBezTo>
                  <a:cubicBezTo>
                    <a:pt x="208" y="342"/>
                    <a:pt x="228" y="269"/>
                    <a:pt x="240" y="240"/>
                  </a:cubicBezTo>
                  <a:cubicBezTo>
                    <a:pt x="252" y="211"/>
                    <a:pt x="257" y="181"/>
                    <a:pt x="264" y="165"/>
                  </a:cubicBezTo>
                  <a:cubicBezTo>
                    <a:pt x="271" y="149"/>
                    <a:pt x="271" y="147"/>
                    <a:pt x="282" y="144"/>
                  </a:cubicBezTo>
                  <a:cubicBezTo>
                    <a:pt x="293" y="141"/>
                    <a:pt x="317" y="147"/>
                    <a:pt x="330" y="147"/>
                  </a:cubicBezTo>
                  <a:cubicBezTo>
                    <a:pt x="343" y="147"/>
                    <a:pt x="348" y="128"/>
                    <a:pt x="362" y="144"/>
                  </a:cubicBezTo>
                  <a:cubicBezTo>
                    <a:pt x="376" y="160"/>
                    <a:pt x="403" y="213"/>
                    <a:pt x="416" y="241"/>
                  </a:cubicBezTo>
                  <a:cubicBezTo>
                    <a:pt x="429" y="269"/>
                    <a:pt x="426" y="312"/>
                    <a:pt x="438" y="310"/>
                  </a:cubicBezTo>
                  <a:cubicBezTo>
                    <a:pt x="450" y="308"/>
                    <a:pt x="474" y="253"/>
                    <a:pt x="489" y="228"/>
                  </a:cubicBezTo>
                  <a:cubicBezTo>
                    <a:pt x="504" y="203"/>
                    <a:pt x="520" y="177"/>
                    <a:pt x="530" y="160"/>
                  </a:cubicBezTo>
                  <a:cubicBezTo>
                    <a:pt x="540" y="143"/>
                    <a:pt x="540" y="126"/>
                    <a:pt x="548" y="124"/>
                  </a:cubicBezTo>
                  <a:cubicBezTo>
                    <a:pt x="556" y="122"/>
                    <a:pt x="570" y="150"/>
                    <a:pt x="578" y="147"/>
                  </a:cubicBezTo>
                  <a:cubicBezTo>
                    <a:pt x="586" y="144"/>
                    <a:pt x="583" y="85"/>
                    <a:pt x="597" y="103"/>
                  </a:cubicBezTo>
                  <a:cubicBezTo>
                    <a:pt x="611" y="121"/>
                    <a:pt x="646" y="247"/>
                    <a:pt x="662" y="256"/>
                  </a:cubicBezTo>
                  <a:cubicBezTo>
                    <a:pt x="678" y="265"/>
                    <a:pt x="685" y="185"/>
                    <a:pt x="693" y="156"/>
                  </a:cubicBezTo>
                  <a:cubicBezTo>
                    <a:pt x="701" y="127"/>
                    <a:pt x="705" y="104"/>
                    <a:pt x="708" y="81"/>
                  </a:cubicBezTo>
                  <a:cubicBezTo>
                    <a:pt x="711" y="58"/>
                    <a:pt x="708" y="30"/>
                    <a:pt x="714" y="19"/>
                  </a:cubicBezTo>
                  <a:cubicBezTo>
                    <a:pt x="720" y="8"/>
                    <a:pt x="738" y="5"/>
                    <a:pt x="746" y="16"/>
                  </a:cubicBezTo>
                  <a:cubicBezTo>
                    <a:pt x="754" y="27"/>
                    <a:pt x="753" y="71"/>
                    <a:pt x="759" y="87"/>
                  </a:cubicBezTo>
                  <a:cubicBezTo>
                    <a:pt x="765" y="103"/>
                    <a:pt x="773" y="98"/>
                    <a:pt x="782" y="112"/>
                  </a:cubicBezTo>
                  <a:cubicBezTo>
                    <a:pt x="791" y="126"/>
                    <a:pt x="806" y="150"/>
                    <a:pt x="812" y="172"/>
                  </a:cubicBezTo>
                  <a:cubicBezTo>
                    <a:pt x="818" y="194"/>
                    <a:pt x="813" y="233"/>
                    <a:pt x="819" y="244"/>
                  </a:cubicBezTo>
                  <a:cubicBezTo>
                    <a:pt x="825" y="255"/>
                    <a:pt x="838" y="240"/>
                    <a:pt x="848" y="237"/>
                  </a:cubicBezTo>
                  <a:cubicBezTo>
                    <a:pt x="858" y="234"/>
                    <a:pt x="869" y="248"/>
                    <a:pt x="878" y="226"/>
                  </a:cubicBezTo>
                  <a:cubicBezTo>
                    <a:pt x="887" y="204"/>
                    <a:pt x="893" y="110"/>
                    <a:pt x="902" y="105"/>
                  </a:cubicBezTo>
                  <a:cubicBezTo>
                    <a:pt x="911" y="100"/>
                    <a:pt x="926" y="186"/>
                    <a:pt x="933" y="196"/>
                  </a:cubicBezTo>
                  <a:cubicBezTo>
                    <a:pt x="940" y="206"/>
                    <a:pt x="942" y="159"/>
                    <a:pt x="947" y="165"/>
                  </a:cubicBezTo>
                  <a:cubicBezTo>
                    <a:pt x="952" y="171"/>
                    <a:pt x="958" y="224"/>
                    <a:pt x="963" y="234"/>
                  </a:cubicBezTo>
                  <a:cubicBezTo>
                    <a:pt x="968" y="244"/>
                    <a:pt x="973" y="229"/>
                    <a:pt x="978" y="222"/>
                  </a:cubicBezTo>
                  <a:cubicBezTo>
                    <a:pt x="983" y="215"/>
                    <a:pt x="991" y="184"/>
                    <a:pt x="996" y="192"/>
                  </a:cubicBezTo>
                  <a:cubicBezTo>
                    <a:pt x="1001" y="200"/>
                    <a:pt x="1002" y="268"/>
                    <a:pt x="1008" y="271"/>
                  </a:cubicBezTo>
                  <a:cubicBezTo>
                    <a:pt x="1014" y="274"/>
                    <a:pt x="1028" y="225"/>
                    <a:pt x="1034" y="213"/>
                  </a:cubicBezTo>
                  <a:cubicBezTo>
                    <a:pt x="1040" y="201"/>
                    <a:pt x="1043" y="209"/>
                    <a:pt x="1046" y="198"/>
                  </a:cubicBezTo>
                  <a:cubicBezTo>
                    <a:pt x="1049" y="187"/>
                    <a:pt x="1048" y="136"/>
                    <a:pt x="1055" y="144"/>
                  </a:cubicBezTo>
                  <a:cubicBezTo>
                    <a:pt x="1062" y="152"/>
                    <a:pt x="1078" y="246"/>
                    <a:pt x="1086" y="244"/>
                  </a:cubicBezTo>
                  <a:cubicBezTo>
                    <a:pt x="1094" y="242"/>
                    <a:pt x="1098" y="142"/>
                    <a:pt x="1104" y="133"/>
                  </a:cubicBezTo>
                  <a:cubicBezTo>
                    <a:pt x="1110" y="124"/>
                    <a:pt x="1118" y="194"/>
                    <a:pt x="1122" y="187"/>
                  </a:cubicBezTo>
                  <a:cubicBezTo>
                    <a:pt x="1126" y="180"/>
                    <a:pt x="1124" y="91"/>
                    <a:pt x="1131" y="94"/>
                  </a:cubicBezTo>
                  <a:cubicBezTo>
                    <a:pt x="1138" y="97"/>
                    <a:pt x="1158" y="188"/>
                    <a:pt x="1167" y="205"/>
                  </a:cubicBezTo>
                  <a:cubicBezTo>
                    <a:pt x="1176" y="222"/>
                    <a:pt x="1180" y="193"/>
                    <a:pt x="1185" y="193"/>
                  </a:cubicBezTo>
                  <a:cubicBezTo>
                    <a:pt x="1190" y="193"/>
                    <a:pt x="1194" y="214"/>
                    <a:pt x="1200" y="207"/>
                  </a:cubicBezTo>
                  <a:cubicBezTo>
                    <a:pt x="1206" y="200"/>
                    <a:pt x="1217" y="164"/>
                    <a:pt x="1224" y="151"/>
                  </a:cubicBezTo>
                  <a:cubicBezTo>
                    <a:pt x="1231" y="138"/>
                    <a:pt x="1237" y="139"/>
                    <a:pt x="1241" y="129"/>
                  </a:cubicBezTo>
                  <a:cubicBezTo>
                    <a:pt x="1245" y="119"/>
                    <a:pt x="1246" y="102"/>
                    <a:pt x="1250" y="91"/>
                  </a:cubicBezTo>
                  <a:cubicBezTo>
                    <a:pt x="1254" y="80"/>
                    <a:pt x="1261" y="76"/>
                    <a:pt x="1265" y="61"/>
                  </a:cubicBezTo>
                  <a:cubicBezTo>
                    <a:pt x="1269" y="46"/>
                    <a:pt x="1272" y="0"/>
                    <a:pt x="1277" y="0"/>
                  </a:cubicBezTo>
                  <a:cubicBezTo>
                    <a:pt x="1282" y="0"/>
                    <a:pt x="1288" y="31"/>
                    <a:pt x="1293" y="64"/>
                  </a:cubicBezTo>
                  <a:cubicBezTo>
                    <a:pt x="1298" y="97"/>
                    <a:pt x="1299" y="190"/>
                    <a:pt x="1305" y="199"/>
                  </a:cubicBezTo>
                  <a:cubicBezTo>
                    <a:pt x="1311" y="208"/>
                    <a:pt x="1323" y="120"/>
                    <a:pt x="1329" y="118"/>
                  </a:cubicBezTo>
                  <a:cubicBezTo>
                    <a:pt x="1335" y="116"/>
                    <a:pt x="1332" y="166"/>
                    <a:pt x="1340" y="186"/>
                  </a:cubicBezTo>
                  <a:cubicBezTo>
                    <a:pt x="1348" y="206"/>
                    <a:pt x="1363" y="210"/>
                    <a:pt x="1374" y="240"/>
                  </a:cubicBezTo>
                  <a:cubicBezTo>
                    <a:pt x="1385" y="270"/>
                    <a:pt x="1395" y="365"/>
                    <a:pt x="1404" y="366"/>
                  </a:cubicBezTo>
                  <a:cubicBezTo>
                    <a:pt x="1413" y="367"/>
                    <a:pt x="1425" y="276"/>
                    <a:pt x="1428" y="249"/>
                  </a:cubicBezTo>
                  <a:cubicBezTo>
                    <a:pt x="1431" y="222"/>
                    <a:pt x="1423" y="210"/>
                    <a:pt x="1425" y="201"/>
                  </a:cubicBezTo>
                  <a:cubicBezTo>
                    <a:pt x="1427" y="192"/>
                    <a:pt x="1438" y="204"/>
                    <a:pt x="1443" y="196"/>
                  </a:cubicBezTo>
                  <a:cubicBezTo>
                    <a:pt x="1448" y="188"/>
                    <a:pt x="1448" y="160"/>
                    <a:pt x="1455" y="154"/>
                  </a:cubicBezTo>
                  <a:cubicBezTo>
                    <a:pt x="1462" y="148"/>
                    <a:pt x="1477" y="157"/>
                    <a:pt x="1488" y="160"/>
                  </a:cubicBezTo>
                  <a:cubicBezTo>
                    <a:pt x="1499" y="163"/>
                    <a:pt x="1513" y="175"/>
                    <a:pt x="1520" y="172"/>
                  </a:cubicBezTo>
                  <a:cubicBezTo>
                    <a:pt x="1527" y="169"/>
                    <a:pt x="1524" y="129"/>
                    <a:pt x="1529" y="139"/>
                  </a:cubicBezTo>
                  <a:cubicBezTo>
                    <a:pt x="1534" y="149"/>
                    <a:pt x="1544" y="203"/>
                    <a:pt x="1553" y="234"/>
                  </a:cubicBezTo>
                  <a:cubicBezTo>
                    <a:pt x="1562" y="265"/>
                    <a:pt x="1579" y="303"/>
                    <a:pt x="1584" y="324"/>
                  </a:cubicBezTo>
                  <a:cubicBezTo>
                    <a:pt x="1589" y="345"/>
                    <a:pt x="1577" y="350"/>
                    <a:pt x="1583" y="361"/>
                  </a:cubicBezTo>
                  <a:cubicBezTo>
                    <a:pt x="1589" y="372"/>
                    <a:pt x="1614" y="390"/>
                    <a:pt x="1622" y="390"/>
                  </a:cubicBezTo>
                  <a:cubicBezTo>
                    <a:pt x="1630" y="390"/>
                    <a:pt x="1625" y="360"/>
                    <a:pt x="1631" y="360"/>
                  </a:cubicBezTo>
                  <a:cubicBezTo>
                    <a:pt x="1637" y="360"/>
                    <a:pt x="1650" y="390"/>
                    <a:pt x="1656" y="390"/>
                  </a:cubicBezTo>
                  <a:cubicBezTo>
                    <a:pt x="1662" y="390"/>
                    <a:pt x="1663" y="370"/>
                    <a:pt x="1667" y="361"/>
                  </a:cubicBezTo>
                  <a:cubicBezTo>
                    <a:pt x="1671" y="352"/>
                    <a:pt x="1677" y="322"/>
                    <a:pt x="1682" y="334"/>
                  </a:cubicBezTo>
                  <a:cubicBezTo>
                    <a:pt x="1687" y="346"/>
                    <a:pt x="1691" y="436"/>
                    <a:pt x="1697" y="435"/>
                  </a:cubicBezTo>
                  <a:cubicBezTo>
                    <a:pt x="1703" y="434"/>
                    <a:pt x="1715" y="360"/>
                    <a:pt x="1721" y="325"/>
                  </a:cubicBezTo>
                  <a:cubicBezTo>
                    <a:pt x="1727" y="290"/>
                    <a:pt x="1730" y="253"/>
                    <a:pt x="1733" y="223"/>
                  </a:cubicBezTo>
                  <a:cubicBezTo>
                    <a:pt x="1736" y="193"/>
                    <a:pt x="1736" y="158"/>
                    <a:pt x="1739" y="142"/>
                  </a:cubicBezTo>
                  <a:cubicBezTo>
                    <a:pt x="1742" y="126"/>
                    <a:pt x="1751" y="133"/>
                    <a:pt x="1754" y="126"/>
                  </a:cubicBezTo>
                  <a:cubicBezTo>
                    <a:pt x="1757" y="119"/>
                    <a:pt x="1755" y="93"/>
                    <a:pt x="1758" y="99"/>
                  </a:cubicBezTo>
                  <a:cubicBezTo>
                    <a:pt x="1761" y="105"/>
                    <a:pt x="1767" y="134"/>
                    <a:pt x="1772" y="162"/>
                  </a:cubicBezTo>
                  <a:cubicBezTo>
                    <a:pt x="1777" y="190"/>
                    <a:pt x="1784" y="255"/>
                    <a:pt x="1790" y="270"/>
                  </a:cubicBezTo>
                  <a:cubicBezTo>
                    <a:pt x="1796" y="285"/>
                    <a:pt x="1802" y="261"/>
                    <a:pt x="1806" y="252"/>
                  </a:cubicBezTo>
                  <a:cubicBezTo>
                    <a:pt x="1810" y="243"/>
                    <a:pt x="1809" y="208"/>
                    <a:pt x="1812" y="214"/>
                  </a:cubicBezTo>
                  <a:cubicBezTo>
                    <a:pt x="1815" y="220"/>
                    <a:pt x="1821" y="278"/>
                    <a:pt x="1827" y="286"/>
                  </a:cubicBezTo>
                  <a:cubicBezTo>
                    <a:pt x="1833" y="294"/>
                    <a:pt x="1843" y="254"/>
                    <a:pt x="1847" y="261"/>
                  </a:cubicBezTo>
                  <a:cubicBezTo>
                    <a:pt x="1851" y="268"/>
                    <a:pt x="1848" y="304"/>
                    <a:pt x="1851" y="325"/>
                  </a:cubicBezTo>
                  <a:cubicBezTo>
                    <a:pt x="1854" y="346"/>
                    <a:pt x="1860" y="394"/>
                    <a:pt x="1865" y="387"/>
                  </a:cubicBezTo>
                  <a:cubicBezTo>
                    <a:pt x="1870" y="380"/>
                    <a:pt x="1873" y="275"/>
                    <a:pt x="1883" y="283"/>
                  </a:cubicBezTo>
                  <a:cubicBezTo>
                    <a:pt x="1893" y="291"/>
                    <a:pt x="1916" y="423"/>
                    <a:pt x="1925" y="436"/>
                  </a:cubicBezTo>
                  <a:cubicBezTo>
                    <a:pt x="1934" y="449"/>
                    <a:pt x="1932" y="383"/>
                    <a:pt x="1937" y="360"/>
                  </a:cubicBezTo>
                  <a:cubicBezTo>
                    <a:pt x="1942" y="337"/>
                    <a:pt x="1950" y="303"/>
                    <a:pt x="1956" y="295"/>
                  </a:cubicBezTo>
                  <a:cubicBezTo>
                    <a:pt x="1962" y="287"/>
                    <a:pt x="1970" y="294"/>
                    <a:pt x="1976" y="309"/>
                  </a:cubicBezTo>
                  <a:cubicBezTo>
                    <a:pt x="1982" y="324"/>
                    <a:pt x="1985" y="376"/>
                    <a:pt x="1991" y="385"/>
                  </a:cubicBezTo>
                  <a:cubicBezTo>
                    <a:pt x="1997" y="394"/>
                    <a:pt x="2005" y="358"/>
                    <a:pt x="2010" y="364"/>
                  </a:cubicBezTo>
                  <a:cubicBezTo>
                    <a:pt x="2015" y="370"/>
                    <a:pt x="2017" y="425"/>
                    <a:pt x="2021" y="424"/>
                  </a:cubicBezTo>
                  <a:cubicBezTo>
                    <a:pt x="2025" y="423"/>
                    <a:pt x="2034" y="357"/>
                    <a:pt x="2037" y="355"/>
                  </a:cubicBezTo>
                  <a:cubicBezTo>
                    <a:pt x="2040" y="353"/>
                    <a:pt x="2037" y="417"/>
                    <a:pt x="2040" y="414"/>
                  </a:cubicBezTo>
                  <a:cubicBezTo>
                    <a:pt x="2043" y="411"/>
                    <a:pt x="2051" y="339"/>
                    <a:pt x="2057" y="337"/>
                  </a:cubicBezTo>
                  <a:cubicBezTo>
                    <a:pt x="2063" y="335"/>
                    <a:pt x="2073" y="376"/>
                    <a:pt x="2079" y="400"/>
                  </a:cubicBezTo>
                  <a:cubicBezTo>
                    <a:pt x="2085" y="424"/>
                    <a:pt x="2088" y="476"/>
                    <a:pt x="2093" y="484"/>
                  </a:cubicBezTo>
                  <a:cubicBezTo>
                    <a:pt x="2098" y="492"/>
                    <a:pt x="2109" y="465"/>
                    <a:pt x="2111" y="451"/>
                  </a:cubicBezTo>
                  <a:cubicBezTo>
                    <a:pt x="2113" y="437"/>
                    <a:pt x="2106" y="414"/>
                    <a:pt x="2108" y="402"/>
                  </a:cubicBezTo>
                  <a:cubicBezTo>
                    <a:pt x="2110" y="390"/>
                    <a:pt x="2118" y="377"/>
                    <a:pt x="2123" y="376"/>
                  </a:cubicBezTo>
                  <a:cubicBezTo>
                    <a:pt x="2128" y="375"/>
                    <a:pt x="2135" y="396"/>
                    <a:pt x="2138" y="393"/>
                  </a:cubicBezTo>
                  <a:cubicBezTo>
                    <a:pt x="2141" y="390"/>
                    <a:pt x="2138" y="362"/>
                    <a:pt x="2141" y="355"/>
                  </a:cubicBezTo>
                  <a:cubicBezTo>
                    <a:pt x="2144" y="348"/>
                    <a:pt x="2148" y="340"/>
                    <a:pt x="2153" y="351"/>
                  </a:cubicBezTo>
                  <a:cubicBezTo>
                    <a:pt x="2158" y="362"/>
                    <a:pt x="2170" y="423"/>
                    <a:pt x="2174" y="420"/>
                  </a:cubicBezTo>
                  <a:cubicBezTo>
                    <a:pt x="2178" y="417"/>
                    <a:pt x="2180" y="357"/>
                    <a:pt x="2180" y="331"/>
                  </a:cubicBezTo>
                  <a:cubicBezTo>
                    <a:pt x="2180" y="305"/>
                    <a:pt x="2174" y="267"/>
                    <a:pt x="2175" y="261"/>
                  </a:cubicBezTo>
                  <a:cubicBezTo>
                    <a:pt x="2176" y="255"/>
                    <a:pt x="2186" y="305"/>
                    <a:pt x="2189" y="297"/>
                  </a:cubicBezTo>
                  <a:cubicBezTo>
                    <a:pt x="2192" y="289"/>
                    <a:pt x="2191" y="243"/>
                    <a:pt x="2195" y="214"/>
                  </a:cubicBezTo>
                  <a:cubicBezTo>
                    <a:pt x="2199" y="185"/>
                    <a:pt x="2205" y="153"/>
                    <a:pt x="2211" y="121"/>
                  </a:cubicBezTo>
                </a:path>
              </a:pathLst>
            </a:custGeom>
            <a:noFill/>
            <a:ln w="28575">
              <a:solidFill>
                <a:srgbClr val="008000"/>
              </a:solidFill>
              <a:round/>
              <a:headEnd/>
              <a:tailEnd/>
            </a:ln>
          </p:spPr>
          <p:txBody>
            <a:bodyPr/>
            <a:lstStyle/>
            <a:p>
              <a:endParaRPr lang="en-US"/>
            </a:p>
          </p:txBody>
        </p:sp>
        <p:sp>
          <p:nvSpPr>
            <p:cNvPr id="69641" name="Freeform 6"/>
            <p:cNvSpPr>
              <a:spLocks/>
            </p:cNvSpPr>
            <p:nvPr/>
          </p:nvSpPr>
          <p:spPr bwMode="auto">
            <a:xfrm>
              <a:off x="4078" y="3075"/>
              <a:ext cx="697" cy="520"/>
            </a:xfrm>
            <a:custGeom>
              <a:avLst/>
              <a:gdLst>
                <a:gd name="T0" fmla="*/ 0 w 3984"/>
                <a:gd name="T1" fmla="*/ 1117 h 1072"/>
                <a:gd name="T2" fmla="*/ 0 w 3984"/>
                <a:gd name="T3" fmla="*/ 1117 h 1072"/>
                <a:gd name="T4" fmla="*/ 0 w 3984"/>
                <a:gd name="T5" fmla="*/ 1117 h 1072"/>
                <a:gd name="T6" fmla="*/ 0 w 3984"/>
                <a:gd name="T7" fmla="*/ 1117 h 1072"/>
                <a:gd name="T8" fmla="*/ 0 w 3984"/>
                <a:gd name="T9" fmla="*/ 1117 h 1072"/>
                <a:gd name="T10" fmla="*/ 0 w 3984"/>
                <a:gd name="T11" fmla="*/ 1117 h 1072"/>
                <a:gd name="T12" fmla="*/ 0 w 3984"/>
                <a:gd name="T13" fmla="*/ 1117 h 1072"/>
                <a:gd name="T14" fmla="*/ 0 w 3984"/>
                <a:gd name="T15" fmla="*/ 1117 h 1072"/>
                <a:gd name="T16" fmla="*/ 0 w 3984"/>
                <a:gd name="T17" fmla="*/ 1117 h 1072"/>
                <a:gd name="T18" fmla="*/ 0 w 3984"/>
                <a:gd name="T19" fmla="*/ 1117 h 1072"/>
                <a:gd name="T20" fmla="*/ 0 w 3984"/>
                <a:gd name="T21" fmla="*/ 1117 h 1072"/>
                <a:gd name="T22" fmla="*/ 0 w 3984"/>
                <a:gd name="T23" fmla="*/ 1117 h 1072"/>
                <a:gd name="T24" fmla="*/ 0 w 3984"/>
                <a:gd name="T25" fmla="*/ 1117 h 1072"/>
                <a:gd name="T26" fmla="*/ 0 w 3984"/>
                <a:gd name="T27" fmla="*/ 1117 h 1072"/>
                <a:gd name="T28" fmla="*/ 0 w 3984"/>
                <a:gd name="T29" fmla="*/ 1117 h 1072"/>
                <a:gd name="T30" fmla="*/ 0 w 3984"/>
                <a:gd name="T31" fmla="*/ 1117 h 1072"/>
                <a:gd name="T32" fmla="*/ 0 w 3984"/>
                <a:gd name="T33" fmla="*/ 1117 h 1072"/>
                <a:gd name="T34" fmla="*/ 0 w 3984"/>
                <a:gd name="T35" fmla="*/ 1117 h 1072"/>
                <a:gd name="T36" fmla="*/ 0 w 3984"/>
                <a:gd name="T37" fmla="*/ 1117 h 1072"/>
                <a:gd name="T38" fmla="*/ 0 w 3984"/>
                <a:gd name="T39" fmla="*/ 1117 h 1072"/>
                <a:gd name="T40" fmla="*/ 0 w 3984"/>
                <a:gd name="T41" fmla="*/ 1117 h 1072"/>
                <a:gd name="T42" fmla="*/ 0 w 3984"/>
                <a:gd name="T43" fmla="*/ 1117 h 1072"/>
                <a:gd name="T44" fmla="*/ 0 w 3984"/>
                <a:gd name="T45" fmla="*/ 1117 h 1072"/>
                <a:gd name="T46" fmla="*/ 0 w 3984"/>
                <a:gd name="T47" fmla="*/ 1117 h 1072"/>
                <a:gd name="T48" fmla="*/ 0 w 3984"/>
                <a:gd name="T49" fmla="*/ 1117 h 1072"/>
                <a:gd name="T50" fmla="*/ 0 w 3984"/>
                <a:gd name="T51" fmla="*/ 1117 h 1072"/>
                <a:gd name="T52" fmla="*/ 0 w 3984"/>
                <a:gd name="T53" fmla="*/ 1117 h 1072"/>
                <a:gd name="T54" fmla="*/ 0 w 3984"/>
                <a:gd name="T55" fmla="*/ 1117 h 1072"/>
                <a:gd name="T56" fmla="*/ 0 w 3984"/>
                <a:gd name="T57" fmla="*/ 1117 h 1072"/>
                <a:gd name="T58" fmla="*/ 0 w 3984"/>
                <a:gd name="T59" fmla="*/ 1117 h 1072"/>
                <a:gd name="T60" fmla="*/ 0 w 3984"/>
                <a:gd name="T61" fmla="*/ 1117 h 1072"/>
                <a:gd name="T62" fmla="*/ 0 w 3984"/>
                <a:gd name="T63" fmla="*/ 1117 h 1072"/>
                <a:gd name="T64" fmla="*/ 0 w 3984"/>
                <a:gd name="T65" fmla="*/ 1117 h 1072"/>
                <a:gd name="T66" fmla="*/ 0 w 3984"/>
                <a:gd name="T67" fmla="*/ 1117 h 1072"/>
                <a:gd name="T68" fmla="*/ 0 w 3984"/>
                <a:gd name="T69" fmla="*/ 1117 h 1072"/>
                <a:gd name="T70" fmla="*/ 0 w 3984"/>
                <a:gd name="T71" fmla="*/ 1117 h 1072"/>
                <a:gd name="T72" fmla="*/ 0 w 3984"/>
                <a:gd name="T73" fmla="*/ 1117 h 1072"/>
                <a:gd name="T74" fmla="*/ 0 w 3984"/>
                <a:gd name="T75" fmla="*/ 1117 h 1072"/>
                <a:gd name="T76" fmla="*/ 0 w 3984"/>
                <a:gd name="T77" fmla="*/ 1117 h 1072"/>
                <a:gd name="T78" fmla="*/ 0 w 3984"/>
                <a:gd name="T79" fmla="*/ 1117 h 1072"/>
                <a:gd name="T80" fmla="*/ 0 w 3984"/>
                <a:gd name="T81" fmla="*/ 0 h 10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984"/>
                <a:gd name="T124" fmla="*/ 0 h 1072"/>
                <a:gd name="T125" fmla="*/ 3984 w 3984"/>
                <a:gd name="T126" fmla="*/ 1072 h 10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984" h="1072">
                  <a:moveTo>
                    <a:pt x="0" y="720"/>
                  </a:moveTo>
                  <a:cubicBezTo>
                    <a:pt x="12" y="744"/>
                    <a:pt x="24" y="768"/>
                    <a:pt x="48" y="768"/>
                  </a:cubicBezTo>
                  <a:cubicBezTo>
                    <a:pt x="72" y="768"/>
                    <a:pt x="112" y="720"/>
                    <a:pt x="144" y="720"/>
                  </a:cubicBezTo>
                  <a:cubicBezTo>
                    <a:pt x="176" y="720"/>
                    <a:pt x="208" y="768"/>
                    <a:pt x="240" y="768"/>
                  </a:cubicBezTo>
                  <a:cubicBezTo>
                    <a:pt x="272" y="768"/>
                    <a:pt x="288" y="712"/>
                    <a:pt x="336" y="720"/>
                  </a:cubicBezTo>
                  <a:cubicBezTo>
                    <a:pt x="384" y="728"/>
                    <a:pt x="472" y="832"/>
                    <a:pt x="528" y="816"/>
                  </a:cubicBezTo>
                  <a:cubicBezTo>
                    <a:pt x="584" y="800"/>
                    <a:pt x="624" y="616"/>
                    <a:pt x="672" y="624"/>
                  </a:cubicBezTo>
                  <a:cubicBezTo>
                    <a:pt x="720" y="632"/>
                    <a:pt x="768" y="840"/>
                    <a:pt x="816" y="864"/>
                  </a:cubicBezTo>
                  <a:cubicBezTo>
                    <a:pt x="864" y="888"/>
                    <a:pt x="904" y="776"/>
                    <a:pt x="960" y="768"/>
                  </a:cubicBezTo>
                  <a:cubicBezTo>
                    <a:pt x="1016" y="760"/>
                    <a:pt x="1104" y="832"/>
                    <a:pt x="1152" y="816"/>
                  </a:cubicBezTo>
                  <a:cubicBezTo>
                    <a:pt x="1200" y="800"/>
                    <a:pt x="1216" y="656"/>
                    <a:pt x="1248" y="672"/>
                  </a:cubicBezTo>
                  <a:cubicBezTo>
                    <a:pt x="1280" y="688"/>
                    <a:pt x="1304" y="912"/>
                    <a:pt x="1344" y="912"/>
                  </a:cubicBezTo>
                  <a:cubicBezTo>
                    <a:pt x="1384" y="912"/>
                    <a:pt x="1432" y="688"/>
                    <a:pt x="1488" y="672"/>
                  </a:cubicBezTo>
                  <a:cubicBezTo>
                    <a:pt x="1544" y="656"/>
                    <a:pt x="1640" y="800"/>
                    <a:pt x="1680" y="816"/>
                  </a:cubicBezTo>
                  <a:cubicBezTo>
                    <a:pt x="1720" y="832"/>
                    <a:pt x="1696" y="728"/>
                    <a:pt x="1728" y="768"/>
                  </a:cubicBezTo>
                  <a:cubicBezTo>
                    <a:pt x="1760" y="808"/>
                    <a:pt x="1832" y="1040"/>
                    <a:pt x="1872" y="1056"/>
                  </a:cubicBezTo>
                  <a:cubicBezTo>
                    <a:pt x="1912" y="1072"/>
                    <a:pt x="1944" y="896"/>
                    <a:pt x="1968" y="864"/>
                  </a:cubicBezTo>
                  <a:cubicBezTo>
                    <a:pt x="1992" y="832"/>
                    <a:pt x="1992" y="872"/>
                    <a:pt x="2016" y="864"/>
                  </a:cubicBezTo>
                  <a:cubicBezTo>
                    <a:pt x="2040" y="856"/>
                    <a:pt x="2088" y="816"/>
                    <a:pt x="2112" y="816"/>
                  </a:cubicBezTo>
                  <a:cubicBezTo>
                    <a:pt x="2136" y="816"/>
                    <a:pt x="2136" y="872"/>
                    <a:pt x="2160" y="864"/>
                  </a:cubicBezTo>
                  <a:cubicBezTo>
                    <a:pt x="2184" y="856"/>
                    <a:pt x="2224" y="760"/>
                    <a:pt x="2256" y="768"/>
                  </a:cubicBezTo>
                  <a:cubicBezTo>
                    <a:pt x="2288" y="776"/>
                    <a:pt x="2320" y="896"/>
                    <a:pt x="2352" y="912"/>
                  </a:cubicBezTo>
                  <a:cubicBezTo>
                    <a:pt x="2384" y="928"/>
                    <a:pt x="2416" y="872"/>
                    <a:pt x="2448" y="864"/>
                  </a:cubicBezTo>
                  <a:cubicBezTo>
                    <a:pt x="2480" y="856"/>
                    <a:pt x="2520" y="872"/>
                    <a:pt x="2544" y="864"/>
                  </a:cubicBezTo>
                  <a:cubicBezTo>
                    <a:pt x="2568" y="856"/>
                    <a:pt x="2568" y="808"/>
                    <a:pt x="2592" y="816"/>
                  </a:cubicBezTo>
                  <a:cubicBezTo>
                    <a:pt x="2616" y="824"/>
                    <a:pt x="2648" y="896"/>
                    <a:pt x="2688" y="912"/>
                  </a:cubicBezTo>
                  <a:cubicBezTo>
                    <a:pt x="2728" y="928"/>
                    <a:pt x="2800" y="928"/>
                    <a:pt x="2832" y="912"/>
                  </a:cubicBezTo>
                  <a:cubicBezTo>
                    <a:pt x="2864" y="896"/>
                    <a:pt x="2856" y="832"/>
                    <a:pt x="2880" y="816"/>
                  </a:cubicBezTo>
                  <a:cubicBezTo>
                    <a:pt x="2904" y="800"/>
                    <a:pt x="2944" y="824"/>
                    <a:pt x="2976" y="816"/>
                  </a:cubicBezTo>
                  <a:cubicBezTo>
                    <a:pt x="3008" y="808"/>
                    <a:pt x="3040" y="768"/>
                    <a:pt x="3072" y="768"/>
                  </a:cubicBezTo>
                  <a:cubicBezTo>
                    <a:pt x="3104" y="768"/>
                    <a:pt x="3128" y="792"/>
                    <a:pt x="3168" y="816"/>
                  </a:cubicBezTo>
                  <a:cubicBezTo>
                    <a:pt x="3208" y="840"/>
                    <a:pt x="3280" y="888"/>
                    <a:pt x="3312" y="912"/>
                  </a:cubicBezTo>
                  <a:cubicBezTo>
                    <a:pt x="3344" y="936"/>
                    <a:pt x="3336" y="960"/>
                    <a:pt x="3360" y="960"/>
                  </a:cubicBezTo>
                  <a:cubicBezTo>
                    <a:pt x="3384" y="960"/>
                    <a:pt x="3424" y="920"/>
                    <a:pt x="3456" y="912"/>
                  </a:cubicBezTo>
                  <a:cubicBezTo>
                    <a:pt x="3488" y="904"/>
                    <a:pt x="3520" y="904"/>
                    <a:pt x="3552" y="912"/>
                  </a:cubicBezTo>
                  <a:cubicBezTo>
                    <a:pt x="3584" y="920"/>
                    <a:pt x="3624" y="992"/>
                    <a:pt x="3648" y="960"/>
                  </a:cubicBezTo>
                  <a:cubicBezTo>
                    <a:pt x="3672" y="928"/>
                    <a:pt x="3672" y="792"/>
                    <a:pt x="3696" y="720"/>
                  </a:cubicBezTo>
                  <a:cubicBezTo>
                    <a:pt x="3720" y="648"/>
                    <a:pt x="3768" y="544"/>
                    <a:pt x="3792" y="528"/>
                  </a:cubicBezTo>
                  <a:cubicBezTo>
                    <a:pt x="3816" y="512"/>
                    <a:pt x="3816" y="632"/>
                    <a:pt x="3840" y="624"/>
                  </a:cubicBezTo>
                  <a:cubicBezTo>
                    <a:pt x="3864" y="616"/>
                    <a:pt x="3912" y="584"/>
                    <a:pt x="3936" y="480"/>
                  </a:cubicBezTo>
                  <a:cubicBezTo>
                    <a:pt x="3960" y="376"/>
                    <a:pt x="3972" y="188"/>
                    <a:pt x="3984" y="0"/>
                  </a:cubicBezTo>
                </a:path>
              </a:pathLst>
            </a:custGeom>
            <a:noFill/>
            <a:ln w="28575">
              <a:solidFill>
                <a:srgbClr val="FF0000"/>
              </a:solidFill>
              <a:round/>
              <a:headEnd/>
              <a:tailEnd/>
            </a:ln>
          </p:spPr>
          <p:txBody>
            <a:bodyPr/>
            <a:lstStyle/>
            <a:p>
              <a:endParaRPr lang="en-US"/>
            </a:p>
          </p:txBody>
        </p:sp>
        <p:sp>
          <p:nvSpPr>
            <p:cNvPr id="69642" name="Freeform 8"/>
            <p:cNvSpPr>
              <a:spLocks noChangeArrowheads="1"/>
            </p:cNvSpPr>
            <p:nvPr/>
          </p:nvSpPr>
          <p:spPr bwMode="auto">
            <a:xfrm>
              <a:off x="4016" y="3022"/>
              <a:ext cx="733" cy="596"/>
            </a:xfrm>
            <a:custGeom>
              <a:avLst/>
              <a:gdLst>
                <a:gd name="T0" fmla="*/ 0 w 3451225"/>
                <a:gd name="T1" fmla="*/ 0 h 1009121"/>
                <a:gd name="T2" fmla="*/ 0 w 3451225"/>
                <a:gd name="T3" fmla="*/ 0 h 1009121"/>
                <a:gd name="T4" fmla="*/ 0 w 3451225"/>
                <a:gd name="T5" fmla="*/ 0 h 1009121"/>
                <a:gd name="T6" fmla="*/ 0 w 3451225"/>
                <a:gd name="T7" fmla="*/ 0 h 1009121"/>
                <a:gd name="T8" fmla="*/ 0 w 3451225"/>
                <a:gd name="T9" fmla="*/ 0 h 1009121"/>
                <a:gd name="T10" fmla="*/ 0 w 3451225"/>
                <a:gd name="T11" fmla="*/ 0 h 1009121"/>
                <a:gd name="T12" fmla="*/ 0 w 3451225"/>
                <a:gd name="T13" fmla="*/ 0 h 1009121"/>
                <a:gd name="T14" fmla="*/ 0 w 3451225"/>
                <a:gd name="T15" fmla="*/ 0 h 1009121"/>
                <a:gd name="T16" fmla="*/ 0 w 3451225"/>
                <a:gd name="T17" fmla="*/ 0 h 1009121"/>
                <a:gd name="T18" fmla="*/ 0 w 3451225"/>
                <a:gd name="T19" fmla="*/ 0 h 1009121"/>
                <a:gd name="T20" fmla="*/ 0 w 3451225"/>
                <a:gd name="T21" fmla="*/ 0 h 1009121"/>
                <a:gd name="T22" fmla="*/ 0 w 3451225"/>
                <a:gd name="T23" fmla="*/ 0 h 1009121"/>
                <a:gd name="T24" fmla="*/ 0 w 3451225"/>
                <a:gd name="T25" fmla="*/ 0 h 1009121"/>
                <a:gd name="T26" fmla="*/ 0 w 3451225"/>
                <a:gd name="T27" fmla="*/ 0 h 1009121"/>
                <a:gd name="T28" fmla="*/ 0 w 3451225"/>
                <a:gd name="T29" fmla="*/ 0 h 1009121"/>
                <a:gd name="T30" fmla="*/ 0 w 3451225"/>
                <a:gd name="T31" fmla="*/ 0 h 1009121"/>
                <a:gd name="T32" fmla="*/ 0 w 3451225"/>
                <a:gd name="T33" fmla="*/ 0 h 1009121"/>
                <a:gd name="T34" fmla="*/ 0 w 3451225"/>
                <a:gd name="T35" fmla="*/ 0 h 1009121"/>
                <a:gd name="T36" fmla="*/ 0 w 3451225"/>
                <a:gd name="T37" fmla="*/ 0 h 1009121"/>
                <a:gd name="T38" fmla="*/ 0 w 3451225"/>
                <a:gd name="T39" fmla="*/ 0 h 1009121"/>
                <a:gd name="T40" fmla="*/ 0 w 3451225"/>
                <a:gd name="T41" fmla="*/ 0 h 1009121"/>
                <a:gd name="T42" fmla="*/ 0 w 3451225"/>
                <a:gd name="T43" fmla="*/ 0 h 1009121"/>
                <a:gd name="T44" fmla="*/ 0 w 3451225"/>
                <a:gd name="T45" fmla="*/ 0 h 1009121"/>
                <a:gd name="T46" fmla="*/ 0 w 3451225"/>
                <a:gd name="T47" fmla="*/ 0 h 1009121"/>
                <a:gd name="T48" fmla="*/ 0 w 3451225"/>
                <a:gd name="T49" fmla="*/ 0 h 1009121"/>
                <a:gd name="T50" fmla="*/ 0 w 3451225"/>
                <a:gd name="T51" fmla="*/ 0 h 1009121"/>
                <a:gd name="T52" fmla="*/ 0 w 3451225"/>
                <a:gd name="T53" fmla="*/ 0 h 1009121"/>
                <a:gd name="T54" fmla="*/ 0 w 3451225"/>
                <a:gd name="T55" fmla="*/ 0 h 1009121"/>
                <a:gd name="T56" fmla="*/ 0 w 3451225"/>
                <a:gd name="T57" fmla="*/ 0 h 1009121"/>
                <a:gd name="T58" fmla="*/ 0 w 3451225"/>
                <a:gd name="T59" fmla="*/ 0 h 1009121"/>
                <a:gd name="T60" fmla="*/ 0 w 3451225"/>
                <a:gd name="T61" fmla="*/ 0 h 1009121"/>
                <a:gd name="T62" fmla="*/ 0 w 3451225"/>
                <a:gd name="T63" fmla="*/ 0 h 10091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51225"/>
                <a:gd name="T97" fmla="*/ 0 h 1009121"/>
                <a:gd name="T98" fmla="*/ 3451225 w 3451225"/>
                <a:gd name="T99" fmla="*/ 1009121 h 10091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51225" h="1009121">
                  <a:moveTo>
                    <a:pt x="3451225" y="376767"/>
                  </a:moveTo>
                  <a:cubicBezTo>
                    <a:pt x="3431381" y="366183"/>
                    <a:pt x="3411538" y="355600"/>
                    <a:pt x="3384550" y="357717"/>
                  </a:cubicBezTo>
                  <a:cubicBezTo>
                    <a:pt x="3357563" y="359834"/>
                    <a:pt x="3313112" y="369359"/>
                    <a:pt x="3289300" y="389467"/>
                  </a:cubicBezTo>
                  <a:cubicBezTo>
                    <a:pt x="3265488" y="409575"/>
                    <a:pt x="3260725" y="442384"/>
                    <a:pt x="3241675" y="478367"/>
                  </a:cubicBezTo>
                  <a:cubicBezTo>
                    <a:pt x="3222625" y="514350"/>
                    <a:pt x="3195108" y="573088"/>
                    <a:pt x="3175000" y="605367"/>
                  </a:cubicBezTo>
                  <a:cubicBezTo>
                    <a:pt x="3154892" y="637646"/>
                    <a:pt x="3148542" y="657755"/>
                    <a:pt x="3121025" y="672042"/>
                  </a:cubicBezTo>
                  <a:cubicBezTo>
                    <a:pt x="3093508" y="686330"/>
                    <a:pt x="3041650" y="691092"/>
                    <a:pt x="3009900" y="691092"/>
                  </a:cubicBezTo>
                  <a:cubicBezTo>
                    <a:pt x="2978150" y="691092"/>
                    <a:pt x="2958571" y="673100"/>
                    <a:pt x="2930525" y="672042"/>
                  </a:cubicBezTo>
                  <a:cubicBezTo>
                    <a:pt x="2902479" y="670984"/>
                    <a:pt x="2867025" y="677334"/>
                    <a:pt x="2841625" y="684742"/>
                  </a:cubicBezTo>
                  <a:cubicBezTo>
                    <a:pt x="2816225" y="692150"/>
                    <a:pt x="2814637" y="731838"/>
                    <a:pt x="2778125" y="716492"/>
                  </a:cubicBezTo>
                  <a:cubicBezTo>
                    <a:pt x="2741613" y="701146"/>
                    <a:pt x="2666471" y="573088"/>
                    <a:pt x="2622550" y="592667"/>
                  </a:cubicBezTo>
                  <a:cubicBezTo>
                    <a:pt x="2578629" y="612246"/>
                    <a:pt x="2546350" y="766763"/>
                    <a:pt x="2514600" y="833967"/>
                  </a:cubicBezTo>
                  <a:cubicBezTo>
                    <a:pt x="2482850" y="901171"/>
                    <a:pt x="2473325" y="982663"/>
                    <a:pt x="2432050" y="995892"/>
                  </a:cubicBezTo>
                  <a:cubicBezTo>
                    <a:pt x="2390775" y="1009121"/>
                    <a:pt x="2313517" y="924984"/>
                    <a:pt x="2266950" y="913342"/>
                  </a:cubicBezTo>
                  <a:cubicBezTo>
                    <a:pt x="2220383" y="901700"/>
                    <a:pt x="2185458" y="943504"/>
                    <a:pt x="2152650" y="926042"/>
                  </a:cubicBezTo>
                  <a:cubicBezTo>
                    <a:pt x="2119842" y="908580"/>
                    <a:pt x="2093383" y="846138"/>
                    <a:pt x="2070100" y="808567"/>
                  </a:cubicBezTo>
                  <a:cubicBezTo>
                    <a:pt x="2046817" y="770996"/>
                    <a:pt x="2036233" y="738717"/>
                    <a:pt x="2012950" y="700617"/>
                  </a:cubicBezTo>
                  <a:cubicBezTo>
                    <a:pt x="1989667" y="662517"/>
                    <a:pt x="1958975" y="585788"/>
                    <a:pt x="1930400" y="579967"/>
                  </a:cubicBezTo>
                  <a:cubicBezTo>
                    <a:pt x="1901825" y="574146"/>
                    <a:pt x="1866900" y="634471"/>
                    <a:pt x="1841500" y="665692"/>
                  </a:cubicBezTo>
                  <a:cubicBezTo>
                    <a:pt x="1816100" y="696913"/>
                    <a:pt x="1811867" y="773642"/>
                    <a:pt x="1778000" y="767292"/>
                  </a:cubicBezTo>
                  <a:cubicBezTo>
                    <a:pt x="1744133" y="760942"/>
                    <a:pt x="1686983" y="682625"/>
                    <a:pt x="1638300" y="627592"/>
                  </a:cubicBezTo>
                  <a:cubicBezTo>
                    <a:pt x="1589617" y="572559"/>
                    <a:pt x="1529821" y="485246"/>
                    <a:pt x="1485900" y="437092"/>
                  </a:cubicBezTo>
                  <a:cubicBezTo>
                    <a:pt x="1441979" y="388938"/>
                    <a:pt x="1402821" y="381530"/>
                    <a:pt x="1374775" y="338667"/>
                  </a:cubicBezTo>
                  <a:cubicBezTo>
                    <a:pt x="1346729" y="295805"/>
                    <a:pt x="1357312" y="225425"/>
                    <a:pt x="1317625" y="179917"/>
                  </a:cubicBezTo>
                  <a:cubicBezTo>
                    <a:pt x="1277938" y="134409"/>
                    <a:pt x="1187979" y="91017"/>
                    <a:pt x="1136650" y="65617"/>
                  </a:cubicBezTo>
                  <a:cubicBezTo>
                    <a:pt x="1085321" y="40217"/>
                    <a:pt x="1052512" y="37042"/>
                    <a:pt x="1009650" y="27517"/>
                  </a:cubicBezTo>
                  <a:cubicBezTo>
                    <a:pt x="966788" y="17992"/>
                    <a:pt x="930275" y="0"/>
                    <a:pt x="879475" y="8467"/>
                  </a:cubicBezTo>
                  <a:cubicBezTo>
                    <a:pt x="828675" y="16934"/>
                    <a:pt x="756179" y="46038"/>
                    <a:pt x="704850" y="78317"/>
                  </a:cubicBezTo>
                  <a:cubicBezTo>
                    <a:pt x="653521" y="110596"/>
                    <a:pt x="607483" y="159809"/>
                    <a:pt x="571500" y="202142"/>
                  </a:cubicBezTo>
                  <a:cubicBezTo>
                    <a:pt x="535517" y="244475"/>
                    <a:pt x="522817" y="298450"/>
                    <a:pt x="488950" y="332317"/>
                  </a:cubicBezTo>
                  <a:cubicBezTo>
                    <a:pt x="455083" y="366184"/>
                    <a:pt x="449791" y="366184"/>
                    <a:pt x="368300" y="405342"/>
                  </a:cubicBezTo>
                  <a:cubicBezTo>
                    <a:pt x="286809" y="444500"/>
                    <a:pt x="0" y="567267"/>
                    <a:pt x="0" y="567267"/>
                  </a:cubicBezTo>
                </a:path>
              </a:pathLst>
            </a:custGeom>
            <a:noFill/>
            <a:ln w="28575">
              <a:solidFill>
                <a:srgbClr val="660066"/>
              </a:solidFill>
              <a:round/>
              <a:headEnd/>
              <a:tailEnd/>
            </a:ln>
          </p:spPr>
          <p:txBody>
            <a:bodyPr/>
            <a:lstStyle/>
            <a:p>
              <a:endParaRPr lang="en-US"/>
            </a:p>
          </p:txBody>
        </p:sp>
        <p:sp>
          <p:nvSpPr>
            <p:cNvPr id="69643" name="Freeform 7"/>
            <p:cNvSpPr>
              <a:spLocks/>
            </p:cNvSpPr>
            <p:nvPr/>
          </p:nvSpPr>
          <p:spPr bwMode="auto">
            <a:xfrm>
              <a:off x="3602" y="3009"/>
              <a:ext cx="1165" cy="596"/>
            </a:xfrm>
            <a:custGeom>
              <a:avLst/>
              <a:gdLst>
                <a:gd name="T0" fmla="*/ 49 w 2808"/>
                <a:gd name="T1" fmla="*/ 3984 h 1153"/>
                <a:gd name="T2" fmla="*/ 49 w 2808"/>
                <a:gd name="T3" fmla="*/ 3984 h 1153"/>
                <a:gd name="T4" fmla="*/ 49 w 2808"/>
                <a:gd name="T5" fmla="*/ 3984 h 1153"/>
                <a:gd name="T6" fmla="*/ 49 w 2808"/>
                <a:gd name="T7" fmla="*/ 3984 h 1153"/>
                <a:gd name="T8" fmla="*/ 49 w 2808"/>
                <a:gd name="T9" fmla="*/ 3984 h 1153"/>
                <a:gd name="T10" fmla="*/ 49 w 2808"/>
                <a:gd name="T11" fmla="*/ 3984 h 1153"/>
                <a:gd name="T12" fmla="*/ 49 w 2808"/>
                <a:gd name="T13" fmla="*/ 3984 h 1153"/>
                <a:gd name="T14" fmla="*/ 49 w 2808"/>
                <a:gd name="T15" fmla="*/ 3984 h 1153"/>
                <a:gd name="T16" fmla="*/ 49 w 2808"/>
                <a:gd name="T17" fmla="*/ 3984 h 1153"/>
                <a:gd name="T18" fmla="*/ 49 w 2808"/>
                <a:gd name="T19" fmla="*/ 3984 h 1153"/>
                <a:gd name="T20" fmla="*/ 49 w 2808"/>
                <a:gd name="T21" fmla="*/ 3984 h 1153"/>
                <a:gd name="T22" fmla="*/ 49 w 2808"/>
                <a:gd name="T23" fmla="*/ 3984 h 1153"/>
                <a:gd name="T24" fmla="*/ 49 w 2808"/>
                <a:gd name="T25" fmla="*/ 3984 h 1153"/>
                <a:gd name="T26" fmla="*/ 49 w 2808"/>
                <a:gd name="T27" fmla="*/ 3984 h 1153"/>
                <a:gd name="T28" fmla="*/ 49 w 2808"/>
                <a:gd name="T29" fmla="*/ 3984 h 1153"/>
                <a:gd name="T30" fmla="*/ 49 w 2808"/>
                <a:gd name="T31" fmla="*/ 3984 h 1153"/>
                <a:gd name="T32" fmla="*/ 49 w 2808"/>
                <a:gd name="T33" fmla="*/ 3984 h 1153"/>
                <a:gd name="T34" fmla="*/ 49 w 2808"/>
                <a:gd name="T35" fmla="*/ 3984 h 1153"/>
                <a:gd name="T36" fmla="*/ 49 w 2808"/>
                <a:gd name="T37" fmla="*/ 3984 h 1153"/>
                <a:gd name="T38" fmla="*/ 49 w 2808"/>
                <a:gd name="T39" fmla="*/ 3984 h 1153"/>
                <a:gd name="T40" fmla="*/ 49 w 2808"/>
                <a:gd name="T41" fmla="*/ 3984 h 1153"/>
                <a:gd name="T42" fmla="*/ 49 w 2808"/>
                <a:gd name="T43" fmla="*/ 3984 h 1153"/>
                <a:gd name="T44" fmla="*/ 49 w 2808"/>
                <a:gd name="T45" fmla="*/ 3984 h 1153"/>
                <a:gd name="T46" fmla="*/ 49 w 2808"/>
                <a:gd name="T47" fmla="*/ 3984 h 1153"/>
                <a:gd name="T48" fmla="*/ 49 w 2808"/>
                <a:gd name="T49" fmla="*/ 3984 h 1153"/>
                <a:gd name="T50" fmla="*/ 49 w 2808"/>
                <a:gd name="T51" fmla="*/ 3984 h 1153"/>
                <a:gd name="T52" fmla="*/ 49 w 2808"/>
                <a:gd name="T53" fmla="*/ 3984 h 1153"/>
                <a:gd name="T54" fmla="*/ 49 w 2808"/>
                <a:gd name="T55" fmla="*/ 3984 h 1153"/>
                <a:gd name="T56" fmla="*/ 49 w 2808"/>
                <a:gd name="T57" fmla="*/ 3984 h 1153"/>
                <a:gd name="T58" fmla="*/ 49 w 2808"/>
                <a:gd name="T59" fmla="*/ 3984 h 1153"/>
                <a:gd name="T60" fmla="*/ 49 w 2808"/>
                <a:gd name="T61" fmla="*/ 3984 h 1153"/>
                <a:gd name="T62" fmla="*/ 49 w 2808"/>
                <a:gd name="T63" fmla="*/ 3984 h 1153"/>
                <a:gd name="T64" fmla="*/ 49 w 2808"/>
                <a:gd name="T65" fmla="*/ 3984 h 1153"/>
                <a:gd name="T66" fmla="*/ 49 w 2808"/>
                <a:gd name="T67" fmla="*/ 3984 h 1153"/>
                <a:gd name="T68" fmla="*/ 49 w 2808"/>
                <a:gd name="T69" fmla="*/ 3984 h 1153"/>
                <a:gd name="T70" fmla="*/ 49 w 2808"/>
                <a:gd name="T71" fmla="*/ 3984 h 115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08"/>
                <a:gd name="T109" fmla="*/ 0 h 1153"/>
                <a:gd name="T110" fmla="*/ 2808 w 2808"/>
                <a:gd name="T111" fmla="*/ 1153 h 115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08" h="1153">
                  <a:moveTo>
                    <a:pt x="0" y="772"/>
                  </a:moveTo>
                  <a:cubicBezTo>
                    <a:pt x="24" y="720"/>
                    <a:pt x="49" y="669"/>
                    <a:pt x="68" y="650"/>
                  </a:cubicBezTo>
                  <a:cubicBezTo>
                    <a:pt x="87" y="631"/>
                    <a:pt x="99" y="686"/>
                    <a:pt x="112" y="658"/>
                  </a:cubicBezTo>
                  <a:cubicBezTo>
                    <a:pt x="125" y="630"/>
                    <a:pt x="137" y="494"/>
                    <a:pt x="148" y="480"/>
                  </a:cubicBezTo>
                  <a:cubicBezTo>
                    <a:pt x="159" y="466"/>
                    <a:pt x="165" y="563"/>
                    <a:pt x="178" y="572"/>
                  </a:cubicBezTo>
                  <a:cubicBezTo>
                    <a:pt x="191" y="581"/>
                    <a:pt x="205" y="478"/>
                    <a:pt x="224" y="536"/>
                  </a:cubicBezTo>
                  <a:cubicBezTo>
                    <a:pt x="243" y="594"/>
                    <a:pt x="269" y="908"/>
                    <a:pt x="294" y="920"/>
                  </a:cubicBezTo>
                  <a:cubicBezTo>
                    <a:pt x="319" y="932"/>
                    <a:pt x="356" y="655"/>
                    <a:pt x="376" y="608"/>
                  </a:cubicBezTo>
                  <a:cubicBezTo>
                    <a:pt x="396" y="561"/>
                    <a:pt x="393" y="663"/>
                    <a:pt x="414" y="636"/>
                  </a:cubicBezTo>
                  <a:cubicBezTo>
                    <a:pt x="435" y="609"/>
                    <a:pt x="475" y="444"/>
                    <a:pt x="500" y="444"/>
                  </a:cubicBezTo>
                  <a:cubicBezTo>
                    <a:pt x="525" y="444"/>
                    <a:pt x="542" y="632"/>
                    <a:pt x="564" y="636"/>
                  </a:cubicBezTo>
                  <a:cubicBezTo>
                    <a:pt x="586" y="640"/>
                    <a:pt x="616" y="486"/>
                    <a:pt x="634" y="468"/>
                  </a:cubicBezTo>
                  <a:cubicBezTo>
                    <a:pt x="652" y="450"/>
                    <a:pt x="658" y="516"/>
                    <a:pt x="670" y="526"/>
                  </a:cubicBezTo>
                  <a:cubicBezTo>
                    <a:pt x="682" y="536"/>
                    <a:pt x="682" y="568"/>
                    <a:pt x="708" y="528"/>
                  </a:cubicBezTo>
                  <a:cubicBezTo>
                    <a:pt x="734" y="488"/>
                    <a:pt x="799" y="339"/>
                    <a:pt x="826" y="284"/>
                  </a:cubicBezTo>
                  <a:cubicBezTo>
                    <a:pt x="853" y="229"/>
                    <a:pt x="857" y="182"/>
                    <a:pt x="872" y="200"/>
                  </a:cubicBezTo>
                  <a:cubicBezTo>
                    <a:pt x="887" y="218"/>
                    <a:pt x="903" y="385"/>
                    <a:pt x="916" y="390"/>
                  </a:cubicBezTo>
                  <a:cubicBezTo>
                    <a:pt x="929" y="395"/>
                    <a:pt x="940" y="239"/>
                    <a:pt x="952" y="230"/>
                  </a:cubicBezTo>
                  <a:cubicBezTo>
                    <a:pt x="964" y="221"/>
                    <a:pt x="976" y="330"/>
                    <a:pt x="988" y="336"/>
                  </a:cubicBezTo>
                  <a:cubicBezTo>
                    <a:pt x="1000" y="342"/>
                    <a:pt x="1010" y="254"/>
                    <a:pt x="1024" y="268"/>
                  </a:cubicBezTo>
                  <a:cubicBezTo>
                    <a:pt x="1038" y="282"/>
                    <a:pt x="1060" y="404"/>
                    <a:pt x="1072" y="418"/>
                  </a:cubicBezTo>
                  <a:cubicBezTo>
                    <a:pt x="1084" y="432"/>
                    <a:pt x="1086" y="359"/>
                    <a:pt x="1096" y="354"/>
                  </a:cubicBezTo>
                  <a:cubicBezTo>
                    <a:pt x="1106" y="349"/>
                    <a:pt x="1114" y="441"/>
                    <a:pt x="1132" y="386"/>
                  </a:cubicBezTo>
                  <a:cubicBezTo>
                    <a:pt x="1150" y="331"/>
                    <a:pt x="1189" y="52"/>
                    <a:pt x="1206" y="26"/>
                  </a:cubicBezTo>
                  <a:cubicBezTo>
                    <a:pt x="1223" y="0"/>
                    <a:pt x="1224" y="209"/>
                    <a:pt x="1236" y="228"/>
                  </a:cubicBezTo>
                  <a:cubicBezTo>
                    <a:pt x="1248" y="247"/>
                    <a:pt x="1263" y="113"/>
                    <a:pt x="1276" y="140"/>
                  </a:cubicBezTo>
                  <a:cubicBezTo>
                    <a:pt x="1289" y="167"/>
                    <a:pt x="1303" y="372"/>
                    <a:pt x="1316" y="388"/>
                  </a:cubicBezTo>
                  <a:cubicBezTo>
                    <a:pt x="1329" y="404"/>
                    <a:pt x="1343" y="262"/>
                    <a:pt x="1356" y="236"/>
                  </a:cubicBezTo>
                  <a:cubicBezTo>
                    <a:pt x="1369" y="210"/>
                    <a:pt x="1377" y="238"/>
                    <a:pt x="1392" y="234"/>
                  </a:cubicBezTo>
                  <a:cubicBezTo>
                    <a:pt x="1407" y="230"/>
                    <a:pt x="1430" y="198"/>
                    <a:pt x="1444" y="214"/>
                  </a:cubicBezTo>
                  <a:cubicBezTo>
                    <a:pt x="1458" y="230"/>
                    <a:pt x="1467" y="283"/>
                    <a:pt x="1476" y="328"/>
                  </a:cubicBezTo>
                  <a:cubicBezTo>
                    <a:pt x="1485" y="373"/>
                    <a:pt x="1489" y="471"/>
                    <a:pt x="1500" y="486"/>
                  </a:cubicBezTo>
                  <a:cubicBezTo>
                    <a:pt x="1511" y="501"/>
                    <a:pt x="1530" y="428"/>
                    <a:pt x="1540" y="420"/>
                  </a:cubicBezTo>
                  <a:cubicBezTo>
                    <a:pt x="1550" y="412"/>
                    <a:pt x="1551" y="438"/>
                    <a:pt x="1562" y="440"/>
                  </a:cubicBezTo>
                  <a:cubicBezTo>
                    <a:pt x="1573" y="442"/>
                    <a:pt x="1593" y="403"/>
                    <a:pt x="1604" y="430"/>
                  </a:cubicBezTo>
                  <a:cubicBezTo>
                    <a:pt x="1615" y="457"/>
                    <a:pt x="1616" y="554"/>
                    <a:pt x="1630" y="600"/>
                  </a:cubicBezTo>
                  <a:cubicBezTo>
                    <a:pt x="1644" y="646"/>
                    <a:pt x="1667" y="723"/>
                    <a:pt x="1686" y="708"/>
                  </a:cubicBezTo>
                  <a:cubicBezTo>
                    <a:pt x="1705" y="693"/>
                    <a:pt x="1732" y="587"/>
                    <a:pt x="1746" y="510"/>
                  </a:cubicBezTo>
                  <a:cubicBezTo>
                    <a:pt x="1760" y="433"/>
                    <a:pt x="1762" y="273"/>
                    <a:pt x="1770" y="246"/>
                  </a:cubicBezTo>
                  <a:cubicBezTo>
                    <a:pt x="1778" y="219"/>
                    <a:pt x="1786" y="316"/>
                    <a:pt x="1794" y="346"/>
                  </a:cubicBezTo>
                  <a:cubicBezTo>
                    <a:pt x="1802" y="376"/>
                    <a:pt x="1809" y="412"/>
                    <a:pt x="1818" y="428"/>
                  </a:cubicBezTo>
                  <a:cubicBezTo>
                    <a:pt x="1827" y="444"/>
                    <a:pt x="1837" y="424"/>
                    <a:pt x="1848" y="444"/>
                  </a:cubicBezTo>
                  <a:cubicBezTo>
                    <a:pt x="1859" y="464"/>
                    <a:pt x="1872" y="514"/>
                    <a:pt x="1884" y="550"/>
                  </a:cubicBezTo>
                  <a:cubicBezTo>
                    <a:pt x="1896" y="586"/>
                    <a:pt x="1903" y="682"/>
                    <a:pt x="1918" y="658"/>
                  </a:cubicBezTo>
                  <a:cubicBezTo>
                    <a:pt x="1933" y="634"/>
                    <a:pt x="1952" y="350"/>
                    <a:pt x="1976" y="408"/>
                  </a:cubicBezTo>
                  <a:cubicBezTo>
                    <a:pt x="2000" y="466"/>
                    <a:pt x="2038" y="953"/>
                    <a:pt x="2060" y="1006"/>
                  </a:cubicBezTo>
                  <a:cubicBezTo>
                    <a:pt x="2082" y="1059"/>
                    <a:pt x="2094" y="777"/>
                    <a:pt x="2106" y="728"/>
                  </a:cubicBezTo>
                  <a:cubicBezTo>
                    <a:pt x="2118" y="679"/>
                    <a:pt x="2124" y="669"/>
                    <a:pt x="2132" y="710"/>
                  </a:cubicBezTo>
                  <a:cubicBezTo>
                    <a:pt x="2140" y="751"/>
                    <a:pt x="2141" y="937"/>
                    <a:pt x="2152" y="972"/>
                  </a:cubicBezTo>
                  <a:cubicBezTo>
                    <a:pt x="2163" y="1007"/>
                    <a:pt x="2179" y="892"/>
                    <a:pt x="2196" y="918"/>
                  </a:cubicBezTo>
                  <a:cubicBezTo>
                    <a:pt x="2213" y="944"/>
                    <a:pt x="2239" y="1099"/>
                    <a:pt x="2254" y="1126"/>
                  </a:cubicBezTo>
                  <a:cubicBezTo>
                    <a:pt x="2269" y="1153"/>
                    <a:pt x="2275" y="1091"/>
                    <a:pt x="2286" y="1078"/>
                  </a:cubicBezTo>
                  <a:cubicBezTo>
                    <a:pt x="2297" y="1065"/>
                    <a:pt x="2310" y="1056"/>
                    <a:pt x="2318" y="1046"/>
                  </a:cubicBezTo>
                  <a:cubicBezTo>
                    <a:pt x="2326" y="1036"/>
                    <a:pt x="2327" y="1007"/>
                    <a:pt x="2336" y="1016"/>
                  </a:cubicBezTo>
                  <a:cubicBezTo>
                    <a:pt x="2345" y="1025"/>
                    <a:pt x="2363" y="1100"/>
                    <a:pt x="2374" y="1102"/>
                  </a:cubicBezTo>
                  <a:cubicBezTo>
                    <a:pt x="2385" y="1104"/>
                    <a:pt x="2395" y="1062"/>
                    <a:pt x="2402" y="1030"/>
                  </a:cubicBezTo>
                  <a:cubicBezTo>
                    <a:pt x="2409" y="998"/>
                    <a:pt x="2410" y="937"/>
                    <a:pt x="2416" y="908"/>
                  </a:cubicBezTo>
                  <a:cubicBezTo>
                    <a:pt x="2422" y="879"/>
                    <a:pt x="2429" y="867"/>
                    <a:pt x="2438" y="858"/>
                  </a:cubicBezTo>
                  <a:cubicBezTo>
                    <a:pt x="2447" y="849"/>
                    <a:pt x="2459" y="879"/>
                    <a:pt x="2468" y="852"/>
                  </a:cubicBezTo>
                  <a:cubicBezTo>
                    <a:pt x="2477" y="825"/>
                    <a:pt x="2481" y="731"/>
                    <a:pt x="2490" y="696"/>
                  </a:cubicBezTo>
                  <a:cubicBezTo>
                    <a:pt x="2499" y="661"/>
                    <a:pt x="2512" y="667"/>
                    <a:pt x="2522" y="644"/>
                  </a:cubicBezTo>
                  <a:cubicBezTo>
                    <a:pt x="2532" y="621"/>
                    <a:pt x="2539" y="572"/>
                    <a:pt x="2548" y="558"/>
                  </a:cubicBezTo>
                  <a:cubicBezTo>
                    <a:pt x="2557" y="544"/>
                    <a:pt x="2565" y="536"/>
                    <a:pt x="2574" y="560"/>
                  </a:cubicBezTo>
                  <a:cubicBezTo>
                    <a:pt x="2583" y="584"/>
                    <a:pt x="2593" y="688"/>
                    <a:pt x="2600" y="704"/>
                  </a:cubicBezTo>
                  <a:cubicBezTo>
                    <a:pt x="2607" y="720"/>
                    <a:pt x="2612" y="672"/>
                    <a:pt x="2618" y="656"/>
                  </a:cubicBezTo>
                  <a:cubicBezTo>
                    <a:pt x="2624" y="640"/>
                    <a:pt x="2632" y="604"/>
                    <a:pt x="2638" y="604"/>
                  </a:cubicBezTo>
                  <a:cubicBezTo>
                    <a:pt x="2644" y="604"/>
                    <a:pt x="2649" y="635"/>
                    <a:pt x="2656" y="654"/>
                  </a:cubicBezTo>
                  <a:cubicBezTo>
                    <a:pt x="2663" y="673"/>
                    <a:pt x="2672" y="723"/>
                    <a:pt x="2680" y="720"/>
                  </a:cubicBezTo>
                  <a:cubicBezTo>
                    <a:pt x="2688" y="717"/>
                    <a:pt x="2697" y="659"/>
                    <a:pt x="2704" y="636"/>
                  </a:cubicBezTo>
                  <a:cubicBezTo>
                    <a:pt x="2711" y="613"/>
                    <a:pt x="2714" y="616"/>
                    <a:pt x="2720" y="582"/>
                  </a:cubicBezTo>
                  <a:cubicBezTo>
                    <a:pt x="2726" y="548"/>
                    <a:pt x="2734" y="453"/>
                    <a:pt x="2742" y="430"/>
                  </a:cubicBezTo>
                  <a:cubicBezTo>
                    <a:pt x="2750" y="407"/>
                    <a:pt x="2759" y="473"/>
                    <a:pt x="2770" y="446"/>
                  </a:cubicBezTo>
                  <a:cubicBezTo>
                    <a:pt x="2781" y="419"/>
                    <a:pt x="2794" y="343"/>
                    <a:pt x="2808" y="268"/>
                  </a:cubicBezTo>
                </a:path>
              </a:pathLst>
            </a:custGeom>
            <a:noFill/>
            <a:ln w="28575">
              <a:solidFill>
                <a:srgbClr val="0000FF"/>
              </a:solidFill>
              <a:round/>
              <a:headEnd/>
              <a:tailEnd/>
            </a:ln>
          </p:spPr>
          <p:txBody>
            <a:bodyPr/>
            <a:lstStyle/>
            <a:p>
              <a:endParaRPr lang="en-US"/>
            </a:p>
          </p:txBody>
        </p:sp>
      </p:grpSp>
      <p:sp>
        <p:nvSpPr>
          <p:cNvPr id="69636" name="Slide Number Placeholder 8"/>
          <p:cNvSpPr>
            <a:spLocks noGrp="1"/>
          </p:cNvSpPr>
          <p:nvPr>
            <p:ph type="sldNum" sz="quarter" idx="12"/>
          </p:nvPr>
        </p:nvSpPr>
        <p:spPr>
          <a:xfrm>
            <a:off x="6858000" y="6381750"/>
            <a:ext cx="2133600" cy="476250"/>
          </a:xfrm>
          <a:noFill/>
        </p:spPr>
        <p:txBody>
          <a:bodyPr/>
          <a:lstStyle/>
          <a:p>
            <a:fld id="{B46BF2FB-EEE5-40AD-9556-9298A1FE7DAE}" type="slidenum">
              <a:rPr lang="en-US" sz="1200" smtClean="0">
                <a:ea typeface="ＭＳ Ｐゴシック" pitchFamily="34" charset="-128"/>
              </a:rPr>
              <a:pPr/>
              <a:t>68</a:t>
            </a:fld>
            <a:endParaRPr lang="en-US" sz="1200" smtClean="0">
              <a:ea typeface="ＭＳ Ｐゴシック" pitchFamily="34" charset="-128"/>
            </a:endParaRPr>
          </a:p>
        </p:txBody>
      </p:sp>
      <p:sp>
        <p:nvSpPr>
          <p:cNvPr id="69637" name="Freeform 9"/>
          <p:cNvSpPr>
            <a:spLocks/>
          </p:cNvSpPr>
          <p:nvPr/>
        </p:nvSpPr>
        <p:spPr bwMode="auto">
          <a:xfrm>
            <a:off x="5673725" y="4181475"/>
            <a:ext cx="1922463" cy="1609725"/>
          </a:xfrm>
          <a:custGeom>
            <a:avLst/>
            <a:gdLst>
              <a:gd name="T0" fmla="*/ 1921510 w 2165350"/>
              <a:gd name="T1" fmla="*/ 691427 h 1243541"/>
              <a:gd name="T2" fmla="*/ 1867977 w 2165350"/>
              <a:gd name="T3" fmla="*/ 1045021 h 1243541"/>
              <a:gd name="T4" fmla="*/ 1848256 w 2165350"/>
              <a:gd name="T5" fmla="*/ 810662 h 1243541"/>
              <a:gd name="T6" fmla="*/ 1803176 w 2165350"/>
              <a:gd name="T7" fmla="*/ 1201260 h 1243541"/>
              <a:gd name="T8" fmla="*/ 1772184 w 2165350"/>
              <a:gd name="T9" fmla="*/ 888782 h 1243541"/>
              <a:gd name="T10" fmla="*/ 1749644 w 2165350"/>
              <a:gd name="T11" fmla="*/ 1320495 h 1243541"/>
              <a:gd name="T12" fmla="*/ 1718652 w 2165350"/>
              <a:gd name="T13" fmla="*/ 1336942 h 1243541"/>
              <a:gd name="T14" fmla="*/ 1682025 w 2165350"/>
              <a:gd name="T15" fmla="*/ 884670 h 1243541"/>
              <a:gd name="T16" fmla="*/ 1673573 w 2165350"/>
              <a:gd name="T17" fmla="*/ 1242376 h 1243541"/>
              <a:gd name="T18" fmla="*/ 1648216 w 2165350"/>
              <a:gd name="T19" fmla="*/ 1604193 h 1243541"/>
              <a:gd name="T20" fmla="*/ 1608771 w 2165350"/>
              <a:gd name="T21" fmla="*/ 1205372 h 1243541"/>
              <a:gd name="T22" fmla="*/ 1572144 w 2165350"/>
              <a:gd name="T23" fmla="*/ 1003906 h 1243541"/>
              <a:gd name="T24" fmla="*/ 1558057 w 2165350"/>
              <a:gd name="T25" fmla="*/ 1439731 h 1243541"/>
              <a:gd name="T26" fmla="*/ 1518612 w 2165350"/>
              <a:gd name="T27" fmla="*/ 728431 h 1243541"/>
              <a:gd name="T28" fmla="*/ 1481985 w 2165350"/>
              <a:gd name="T29" fmla="*/ 1061467 h 1243541"/>
              <a:gd name="T30" fmla="*/ 1442541 w 2165350"/>
              <a:gd name="T31" fmla="*/ 1349276 h 1243541"/>
              <a:gd name="T32" fmla="*/ 1372104 w 2165350"/>
              <a:gd name="T33" fmla="*/ 1349276 h 1243541"/>
              <a:gd name="T34" fmla="*/ 1321390 w 2165350"/>
              <a:gd name="T35" fmla="*/ 909340 h 1243541"/>
              <a:gd name="T36" fmla="*/ 1265041 w 2165350"/>
              <a:gd name="T37" fmla="*/ 666758 h 1243541"/>
              <a:gd name="T38" fmla="*/ 1231231 w 2165350"/>
              <a:gd name="T39" fmla="*/ 822997 h 1243541"/>
              <a:gd name="T40" fmla="*/ 1188969 w 2165350"/>
              <a:gd name="T41" fmla="*/ 21243 h 1243541"/>
              <a:gd name="T42" fmla="*/ 1163612 w 2165350"/>
              <a:gd name="T43" fmla="*/ 872336 h 1243541"/>
              <a:gd name="T44" fmla="*/ 1143890 w 2165350"/>
              <a:gd name="T45" fmla="*/ 535188 h 1243541"/>
              <a:gd name="T46" fmla="*/ 1093176 w 2165350"/>
              <a:gd name="T47" fmla="*/ 609196 h 1243541"/>
              <a:gd name="T48" fmla="*/ 1056549 w 2165350"/>
              <a:gd name="T49" fmla="*/ 818885 h 1243541"/>
              <a:gd name="T50" fmla="*/ 1031192 w 2165350"/>
              <a:gd name="T51" fmla="*/ 444733 h 1243541"/>
              <a:gd name="T52" fmla="*/ 986112 w 2165350"/>
              <a:gd name="T53" fmla="*/ 41801 h 1243541"/>
              <a:gd name="T54" fmla="*/ 963572 w 2165350"/>
              <a:gd name="T55" fmla="*/ 695539 h 1243541"/>
              <a:gd name="T56" fmla="*/ 938215 w 2165350"/>
              <a:gd name="T57" fmla="*/ 761324 h 1243541"/>
              <a:gd name="T58" fmla="*/ 887501 w 2165350"/>
              <a:gd name="T59" fmla="*/ 868224 h 1243541"/>
              <a:gd name="T60" fmla="*/ 848056 w 2165350"/>
              <a:gd name="T61" fmla="*/ 728431 h 1243541"/>
              <a:gd name="T62" fmla="*/ 817064 w 2165350"/>
              <a:gd name="T63" fmla="*/ 452957 h 1243541"/>
              <a:gd name="T64" fmla="*/ 794525 w 2165350"/>
              <a:gd name="T65" fmla="*/ 732543 h 1243541"/>
              <a:gd name="T66" fmla="*/ 783255 w 2165350"/>
              <a:gd name="T67" fmla="*/ 111697 h 1243541"/>
              <a:gd name="T68" fmla="*/ 777620 w 2165350"/>
              <a:gd name="T69" fmla="*/ 975125 h 1243541"/>
              <a:gd name="T70" fmla="*/ 738175 w 2165350"/>
              <a:gd name="T71" fmla="*/ 1024463 h 1243541"/>
              <a:gd name="T72" fmla="*/ 681826 w 2165350"/>
              <a:gd name="T73" fmla="*/ 966901 h 1243541"/>
              <a:gd name="T74" fmla="*/ 639564 w 2165350"/>
              <a:gd name="T75" fmla="*/ 695539 h 1243541"/>
              <a:gd name="T76" fmla="*/ 602937 w 2165350"/>
              <a:gd name="T77" fmla="*/ 152813 h 1243541"/>
              <a:gd name="T78" fmla="*/ 586032 w 2165350"/>
              <a:gd name="T79" fmla="*/ 703762 h 1243541"/>
              <a:gd name="T80" fmla="*/ 560675 w 2165350"/>
              <a:gd name="T81" fmla="*/ 999794 h 1243541"/>
              <a:gd name="T82" fmla="*/ 535318 w 2165350"/>
              <a:gd name="T83" fmla="*/ 720208 h 1243541"/>
              <a:gd name="T84" fmla="*/ 498691 w 2165350"/>
              <a:gd name="T85" fmla="*/ 687316 h 1243541"/>
              <a:gd name="T86" fmla="*/ 501508 w 2165350"/>
              <a:gd name="T87" fmla="*/ 391283 h 1243541"/>
              <a:gd name="T88" fmla="*/ 447977 w 2165350"/>
              <a:gd name="T89" fmla="*/ 383060 h 1243541"/>
              <a:gd name="T90" fmla="*/ 433889 w 2165350"/>
              <a:gd name="T91" fmla="*/ 999794 h 1243541"/>
              <a:gd name="T92" fmla="*/ 411350 w 2165350"/>
              <a:gd name="T93" fmla="*/ 1262934 h 1243541"/>
              <a:gd name="T94" fmla="*/ 377540 w 2165350"/>
              <a:gd name="T95" fmla="*/ 839443 h 1243541"/>
              <a:gd name="T96" fmla="*/ 363453 w 2165350"/>
              <a:gd name="T97" fmla="*/ 358391 h 1243541"/>
              <a:gd name="T98" fmla="*/ 335278 w 2165350"/>
              <a:gd name="T99" fmla="*/ 884670 h 1243541"/>
              <a:gd name="T100" fmla="*/ 309921 w 2165350"/>
              <a:gd name="T101" fmla="*/ 1172479 h 1243541"/>
              <a:gd name="T102" fmla="*/ 287381 w 2165350"/>
              <a:gd name="T103" fmla="*/ 831220 h 1243541"/>
              <a:gd name="T104" fmla="*/ 259207 w 2165350"/>
              <a:gd name="T105" fmla="*/ 1242376 h 1243541"/>
              <a:gd name="T106" fmla="*/ 231032 w 2165350"/>
              <a:gd name="T107" fmla="*/ 831220 h 1243541"/>
              <a:gd name="T108" fmla="*/ 202857 w 2165350"/>
              <a:gd name="T109" fmla="*/ 1176591 h 1243541"/>
              <a:gd name="T110" fmla="*/ 177500 w 2165350"/>
              <a:gd name="T111" fmla="*/ 905228 h 1243541"/>
              <a:gd name="T112" fmla="*/ 132421 w 2165350"/>
              <a:gd name="T113" fmla="*/ 1057356 h 1243541"/>
              <a:gd name="T114" fmla="*/ 112699 w 2165350"/>
              <a:gd name="T115" fmla="*/ 1164256 h 1243541"/>
              <a:gd name="T116" fmla="*/ 73254 w 2165350"/>
              <a:gd name="T117" fmla="*/ 621530 h 1243541"/>
              <a:gd name="T118" fmla="*/ 56349 w 2165350"/>
              <a:gd name="T119" fmla="*/ 1143698 h 1243541"/>
              <a:gd name="T120" fmla="*/ 33810 w 2165350"/>
              <a:gd name="T121" fmla="*/ 748989 h 1243541"/>
              <a:gd name="T122" fmla="*/ 25357 w 2165350"/>
              <a:gd name="T123" fmla="*/ 1193037 h 1243541"/>
              <a:gd name="T124" fmla="*/ 0 w 2165350"/>
              <a:gd name="T125" fmla="*/ 1045021 h 124354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5350" h="1243541">
                <a:moveTo>
                  <a:pt x="2165350" y="533929"/>
                </a:moveTo>
                <a:cubicBezTo>
                  <a:pt x="2142066" y="662781"/>
                  <a:pt x="2118783" y="791633"/>
                  <a:pt x="2105025" y="806979"/>
                </a:cubicBezTo>
                <a:cubicBezTo>
                  <a:pt x="2091267" y="822325"/>
                  <a:pt x="2094971" y="605896"/>
                  <a:pt x="2082800" y="626004"/>
                </a:cubicBezTo>
                <a:cubicBezTo>
                  <a:pt x="2070629" y="646112"/>
                  <a:pt x="2046287" y="917575"/>
                  <a:pt x="2032000" y="927629"/>
                </a:cubicBezTo>
                <a:cubicBezTo>
                  <a:pt x="2017713" y="937683"/>
                  <a:pt x="2007129" y="670983"/>
                  <a:pt x="1997075" y="686329"/>
                </a:cubicBezTo>
                <a:cubicBezTo>
                  <a:pt x="1987021" y="701675"/>
                  <a:pt x="1981729" y="962025"/>
                  <a:pt x="1971675" y="1019704"/>
                </a:cubicBezTo>
                <a:cubicBezTo>
                  <a:pt x="1961621" y="1077383"/>
                  <a:pt x="1949450" y="1088496"/>
                  <a:pt x="1936750" y="1032404"/>
                </a:cubicBezTo>
                <a:cubicBezTo>
                  <a:pt x="1924050" y="976312"/>
                  <a:pt x="1903942" y="695325"/>
                  <a:pt x="1895475" y="683154"/>
                </a:cubicBezTo>
                <a:cubicBezTo>
                  <a:pt x="1887008" y="670983"/>
                  <a:pt x="1892300" y="866775"/>
                  <a:pt x="1885950" y="959379"/>
                </a:cubicBezTo>
                <a:cubicBezTo>
                  <a:pt x="1879600" y="1051983"/>
                  <a:pt x="1869546" y="1243541"/>
                  <a:pt x="1857375" y="1238779"/>
                </a:cubicBezTo>
                <a:cubicBezTo>
                  <a:pt x="1845204" y="1234017"/>
                  <a:pt x="1827212" y="1008062"/>
                  <a:pt x="1812925" y="930804"/>
                </a:cubicBezTo>
                <a:cubicBezTo>
                  <a:pt x="1798638" y="853546"/>
                  <a:pt x="1781175" y="745067"/>
                  <a:pt x="1771650" y="775229"/>
                </a:cubicBezTo>
                <a:cubicBezTo>
                  <a:pt x="1762125" y="805391"/>
                  <a:pt x="1765829" y="1147233"/>
                  <a:pt x="1755775" y="1111779"/>
                </a:cubicBezTo>
                <a:cubicBezTo>
                  <a:pt x="1745721" y="1076325"/>
                  <a:pt x="1725613" y="611187"/>
                  <a:pt x="1711325" y="562504"/>
                </a:cubicBezTo>
                <a:cubicBezTo>
                  <a:pt x="1697038" y="513821"/>
                  <a:pt x="1684337" y="739775"/>
                  <a:pt x="1670050" y="819679"/>
                </a:cubicBezTo>
                <a:cubicBezTo>
                  <a:pt x="1655763" y="899583"/>
                  <a:pt x="1646238" y="1004887"/>
                  <a:pt x="1625600" y="1041929"/>
                </a:cubicBezTo>
                <a:cubicBezTo>
                  <a:pt x="1604962" y="1078971"/>
                  <a:pt x="1568979" y="1098550"/>
                  <a:pt x="1546225" y="1041929"/>
                </a:cubicBezTo>
                <a:cubicBezTo>
                  <a:pt x="1523471" y="985308"/>
                  <a:pt x="1509183" y="790046"/>
                  <a:pt x="1489075" y="702204"/>
                </a:cubicBezTo>
                <a:cubicBezTo>
                  <a:pt x="1468967" y="614362"/>
                  <a:pt x="1442508" y="525991"/>
                  <a:pt x="1425575" y="514879"/>
                </a:cubicBezTo>
                <a:cubicBezTo>
                  <a:pt x="1408642" y="503767"/>
                  <a:pt x="1401763" y="718608"/>
                  <a:pt x="1387475" y="635529"/>
                </a:cubicBezTo>
                <a:cubicBezTo>
                  <a:pt x="1373188" y="552450"/>
                  <a:pt x="1352550" y="10054"/>
                  <a:pt x="1339850" y="16404"/>
                </a:cubicBezTo>
                <a:cubicBezTo>
                  <a:pt x="1327150" y="22754"/>
                  <a:pt x="1319742" y="607483"/>
                  <a:pt x="1311275" y="673629"/>
                </a:cubicBezTo>
                <a:cubicBezTo>
                  <a:pt x="1302808" y="739775"/>
                  <a:pt x="1302279" y="447146"/>
                  <a:pt x="1289050" y="413279"/>
                </a:cubicBezTo>
                <a:cubicBezTo>
                  <a:pt x="1275821" y="379412"/>
                  <a:pt x="1248304" y="433917"/>
                  <a:pt x="1231900" y="470429"/>
                </a:cubicBezTo>
                <a:cubicBezTo>
                  <a:pt x="1215496" y="506941"/>
                  <a:pt x="1202267" y="653521"/>
                  <a:pt x="1190625" y="632354"/>
                </a:cubicBezTo>
                <a:cubicBezTo>
                  <a:pt x="1178983" y="611187"/>
                  <a:pt x="1175279" y="443441"/>
                  <a:pt x="1162050" y="343429"/>
                </a:cubicBezTo>
                <a:cubicBezTo>
                  <a:pt x="1148821" y="243417"/>
                  <a:pt x="1123950" y="0"/>
                  <a:pt x="1111250" y="32279"/>
                </a:cubicBezTo>
                <a:cubicBezTo>
                  <a:pt x="1098550" y="64558"/>
                  <a:pt x="1094846" y="444500"/>
                  <a:pt x="1085850" y="537104"/>
                </a:cubicBezTo>
                <a:cubicBezTo>
                  <a:pt x="1076854" y="629708"/>
                  <a:pt x="1071563" y="565679"/>
                  <a:pt x="1057275" y="587904"/>
                </a:cubicBezTo>
                <a:cubicBezTo>
                  <a:pt x="1042987" y="610129"/>
                  <a:pt x="1017058" y="674687"/>
                  <a:pt x="1000125" y="670454"/>
                </a:cubicBezTo>
                <a:cubicBezTo>
                  <a:pt x="983192" y="666221"/>
                  <a:pt x="968904" y="615950"/>
                  <a:pt x="955675" y="562504"/>
                </a:cubicBezTo>
                <a:cubicBezTo>
                  <a:pt x="942446" y="509058"/>
                  <a:pt x="930804" y="349250"/>
                  <a:pt x="920750" y="349779"/>
                </a:cubicBezTo>
                <a:cubicBezTo>
                  <a:pt x="910696" y="350308"/>
                  <a:pt x="901700" y="609600"/>
                  <a:pt x="895350" y="565679"/>
                </a:cubicBezTo>
                <a:cubicBezTo>
                  <a:pt x="889000" y="521758"/>
                  <a:pt x="885825" y="55033"/>
                  <a:pt x="882650" y="86254"/>
                </a:cubicBezTo>
                <a:cubicBezTo>
                  <a:pt x="879475" y="117475"/>
                  <a:pt x="884767" y="635529"/>
                  <a:pt x="876300" y="753004"/>
                </a:cubicBezTo>
                <a:cubicBezTo>
                  <a:pt x="867833" y="870479"/>
                  <a:pt x="849841" y="792162"/>
                  <a:pt x="831850" y="791104"/>
                </a:cubicBezTo>
                <a:cubicBezTo>
                  <a:pt x="813859" y="790046"/>
                  <a:pt x="786871" y="788987"/>
                  <a:pt x="768350" y="746654"/>
                </a:cubicBezTo>
                <a:cubicBezTo>
                  <a:pt x="749829" y="704321"/>
                  <a:pt x="735542" y="641879"/>
                  <a:pt x="720725" y="537104"/>
                </a:cubicBezTo>
                <a:cubicBezTo>
                  <a:pt x="705908" y="432329"/>
                  <a:pt x="689504" y="116946"/>
                  <a:pt x="679450" y="118004"/>
                </a:cubicBezTo>
                <a:cubicBezTo>
                  <a:pt x="669396" y="119062"/>
                  <a:pt x="668338" y="434446"/>
                  <a:pt x="660400" y="543454"/>
                </a:cubicBezTo>
                <a:cubicBezTo>
                  <a:pt x="652463" y="652462"/>
                  <a:pt x="641350" y="769937"/>
                  <a:pt x="631825" y="772054"/>
                </a:cubicBezTo>
                <a:cubicBezTo>
                  <a:pt x="622300" y="774171"/>
                  <a:pt x="614892" y="596371"/>
                  <a:pt x="603250" y="556154"/>
                </a:cubicBezTo>
                <a:cubicBezTo>
                  <a:pt x="591608" y="515937"/>
                  <a:pt x="568325" y="573087"/>
                  <a:pt x="561975" y="530754"/>
                </a:cubicBezTo>
                <a:cubicBezTo>
                  <a:pt x="555625" y="488421"/>
                  <a:pt x="574675" y="341312"/>
                  <a:pt x="565150" y="302154"/>
                </a:cubicBezTo>
                <a:cubicBezTo>
                  <a:pt x="555625" y="262996"/>
                  <a:pt x="517525" y="217487"/>
                  <a:pt x="504825" y="295804"/>
                </a:cubicBezTo>
                <a:cubicBezTo>
                  <a:pt x="492125" y="374121"/>
                  <a:pt x="495829" y="658812"/>
                  <a:pt x="488950" y="772054"/>
                </a:cubicBezTo>
                <a:cubicBezTo>
                  <a:pt x="482071" y="885296"/>
                  <a:pt x="474133" y="995892"/>
                  <a:pt x="463550" y="975254"/>
                </a:cubicBezTo>
                <a:cubicBezTo>
                  <a:pt x="452967" y="954617"/>
                  <a:pt x="434446" y="764646"/>
                  <a:pt x="425450" y="648229"/>
                </a:cubicBezTo>
                <a:cubicBezTo>
                  <a:pt x="416454" y="531812"/>
                  <a:pt x="417512" y="270933"/>
                  <a:pt x="409575" y="276754"/>
                </a:cubicBezTo>
                <a:cubicBezTo>
                  <a:pt x="401638" y="282575"/>
                  <a:pt x="387879" y="578379"/>
                  <a:pt x="377825" y="683154"/>
                </a:cubicBezTo>
                <a:cubicBezTo>
                  <a:pt x="367771" y="787929"/>
                  <a:pt x="358246" y="912283"/>
                  <a:pt x="349250" y="905404"/>
                </a:cubicBezTo>
                <a:cubicBezTo>
                  <a:pt x="340254" y="898525"/>
                  <a:pt x="333375" y="632883"/>
                  <a:pt x="323850" y="641879"/>
                </a:cubicBezTo>
                <a:cubicBezTo>
                  <a:pt x="314325" y="650875"/>
                  <a:pt x="302683" y="959379"/>
                  <a:pt x="292100" y="959379"/>
                </a:cubicBezTo>
                <a:cubicBezTo>
                  <a:pt x="281517" y="959379"/>
                  <a:pt x="270933" y="650346"/>
                  <a:pt x="260350" y="641879"/>
                </a:cubicBezTo>
                <a:cubicBezTo>
                  <a:pt x="249767" y="633412"/>
                  <a:pt x="238654" y="899054"/>
                  <a:pt x="228600" y="908579"/>
                </a:cubicBezTo>
                <a:cubicBezTo>
                  <a:pt x="218546" y="918104"/>
                  <a:pt x="213254" y="714375"/>
                  <a:pt x="200025" y="699029"/>
                </a:cubicBezTo>
                <a:cubicBezTo>
                  <a:pt x="186796" y="683683"/>
                  <a:pt x="161396" y="783167"/>
                  <a:pt x="149225" y="816504"/>
                </a:cubicBezTo>
                <a:cubicBezTo>
                  <a:pt x="137054" y="849841"/>
                  <a:pt x="138112" y="955146"/>
                  <a:pt x="127000" y="899054"/>
                </a:cubicBezTo>
                <a:cubicBezTo>
                  <a:pt x="115888" y="842962"/>
                  <a:pt x="93133" y="482600"/>
                  <a:pt x="82550" y="479954"/>
                </a:cubicBezTo>
                <a:cubicBezTo>
                  <a:pt x="71967" y="477308"/>
                  <a:pt x="70908" y="866775"/>
                  <a:pt x="63500" y="883179"/>
                </a:cubicBezTo>
                <a:cubicBezTo>
                  <a:pt x="56092" y="899583"/>
                  <a:pt x="43921" y="572029"/>
                  <a:pt x="38100" y="578379"/>
                </a:cubicBezTo>
                <a:cubicBezTo>
                  <a:pt x="32279" y="584729"/>
                  <a:pt x="34925" y="883179"/>
                  <a:pt x="28575" y="921279"/>
                </a:cubicBezTo>
                <a:cubicBezTo>
                  <a:pt x="22225" y="959379"/>
                  <a:pt x="0" y="806979"/>
                  <a:pt x="0" y="806979"/>
                </a:cubicBezTo>
              </a:path>
            </a:pathLst>
          </a:custGeom>
          <a:noFill/>
          <a:ln w="15875" cap="flat" cmpd="sng" algn="ctr">
            <a:solidFill>
              <a:srgbClr val="FF6600"/>
            </a:solidFill>
            <a:prstDash val="solid"/>
            <a:round/>
            <a:headEnd type="none" w="med" len="med"/>
            <a:tailEnd type="none" w="med" len="med"/>
          </a:ln>
        </p:spPr>
        <p:txBody>
          <a:bodyPr/>
          <a:lstStyle/>
          <a:p>
            <a:endParaRPr lang="en-US"/>
          </a:p>
        </p:txBody>
      </p:sp>
      <p:sp>
        <p:nvSpPr>
          <p:cNvPr id="69638" name="Freeform 10"/>
          <p:cNvSpPr>
            <a:spLocks/>
          </p:cNvSpPr>
          <p:nvPr/>
        </p:nvSpPr>
        <p:spPr bwMode="auto">
          <a:xfrm flipH="1">
            <a:off x="838200" y="4378325"/>
            <a:ext cx="6735763" cy="971550"/>
          </a:xfrm>
          <a:custGeom>
            <a:avLst/>
            <a:gdLst/>
            <a:ahLst/>
            <a:cxnLst/>
            <a:rect l="0" t="0" r="r" b="b"/>
            <a:pathLst>
              <a:path w="2950147" h="695325">
                <a:moveTo>
                  <a:pt x="1401" y="533400"/>
                </a:moveTo>
                <a:cubicBezTo>
                  <a:pt x="2459" y="575733"/>
                  <a:pt x="0" y="618301"/>
                  <a:pt x="4576" y="660400"/>
                </a:cubicBezTo>
                <a:cubicBezTo>
                  <a:pt x="5401" y="667987"/>
                  <a:pt x="10036" y="677037"/>
                  <a:pt x="17276" y="679450"/>
                </a:cubicBezTo>
                <a:lnTo>
                  <a:pt x="26801" y="682625"/>
                </a:lnTo>
                <a:cubicBezTo>
                  <a:pt x="27859" y="685800"/>
                  <a:pt x="27609" y="689783"/>
                  <a:pt x="29976" y="692150"/>
                </a:cubicBezTo>
                <a:cubicBezTo>
                  <a:pt x="32343" y="694517"/>
                  <a:pt x="36154" y="695325"/>
                  <a:pt x="39501" y="695325"/>
                </a:cubicBezTo>
                <a:cubicBezTo>
                  <a:pt x="56467" y="695325"/>
                  <a:pt x="73368" y="693208"/>
                  <a:pt x="90301" y="692150"/>
                </a:cubicBezTo>
                <a:cubicBezTo>
                  <a:pt x="93327" y="683072"/>
                  <a:pt x="94658" y="679892"/>
                  <a:pt x="96651" y="669925"/>
                </a:cubicBezTo>
                <a:cubicBezTo>
                  <a:pt x="97914" y="663612"/>
                  <a:pt x="98768" y="657225"/>
                  <a:pt x="99826" y="650875"/>
                </a:cubicBezTo>
                <a:cubicBezTo>
                  <a:pt x="100884" y="626533"/>
                  <a:pt x="101201" y="602148"/>
                  <a:pt x="103001" y="577850"/>
                </a:cubicBezTo>
                <a:cubicBezTo>
                  <a:pt x="103323" y="573498"/>
                  <a:pt x="103450" y="568557"/>
                  <a:pt x="106176" y="565150"/>
                </a:cubicBezTo>
                <a:cubicBezTo>
                  <a:pt x="108267" y="562537"/>
                  <a:pt x="112526" y="563033"/>
                  <a:pt x="115701" y="561975"/>
                </a:cubicBezTo>
                <a:cubicBezTo>
                  <a:pt x="120499" y="581169"/>
                  <a:pt x="117496" y="570535"/>
                  <a:pt x="125226" y="593725"/>
                </a:cubicBezTo>
                <a:cubicBezTo>
                  <a:pt x="126284" y="596900"/>
                  <a:pt x="126545" y="600465"/>
                  <a:pt x="128401" y="603250"/>
                </a:cubicBezTo>
                <a:cubicBezTo>
                  <a:pt x="144167" y="626899"/>
                  <a:pt x="123904" y="597854"/>
                  <a:pt x="144276" y="622300"/>
                </a:cubicBezTo>
                <a:cubicBezTo>
                  <a:pt x="146719" y="625231"/>
                  <a:pt x="148183" y="628894"/>
                  <a:pt x="150626" y="631825"/>
                </a:cubicBezTo>
                <a:cubicBezTo>
                  <a:pt x="161594" y="644986"/>
                  <a:pt x="160796" y="641565"/>
                  <a:pt x="179201" y="647700"/>
                </a:cubicBezTo>
                <a:lnTo>
                  <a:pt x="188726" y="650875"/>
                </a:lnTo>
                <a:cubicBezTo>
                  <a:pt x="191901" y="654050"/>
                  <a:pt x="194031" y="658866"/>
                  <a:pt x="198251" y="660400"/>
                </a:cubicBezTo>
                <a:cubicBezTo>
                  <a:pt x="219152" y="668000"/>
                  <a:pt x="226413" y="662786"/>
                  <a:pt x="245876" y="657225"/>
                </a:cubicBezTo>
                <a:cubicBezTo>
                  <a:pt x="253856" y="633284"/>
                  <a:pt x="243091" y="662794"/>
                  <a:pt x="255401" y="638175"/>
                </a:cubicBezTo>
                <a:cubicBezTo>
                  <a:pt x="256898" y="635182"/>
                  <a:pt x="257258" y="631726"/>
                  <a:pt x="258576" y="628650"/>
                </a:cubicBezTo>
                <a:cubicBezTo>
                  <a:pt x="260440" y="624300"/>
                  <a:pt x="263004" y="620275"/>
                  <a:pt x="264926" y="615950"/>
                </a:cubicBezTo>
                <a:cubicBezTo>
                  <a:pt x="267241" y="610742"/>
                  <a:pt x="267963" y="604713"/>
                  <a:pt x="271276" y="600075"/>
                </a:cubicBezTo>
                <a:cubicBezTo>
                  <a:pt x="273494" y="596970"/>
                  <a:pt x="277626" y="595842"/>
                  <a:pt x="280801" y="593725"/>
                </a:cubicBezTo>
                <a:cubicBezTo>
                  <a:pt x="281859" y="589492"/>
                  <a:pt x="283029" y="585285"/>
                  <a:pt x="283976" y="581025"/>
                </a:cubicBezTo>
                <a:cubicBezTo>
                  <a:pt x="285147" y="575757"/>
                  <a:pt x="285256" y="570203"/>
                  <a:pt x="287151" y="565150"/>
                </a:cubicBezTo>
                <a:cubicBezTo>
                  <a:pt x="288491" y="561577"/>
                  <a:pt x="291794" y="559038"/>
                  <a:pt x="293501" y="555625"/>
                </a:cubicBezTo>
                <a:cubicBezTo>
                  <a:pt x="294998" y="552632"/>
                  <a:pt x="295618" y="549275"/>
                  <a:pt x="296676" y="546100"/>
                </a:cubicBezTo>
                <a:cubicBezTo>
                  <a:pt x="301836" y="499660"/>
                  <a:pt x="296256" y="531694"/>
                  <a:pt x="303026" y="508000"/>
                </a:cubicBezTo>
                <a:cubicBezTo>
                  <a:pt x="304225" y="503804"/>
                  <a:pt x="304482" y="499311"/>
                  <a:pt x="306201" y="495300"/>
                </a:cubicBezTo>
                <a:cubicBezTo>
                  <a:pt x="307704" y="491793"/>
                  <a:pt x="311001" y="489262"/>
                  <a:pt x="312551" y="485775"/>
                </a:cubicBezTo>
                <a:cubicBezTo>
                  <a:pt x="320462" y="467975"/>
                  <a:pt x="314986" y="469518"/>
                  <a:pt x="325251" y="457200"/>
                </a:cubicBezTo>
                <a:cubicBezTo>
                  <a:pt x="328126" y="453751"/>
                  <a:pt x="331601" y="450850"/>
                  <a:pt x="334776" y="447675"/>
                </a:cubicBezTo>
                <a:cubicBezTo>
                  <a:pt x="343243" y="422275"/>
                  <a:pt x="330543" y="451908"/>
                  <a:pt x="347476" y="434975"/>
                </a:cubicBezTo>
                <a:cubicBezTo>
                  <a:pt x="349843" y="432608"/>
                  <a:pt x="349154" y="428443"/>
                  <a:pt x="350651" y="425450"/>
                </a:cubicBezTo>
                <a:cubicBezTo>
                  <a:pt x="355943" y="414867"/>
                  <a:pt x="357001" y="415925"/>
                  <a:pt x="366526" y="409575"/>
                </a:cubicBezTo>
                <a:cubicBezTo>
                  <a:pt x="372347" y="392111"/>
                  <a:pt x="366203" y="407759"/>
                  <a:pt x="376051" y="390525"/>
                </a:cubicBezTo>
                <a:cubicBezTo>
                  <a:pt x="378399" y="386416"/>
                  <a:pt x="379371" y="381461"/>
                  <a:pt x="382401" y="377825"/>
                </a:cubicBezTo>
                <a:cubicBezTo>
                  <a:pt x="384844" y="374894"/>
                  <a:pt x="388751" y="373592"/>
                  <a:pt x="391926" y="371475"/>
                </a:cubicBezTo>
                <a:cubicBezTo>
                  <a:pt x="395101" y="373592"/>
                  <a:pt x="399008" y="374894"/>
                  <a:pt x="401451" y="377825"/>
                </a:cubicBezTo>
                <a:cubicBezTo>
                  <a:pt x="409487" y="387468"/>
                  <a:pt x="406898" y="392350"/>
                  <a:pt x="410976" y="403225"/>
                </a:cubicBezTo>
                <a:cubicBezTo>
                  <a:pt x="412638" y="407657"/>
                  <a:pt x="415568" y="411531"/>
                  <a:pt x="417326" y="415925"/>
                </a:cubicBezTo>
                <a:cubicBezTo>
                  <a:pt x="420566" y="424024"/>
                  <a:pt x="424980" y="438319"/>
                  <a:pt x="426851" y="447675"/>
                </a:cubicBezTo>
                <a:cubicBezTo>
                  <a:pt x="427770" y="452271"/>
                  <a:pt x="431480" y="482511"/>
                  <a:pt x="436376" y="485775"/>
                </a:cubicBezTo>
                <a:lnTo>
                  <a:pt x="445901" y="492125"/>
                </a:lnTo>
                <a:cubicBezTo>
                  <a:pt x="452251" y="491067"/>
                  <a:pt x="459362" y="492144"/>
                  <a:pt x="464951" y="488950"/>
                </a:cubicBezTo>
                <a:cubicBezTo>
                  <a:pt x="467857" y="487290"/>
                  <a:pt x="466329" y="482249"/>
                  <a:pt x="468126" y="479425"/>
                </a:cubicBezTo>
                <a:cubicBezTo>
                  <a:pt x="473808" y="470496"/>
                  <a:pt x="481731" y="463100"/>
                  <a:pt x="487176" y="454025"/>
                </a:cubicBezTo>
                <a:cubicBezTo>
                  <a:pt x="490351" y="448733"/>
                  <a:pt x="493941" y="443670"/>
                  <a:pt x="496701" y="438150"/>
                </a:cubicBezTo>
                <a:cubicBezTo>
                  <a:pt x="498198" y="435157"/>
                  <a:pt x="498558" y="431701"/>
                  <a:pt x="499876" y="428625"/>
                </a:cubicBezTo>
                <a:cubicBezTo>
                  <a:pt x="501740" y="424275"/>
                  <a:pt x="504362" y="420275"/>
                  <a:pt x="506226" y="415925"/>
                </a:cubicBezTo>
                <a:cubicBezTo>
                  <a:pt x="507544" y="412849"/>
                  <a:pt x="507904" y="409393"/>
                  <a:pt x="509401" y="406400"/>
                </a:cubicBezTo>
                <a:cubicBezTo>
                  <a:pt x="511108" y="402987"/>
                  <a:pt x="514044" y="400288"/>
                  <a:pt x="515751" y="396875"/>
                </a:cubicBezTo>
                <a:cubicBezTo>
                  <a:pt x="517248" y="393882"/>
                  <a:pt x="517429" y="390343"/>
                  <a:pt x="518926" y="387350"/>
                </a:cubicBezTo>
                <a:cubicBezTo>
                  <a:pt x="524540" y="376122"/>
                  <a:pt x="526375" y="378131"/>
                  <a:pt x="534801" y="368300"/>
                </a:cubicBezTo>
                <a:cubicBezTo>
                  <a:pt x="538245" y="364282"/>
                  <a:pt x="540841" y="359582"/>
                  <a:pt x="544326" y="355600"/>
                </a:cubicBezTo>
                <a:cubicBezTo>
                  <a:pt x="548268" y="351094"/>
                  <a:pt x="553434" y="347689"/>
                  <a:pt x="557026" y="342900"/>
                </a:cubicBezTo>
                <a:cubicBezTo>
                  <a:pt x="559866" y="339114"/>
                  <a:pt x="560868" y="334214"/>
                  <a:pt x="563376" y="330200"/>
                </a:cubicBezTo>
                <a:cubicBezTo>
                  <a:pt x="566181" y="325713"/>
                  <a:pt x="569825" y="321806"/>
                  <a:pt x="572901" y="317500"/>
                </a:cubicBezTo>
                <a:cubicBezTo>
                  <a:pt x="575119" y="314395"/>
                  <a:pt x="577134" y="311150"/>
                  <a:pt x="579251" y="307975"/>
                </a:cubicBezTo>
                <a:cubicBezTo>
                  <a:pt x="579443" y="307016"/>
                  <a:pt x="584221" y="281814"/>
                  <a:pt x="585601" y="279400"/>
                </a:cubicBezTo>
                <a:cubicBezTo>
                  <a:pt x="587829" y="275501"/>
                  <a:pt x="591951" y="273050"/>
                  <a:pt x="595126" y="269875"/>
                </a:cubicBezTo>
                <a:cubicBezTo>
                  <a:pt x="602333" y="248255"/>
                  <a:pt x="593262" y="274847"/>
                  <a:pt x="604651" y="244475"/>
                </a:cubicBezTo>
                <a:cubicBezTo>
                  <a:pt x="607116" y="237902"/>
                  <a:pt x="608155" y="230242"/>
                  <a:pt x="614176" y="225425"/>
                </a:cubicBezTo>
                <a:cubicBezTo>
                  <a:pt x="616789" y="223334"/>
                  <a:pt x="620526" y="223308"/>
                  <a:pt x="623701" y="222250"/>
                </a:cubicBezTo>
                <a:cubicBezTo>
                  <a:pt x="627934" y="215900"/>
                  <a:pt x="633988" y="210440"/>
                  <a:pt x="636401" y="203200"/>
                </a:cubicBezTo>
                <a:cubicBezTo>
                  <a:pt x="637459" y="200025"/>
                  <a:pt x="636670" y="195335"/>
                  <a:pt x="639576" y="193675"/>
                </a:cubicBezTo>
                <a:cubicBezTo>
                  <a:pt x="645165" y="190481"/>
                  <a:pt x="652313" y="191763"/>
                  <a:pt x="658626" y="190500"/>
                </a:cubicBezTo>
                <a:cubicBezTo>
                  <a:pt x="662905" y="189644"/>
                  <a:pt x="667093" y="188383"/>
                  <a:pt x="671326" y="187325"/>
                </a:cubicBezTo>
                <a:cubicBezTo>
                  <a:pt x="674501" y="185208"/>
                  <a:pt x="678015" y="183528"/>
                  <a:pt x="680851" y="180975"/>
                </a:cubicBezTo>
                <a:cubicBezTo>
                  <a:pt x="688638" y="173966"/>
                  <a:pt x="694359" y="164562"/>
                  <a:pt x="703076" y="158750"/>
                </a:cubicBezTo>
                <a:cubicBezTo>
                  <a:pt x="712642" y="152373"/>
                  <a:pt x="714022" y="150884"/>
                  <a:pt x="725301" y="146050"/>
                </a:cubicBezTo>
                <a:cubicBezTo>
                  <a:pt x="728377" y="144732"/>
                  <a:pt x="731651" y="143933"/>
                  <a:pt x="734826" y="142875"/>
                </a:cubicBezTo>
                <a:cubicBezTo>
                  <a:pt x="742234" y="137583"/>
                  <a:pt x="749476" y="132050"/>
                  <a:pt x="757051" y="127000"/>
                </a:cubicBezTo>
                <a:cubicBezTo>
                  <a:pt x="762186" y="123577"/>
                  <a:pt x="767989" y="121178"/>
                  <a:pt x="772926" y="117475"/>
                </a:cubicBezTo>
                <a:cubicBezTo>
                  <a:pt x="776518" y="114781"/>
                  <a:pt x="778797" y="110560"/>
                  <a:pt x="782451" y="107950"/>
                </a:cubicBezTo>
                <a:cubicBezTo>
                  <a:pt x="786302" y="105199"/>
                  <a:pt x="791092" y="104035"/>
                  <a:pt x="795151" y="101600"/>
                </a:cubicBezTo>
                <a:cubicBezTo>
                  <a:pt x="801695" y="97673"/>
                  <a:pt x="807949" y="93277"/>
                  <a:pt x="814201" y="88900"/>
                </a:cubicBezTo>
                <a:cubicBezTo>
                  <a:pt x="818536" y="85865"/>
                  <a:pt x="822307" y="82000"/>
                  <a:pt x="826901" y="79375"/>
                </a:cubicBezTo>
                <a:cubicBezTo>
                  <a:pt x="829807" y="77715"/>
                  <a:pt x="833350" y="77518"/>
                  <a:pt x="836426" y="76200"/>
                </a:cubicBezTo>
                <a:cubicBezTo>
                  <a:pt x="875390" y="59501"/>
                  <a:pt x="826765" y="79443"/>
                  <a:pt x="858651" y="63500"/>
                </a:cubicBezTo>
                <a:cubicBezTo>
                  <a:pt x="861644" y="62003"/>
                  <a:pt x="865001" y="61383"/>
                  <a:pt x="868176" y="60325"/>
                </a:cubicBezTo>
                <a:cubicBezTo>
                  <a:pt x="880876" y="61383"/>
                  <a:pt x="893962" y="60216"/>
                  <a:pt x="906276" y="63500"/>
                </a:cubicBezTo>
                <a:cubicBezTo>
                  <a:pt x="910615" y="64657"/>
                  <a:pt x="912958" y="69550"/>
                  <a:pt x="915801" y="73025"/>
                </a:cubicBezTo>
                <a:cubicBezTo>
                  <a:pt x="922503" y="81216"/>
                  <a:pt x="926045" y="92554"/>
                  <a:pt x="934851" y="98425"/>
                </a:cubicBezTo>
                <a:cubicBezTo>
                  <a:pt x="941201" y="102658"/>
                  <a:pt x="948505" y="105729"/>
                  <a:pt x="953901" y="111125"/>
                </a:cubicBezTo>
                <a:cubicBezTo>
                  <a:pt x="957076" y="114300"/>
                  <a:pt x="959527" y="118422"/>
                  <a:pt x="963426" y="120650"/>
                </a:cubicBezTo>
                <a:cubicBezTo>
                  <a:pt x="967215" y="122815"/>
                  <a:pt x="971893" y="122767"/>
                  <a:pt x="976126" y="123825"/>
                </a:cubicBezTo>
                <a:cubicBezTo>
                  <a:pt x="996234" y="120650"/>
                  <a:pt x="1016848" y="119789"/>
                  <a:pt x="1036451" y="114300"/>
                </a:cubicBezTo>
                <a:cubicBezTo>
                  <a:pt x="1043800" y="112242"/>
                  <a:pt x="1049151" y="105833"/>
                  <a:pt x="1055501" y="101600"/>
                </a:cubicBezTo>
                <a:cubicBezTo>
                  <a:pt x="1058676" y="99483"/>
                  <a:pt x="1062328" y="97948"/>
                  <a:pt x="1065026" y="95250"/>
                </a:cubicBezTo>
                <a:cubicBezTo>
                  <a:pt x="1068201" y="92075"/>
                  <a:pt x="1070626" y="87906"/>
                  <a:pt x="1074551" y="85725"/>
                </a:cubicBezTo>
                <a:cubicBezTo>
                  <a:pt x="1080402" y="82474"/>
                  <a:pt x="1087251" y="81492"/>
                  <a:pt x="1093601" y="79375"/>
                </a:cubicBezTo>
                <a:cubicBezTo>
                  <a:pt x="1096776" y="78317"/>
                  <a:pt x="1100341" y="78056"/>
                  <a:pt x="1103126" y="76200"/>
                </a:cubicBezTo>
                <a:cubicBezTo>
                  <a:pt x="1106301" y="74083"/>
                  <a:pt x="1109164" y="71400"/>
                  <a:pt x="1112651" y="69850"/>
                </a:cubicBezTo>
                <a:cubicBezTo>
                  <a:pt x="1118768" y="67132"/>
                  <a:pt x="1126132" y="67213"/>
                  <a:pt x="1131701" y="63500"/>
                </a:cubicBezTo>
                <a:cubicBezTo>
                  <a:pt x="1134876" y="61383"/>
                  <a:pt x="1137719" y="58653"/>
                  <a:pt x="1141226" y="57150"/>
                </a:cubicBezTo>
                <a:cubicBezTo>
                  <a:pt x="1149864" y="53448"/>
                  <a:pt x="1173725" y="51500"/>
                  <a:pt x="1179326" y="50800"/>
                </a:cubicBezTo>
                <a:lnTo>
                  <a:pt x="1401576" y="53975"/>
                </a:lnTo>
                <a:cubicBezTo>
                  <a:pt x="1454412" y="55679"/>
                  <a:pt x="1456288" y="56662"/>
                  <a:pt x="1490476" y="63500"/>
                </a:cubicBezTo>
                <a:cubicBezTo>
                  <a:pt x="1504234" y="62442"/>
                  <a:pt x="1518059" y="62037"/>
                  <a:pt x="1531751" y="60325"/>
                </a:cubicBezTo>
                <a:cubicBezTo>
                  <a:pt x="1535072" y="59910"/>
                  <a:pt x="1538015" y="57903"/>
                  <a:pt x="1541276" y="57150"/>
                </a:cubicBezTo>
                <a:cubicBezTo>
                  <a:pt x="1551793" y="54723"/>
                  <a:pt x="1562787" y="54213"/>
                  <a:pt x="1573026" y="50800"/>
                </a:cubicBezTo>
                <a:cubicBezTo>
                  <a:pt x="1576201" y="49742"/>
                  <a:pt x="1579304" y="48437"/>
                  <a:pt x="1582551" y="47625"/>
                </a:cubicBezTo>
                <a:cubicBezTo>
                  <a:pt x="1587786" y="46316"/>
                  <a:pt x="1593257" y="46001"/>
                  <a:pt x="1598426" y="44450"/>
                </a:cubicBezTo>
                <a:cubicBezTo>
                  <a:pt x="1603885" y="42812"/>
                  <a:pt x="1608894" y="39902"/>
                  <a:pt x="1614301" y="38100"/>
                </a:cubicBezTo>
                <a:cubicBezTo>
                  <a:pt x="1618441" y="36720"/>
                  <a:pt x="1622768" y="35983"/>
                  <a:pt x="1627001" y="34925"/>
                </a:cubicBezTo>
                <a:cubicBezTo>
                  <a:pt x="1657387" y="4539"/>
                  <a:pt x="1618482" y="40605"/>
                  <a:pt x="1646051" y="22225"/>
                </a:cubicBezTo>
                <a:cubicBezTo>
                  <a:pt x="1649787" y="19734"/>
                  <a:pt x="1651840" y="15191"/>
                  <a:pt x="1655576" y="12700"/>
                </a:cubicBezTo>
                <a:cubicBezTo>
                  <a:pt x="1659931" y="9797"/>
                  <a:pt x="1678411" y="6991"/>
                  <a:pt x="1680976" y="6350"/>
                </a:cubicBezTo>
                <a:cubicBezTo>
                  <a:pt x="1684223" y="5538"/>
                  <a:pt x="1687234" y="3901"/>
                  <a:pt x="1690501" y="3175"/>
                </a:cubicBezTo>
                <a:cubicBezTo>
                  <a:pt x="1696785" y="1778"/>
                  <a:pt x="1703201" y="1058"/>
                  <a:pt x="1709551" y="0"/>
                </a:cubicBezTo>
                <a:cubicBezTo>
                  <a:pt x="1728745" y="4798"/>
                  <a:pt x="1718111" y="1795"/>
                  <a:pt x="1741301" y="9525"/>
                </a:cubicBezTo>
                <a:cubicBezTo>
                  <a:pt x="1744476" y="10583"/>
                  <a:pt x="1747500" y="12330"/>
                  <a:pt x="1750826" y="12700"/>
                </a:cubicBezTo>
                <a:cubicBezTo>
                  <a:pt x="1785799" y="16586"/>
                  <a:pt x="1769948" y="14299"/>
                  <a:pt x="1798451" y="19050"/>
                </a:cubicBezTo>
                <a:cubicBezTo>
                  <a:pt x="1812209" y="17992"/>
                  <a:pt x="1826137" y="18273"/>
                  <a:pt x="1839726" y="15875"/>
                </a:cubicBezTo>
                <a:cubicBezTo>
                  <a:pt x="1844387" y="15052"/>
                  <a:pt x="1848076" y="11389"/>
                  <a:pt x="1852426" y="9525"/>
                </a:cubicBezTo>
                <a:cubicBezTo>
                  <a:pt x="1855502" y="8207"/>
                  <a:pt x="1858776" y="7408"/>
                  <a:pt x="1861951" y="6350"/>
                </a:cubicBezTo>
                <a:cubicBezTo>
                  <a:pt x="1868301" y="8467"/>
                  <a:pt x="1876268" y="7967"/>
                  <a:pt x="1881001" y="12700"/>
                </a:cubicBezTo>
                <a:cubicBezTo>
                  <a:pt x="1888023" y="19722"/>
                  <a:pt x="1891210" y="24155"/>
                  <a:pt x="1900051" y="28575"/>
                </a:cubicBezTo>
                <a:cubicBezTo>
                  <a:pt x="1903044" y="30072"/>
                  <a:pt x="1906583" y="30253"/>
                  <a:pt x="1909576" y="31750"/>
                </a:cubicBezTo>
                <a:cubicBezTo>
                  <a:pt x="1912989" y="33457"/>
                  <a:pt x="1915996" y="35882"/>
                  <a:pt x="1919101" y="38100"/>
                </a:cubicBezTo>
                <a:cubicBezTo>
                  <a:pt x="1922457" y="40497"/>
                  <a:pt x="1936338" y="51481"/>
                  <a:pt x="1941326" y="53975"/>
                </a:cubicBezTo>
                <a:cubicBezTo>
                  <a:pt x="1967616" y="67120"/>
                  <a:pt x="1933079" y="45302"/>
                  <a:pt x="1960376" y="63500"/>
                </a:cubicBezTo>
                <a:cubicBezTo>
                  <a:pt x="1966762" y="82659"/>
                  <a:pt x="1959875" y="64782"/>
                  <a:pt x="1976251" y="92075"/>
                </a:cubicBezTo>
                <a:cubicBezTo>
                  <a:pt x="1982905" y="103166"/>
                  <a:pt x="1981106" y="104886"/>
                  <a:pt x="1988951" y="114300"/>
                </a:cubicBezTo>
                <a:cubicBezTo>
                  <a:pt x="1991826" y="117749"/>
                  <a:pt x="1995719" y="120281"/>
                  <a:pt x="1998476" y="123825"/>
                </a:cubicBezTo>
                <a:cubicBezTo>
                  <a:pt x="2003161" y="129849"/>
                  <a:pt x="2005780" y="137479"/>
                  <a:pt x="2011176" y="142875"/>
                </a:cubicBezTo>
                <a:cubicBezTo>
                  <a:pt x="2014351" y="146050"/>
                  <a:pt x="2017826" y="148951"/>
                  <a:pt x="2020701" y="152400"/>
                </a:cubicBezTo>
                <a:cubicBezTo>
                  <a:pt x="2023144" y="155331"/>
                  <a:pt x="2023815" y="159903"/>
                  <a:pt x="2027051" y="161925"/>
                </a:cubicBezTo>
                <a:cubicBezTo>
                  <a:pt x="2032727" y="165473"/>
                  <a:pt x="2040532" y="164562"/>
                  <a:pt x="2046101" y="168275"/>
                </a:cubicBezTo>
                <a:cubicBezTo>
                  <a:pt x="2058411" y="176481"/>
                  <a:pt x="2052006" y="173418"/>
                  <a:pt x="2065151" y="177800"/>
                </a:cubicBezTo>
                <a:cubicBezTo>
                  <a:pt x="2083143" y="176742"/>
                  <a:pt x="2101255" y="176956"/>
                  <a:pt x="2119126" y="174625"/>
                </a:cubicBezTo>
                <a:cubicBezTo>
                  <a:pt x="2125763" y="173759"/>
                  <a:pt x="2131682" y="169898"/>
                  <a:pt x="2138176" y="168275"/>
                </a:cubicBezTo>
                <a:lnTo>
                  <a:pt x="2150876" y="165100"/>
                </a:lnTo>
                <a:cubicBezTo>
                  <a:pt x="2162518" y="166158"/>
                  <a:pt x="2174312" y="166121"/>
                  <a:pt x="2185801" y="168275"/>
                </a:cubicBezTo>
                <a:cubicBezTo>
                  <a:pt x="2191403" y="169325"/>
                  <a:pt x="2196320" y="172677"/>
                  <a:pt x="2201676" y="174625"/>
                </a:cubicBezTo>
                <a:cubicBezTo>
                  <a:pt x="2214113" y="179148"/>
                  <a:pt x="2221242" y="181442"/>
                  <a:pt x="2233426" y="184150"/>
                </a:cubicBezTo>
                <a:cubicBezTo>
                  <a:pt x="2238694" y="185321"/>
                  <a:pt x="2244033" y="186154"/>
                  <a:pt x="2249301" y="187325"/>
                </a:cubicBezTo>
                <a:cubicBezTo>
                  <a:pt x="2253561" y="188272"/>
                  <a:pt x="2257676" y="189923"/>
                  <a:pt x="2262001" y="190500"/>
                </a:cubicBezTo>
                <a:cubicBezTo>
                  <a:pt x="2273588" y="192045"/>
                  <a:pt x="2285284" y="192617"/>
                  <a:pt x="2296926" y="193675"/>
                </a:cubicBezTo>
                <a:cubicBezTo>
                  <a:pt x="2300101" y="194733"/>
                  <a:pt x="2303184" y="196124"/>
                  <a:pt x="2306451" y="196850"/>
                </a:cubicBezTo>
                <a:cubicBezTo>
                  <a:pt x="2334518" y="203087"/>
                  <a:pt x="2316061" y="196874"/>
                  <a:pt x="2338201" y="203200"/>
                </a:cubicBezTo>
                <a:cubicBezTo>
                  <a:pt x="2353093" y="207455"/>
                  <a:pt x="2343493" y="205468"/>
                  <a:pt x="2360426" y="212725"/>
                </a:cubicBezTo>
                <a:cubicBezTo>
                  <a:pt x="2363502" y="214043"/>
                  <a:pt x="2366875" y="214582"/>
                  <a:pt x="2369951" y="215900"/>
                </a:cubicBezTo>
                <a:cubicBezTo>
                  <a:pt x="2374301" y="217764"/>
                  <a:pt x="2378059" y="221102"/>
                  <a:pt x="2382651" y="222250"/>
                </a:cubicBezTo>
                <a:cubicBezTo>
                  <a:pt x="2390929" y="224319"/>
                  <a:pt x="2399584" y="224367"/>
                  <a:pt x="2408051" y="225425"/>
                </a:cubicBezTo>
                <a:cubicBezTo>
                  <a:pt x="2415815" y="229307"/>
                  <a:pt x="2423544" y="232515"/>
                  <a:pt x="2430276" y="238125"/>
                </a:cubicBezTo>
                <a:cubicBezTo>
                  <a:pt x="2433725" y="241000"/>
                  <a:pt x="2436352" y="244775"/>
                  <a:pt x="2439801" y="247650"/>
                </a:cubicBezTo>
                <a:cubicBezTo>
                  <a:pt x="2442732" y="250093"/>
                  <a:pt x="2446221" y="251782"/>
                  <a:pt x="2449326" y="254000"/>
                </a:cubicBezTo>
                <a:cubicBezTo>
                  <a:pt x="2453632" y="257076"/>
                  <a:pt x="2457623" y="260590"/>
                  <a:pt x="2462026" y="263525"/>
                </a:cubicBezTo>
                <a:cubicBezTo>
                  <a:pt x="2484499" y="278507"/>
                  <a:pt x="2492760" y="279104"/>
                  <a:pt x="2509651" y="301625"/>
                </a:cubicBezTo>
                <a:cubicBezTo>
                  <a:pt x="2512826" y="305858"/>
                  <a:pt x="2516241" y="309922"/>
                  <a:pt x="2519176" y="314325"/>
                </a:cubicBezTo>
                <a:cubicBezTo>
                  <a:pt x="2522599" y="319460"/>
                  <a:pt x="2525430" y="324967"/>
                  <a:pt x="2528701" y="330200"/>
                </a:cubicBezTo>
                <a:cubicBezTo>
                  <a:pt x="2530723" y="333436"/>
                  <a:pt x="2532353" y="337027"/>
                  <a:pt x="2535051" y="339725"/>
                </a:cubicBezTo>
                <a:cubicBezTo>
                  <a:pt x="2547534" y="352208"/>
                  <a:pt x="2544562" y="346976"/>
                  <a:pt x="2557276" y="352425"/>
                </a:cubicBezTo>
                <a:cubicBezTo>
                  <a:pt x="2580280" y="362284"/>
                  <a:pt x="2559090" y="356598"/>
                  <a:pt x="2585851" y="361950"/>
                </a:cubicBezTo>
                <a:cubicBezTo>
                  <a:pt x="2592201" y="365125"/>
                  <a:pt x="2598769" y="367898"/>
                  <a:pt x="2604901" y="371475"/>
                </a:cubicBezTo>
                <a:cubicBezTo>
                  <a:pt x="2611493" y="375320"/>
                  <a:pt x="2617125" y="380762"/>
                  <a:pt x="2623951" y="384175"/>
                </a:cubicBezTo>
                <a:cubicBezTo>
                  <a:pt x="2643268" y="393834"/>
                  <a:pt x="2638315" y="376314"/>
                  <a:pt x="2662051" y="400050"/>
                </a:cubicBezTo>
                <a:cubicBezTo>
                  <a:pt x="2674274" y="412273"/>
                  <a:pt x="2667840" y="407084"/>
                  <a:pt x="2681101" y="415925"/>
                </a:cubicBezTo>
                <a:lnTo>
                  <a:pt x="2693801" y="434975"/>
                </a:lnTo>
                <a:cubicBezTo>
                  <a:pt x="2695918" y="438150"/>
                  <a:pt x="2696738" y="442793"/>
                  <a:pt x="2700151" y="444500"/>
                </a:cubicBezTo>
                <a:lnTo>
                  <a:pt x="2712851" y="450850"/>
                </a:lnTo>
                <a:cubicBezTo>
                  <a:pt x="2724584" y="468449"/>
                  <a:pt x="2712488" y="454529"/>
                  <a:pt x="2728726" y="463550"/>
                </a:cubicBezTo>
                <a:cubicBezTo>
                  <a:pt x="2735397" y="467256"/>
                  <a:pt x="2747776" y="476250"/>
                  <a:pt x="2747776" y="476250"/>
                </a:cubicBezTo>
                <a:cubicBezTo>
                  <a:pt x="2748179" y="477056"/>
                  <a:pt x="2757671" y="497353"/>
                  <a:pt x="2760476" y="498475"/>
                </a:cubicBezTo>
                <a:cubicBezTo>
                  <a:pt x="2763583" y="499718"/>
                  <a:pt x="2766826" y="496358"/>
                  <a:pt x="2770001" y="495300"/>
                </a:cubicBezTo>
                <a:cubicBezTo>
                  <a:pt x="2785556" y="464191"/>
                  <a:pt x="2766411" y="494997"/>
                  <a:pt x="2785876" y="479425"/>
                </a:cubicBezTo>
                <a:cubicBezTo>
                  <a:pt x="2791471" y="474949"/>
                  <a:pt x="2793309" y="466650"/>
                  <a:pt x="2795401" y="460375"/>
                </a:cubicBezTo>
                <a:cubicBezTo>
                  <a:pt x="2799029" y="471258"/>
                  <a:pt x="2803780" y="484701"/>
                  <a:pt x="2804926" y="495300"/>
                </a:cubicBezTo>
                <a:cubicBezTo>
                  <a:pt x="2808233" y="525886"/>
                  <a:pt x="2804028" y="557476"/>
                  <a:pt x="2811276" y="587375"/>
                </a:cubicBezTo>
                <a:cubicBezTo>
                  <a:pt x="2814504" y="600690"/>
                  <a:pt x="2840663" y="601314"/>
                  <a:pt x="2849376" y="603250"/>
                </a:cubicBezTo>
                <a:cubicBezTo>
                  <a:pt x="2852643" y="603976"/>
                  <a:pt x="2855726" y="605367"/>
                  <a:pt x="2858901" y="606425"/>
                </a:cubicBezTo>
                <a:cubicBezTo>
                  <a:pt x="2873718" y="605367"/>
                  <a:pt x="2888661" y="605454"/>
                  <a:pt x="2903351" y="603250"/>
                </a:cubicBezTo>
                <a:cubicBezTo>
                  <a:pt x="2950147" y="596231"/>
                  <a:pt x="2907569" y="596900"/>
                  <a:pt x="2928751" y="596900"/>
                </a:cubicBezTo>
              </a:path>
            </a:pathLst>
          </a:custGeom>
          <a:noFill/>
          <a:ln w="22225" cap="flat" cmpd="sng" algn="ctr">
            <a:solidFill>
              <a:srgbClr val="000000"/>
            </a:solidFill>
            <a:prstDash val="solid"/>
            <a:round/>
            <a:headEnd type="none" w="med" len="med"/>
            <a:tailEnd type="none" w="med" len="med"/>
          </a:ln>
        </p:spPr>
        <p:txBody>
          <a:bodyPr/>
          <a:lstStyle/>
          <a:p>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838200" y="228600"/>
            <a:ext cx="7162800" cy="1828800"/>
          </a:xfrm>
        </p:spPr>
        <p:txBody>
          <a:bodyPr/>
          <a:lstStyle/>
          <a:p>
            <a:r>
              <a:rPr lang="en-US" sz="2800" smtClean="0">
                <a:solidFill>
                  <a:srgbClr val="0000FF"/>
                </a:solidFill>
                <a:ea typeface="ＭＳ Ｐゴシック" pitchFamily="34" charset="-128"/>
              </a:rPr>
              <a:t>Best Prediction for the next 100 years?</a:t>
            </a:r>
            <a:r>
              <a:rPr lang="en-US" sz="1600" smtClean="0">
                <a:solidFill>
                  <a:srgbClr val="0000FF"/>
                </a:solidFill>
                <a:ea typeface="ＭＳ Ｐゴシック" pitchFamily="34" charset="-128"/>
              </a:rPr>
              <a:t/>
            </a:r>
            <a:br>
              <a:rPr lang="en-US" sz="1600" smtClean="0">
                <a:solidFill>
                  <a:srgbClr val="0000FF"/>
                </a:solidFill>
                <a:ea typeface="ＭＳ Ｐゴシック" pitchFamily="34" charset="-128"/>
              </a:rPr>
            </a:br>
            <a:r>
              <a:rPr lang="en-US" sz="1100" smtClean="0">
                <a:solidFill>
                  <a:srgbClr val="0000FF"/>
                </a:solidFill>
                <a:ea typeface="ＭＳ Ｐゴシック" pitchFamily="34" charset="-128"/>
              </a:rPr>
              <a:t/>
            </a:r>
            <a:br>
              <a:rPr lang="en-US" sz="1100" smtClean="0">
                <a:solidFill>
                  <a:srgbClr val="0000FF"/>
                </a:solidFill>
                <a:ea typeface="ＭＳ Ｐゴシック" pitchFamily="34" charset="-128"/>
              </a:rPr>
            </a:br>
            <a:r>
              <a:rPr lang="en-US" sz="1800" smtClean="0">
                <a:ea typeface="ＭＳ Ｐゴシック" pitchFamily="34" charset="-128"/>
              </a:rPr>
              <a:t>A 0.6 deg C rise, similar to the last 100 years.</a:t>
            </a:r>
            <a:br>
              <a:rPr lang="en-US" sz="1800" smtClean="0">
                <a:ea typeface="ＭＳ Ｐゴシック" pitchFamily="34" charset="-128"/>
              </a:rPr>
            </a:br>
            <a:r>
              <a:rPr lang="en-US" sz="1800" smtClean="0">
                <a:ea typeface="ＭＳ Ｐゴシック" pitchFamily="34" charset="-128"/>
              </a:rPr>
              <a:t>Note, the last 30-year warming and last decade’s cooling (red dot and green arrow) does not look unusual.</a:t>
            </a:r>
            <a:endParaRPr lang="en-US" sz="2900" smtClean="0">
              <a:ea typeface="ＭＳ Ｐゴシック" pitchFamily="34" charset="-128"/>
            </a:endParaRPr>
          </a:p>
        </p:txBody>
      </p:sp>
      <p:grpSp>
        <p:nvGrpSpPr>
          <p:cNvPr id="70659" name="Group 12"/>
          <p:cNvGrpSpPr>
            <a:grpSpLocks/>
          </p:cNvGrpSpPr>
          <p:nvPr/>
        </p:nvGrpSpPr>
        <p:grpSpPr bwMode="auto">
          <a:xfrm>
            <a:off x="1524000" y="2085975"/>
            <a:ext cx="6019800" cy="4543425"/>
            <a:chOff x="960" y="1314"/>
            <a:chExt cx="3792" cy="2862"/>
          </a:xfrm>
        </p:grpSpPr>
        <p:grpSp>
          <p:nvGrpSpPr>
            <p:cNvPr id="70661" name="Group 9"/>
            <p:cNvGrpSpPr>
              <a:grpSpLocks/>
            </p:cNvGrpSpPr>
            <p:nvPr/>
          </p:nvGrpSpPr>
          <p:grpSpPr bwMode="auto">
            <a:xfrm>
              <a:off x="960" y="1314"/>
              <a:ext cx="3792" cy="2862"/>
              <a:chOff x="960" y="1314"/>
              <a:chExt cx="3792" cy="2862"/>
            </a:xfrm>
          </p:grpSpPr>
          <p:pic>
            <p:nvPicPr>
              <p:cNvPr id="70663" name="Picture 1" descr="clarity.whats goinng on.temp.png"/>
              <p:cNvPicPr>
                <a:picLocks noChangeAspect="1"/>
              </p:cNvPicPr>
              <p:nvPr/>
            </p:nvPicPr>
            <p:blipFill>
              <a:blip r:embed="rId3" cstate="screen"/>
              <a:srcRect/>
              <a:stretch>
                <a:fillRect/>
              </a:stretch>
            </p:blipFill>
            <p:spPr bwMode="auto">
              <a:xfrm>
                <a:off x="960" y="1314"/>
                <a:ext cx="3792" cy="2862"/>
              </a:xfrm>
              <a:prstGeom prst="rect">
                <a:avLst/>
              </a:prstGeom>
              <a:noFill/>
              <a:ln w="28575">
                <a:solidFill>
                  <a:schemeClr val="tx1"/>
                </a:solidFill>
                <a:miter lim="800000"/>
                <a:headEnd/>
                <a:tailEnd/>
              </a:ln>
            </p:spPr>
          </p:pic>
          <p:sp>
            <p:nvSpPr>
              <p:cNvPr id="70664" name="Oval 5"/>
              <p:cNvSpPr>
                <a:spLocks noChangeArrowheads="1"/>
              </p:cNvSpPr>
              <p:nvPr/>
            </p:nvSpPr>
            <p:spPr bwMode="auto">
              <a:xfrm>
                <a:off x="3090" y="2816"/>
                <a:ext cx="385" cy="378"/>
              </a:xfrm>
              <a:prstGeom prst="ellipse">
                <a:avLst/>
              </a:prstGeom>
              <a:noFill/>
              <a:ln w="12700">
                <a:solidFill>
                  <a:srgbClr val="FF0000"/>
                </a:solidFill>
                <a:round/>
                <a:headEnd/>
                <a:tailEnd/>
              </a:ln>
            </p:spPr>
            <p:txBody>
              <a:bodyPr wrap="none" anchor="ctr"/>
              <a:lstStyle/>
              <a:p>
                <a:pPr defTabSz="457200"/>
                <a:endParaRPr lang="en-US" sz="1800"/>
              </a:p>
            </p:txBody>
          </p:sp>
          <p:sp>
            <p:nvSpPr>
              <p:cNvPr id="70665" name="Text Box 6"/>
              <p:cNvSpPr txBox="1">
                <a:spLocks noChangeArrowheads="1"/>
              </p:cNvSpPr>
              <p:nvPr/>
            </p:nvSpPr>
            <p:spPr bwMode="auto">
              <a:xfrm>
                <a:off x="2402" y="2321"/>
                <a:ext cx="971" cy="296"/>
              </a:xfrm>
              <a:prstGeom prst="rect">
                <a:avLst/>
              </a:prstGeom>
              <a:solidFill>
                <a:schemeClr val="bg1"/>
              </a:solidFill>
              <a:ln w="12700">
                <a:solidFill>
                  <a:srgbClr val="000000"/>
                </a:solidFill>
                <a:miter lim="800000"/>
                <a:headEnd/>
                <a:tailEnd/>
              </a:ln>
            </p:spPr>
            <p:txBody>
              <a:bodyPr>
                <a:spAutoFit/>
              </a:bodyPr>
              <a:lstStyle/>
              <a:p>
                <a:pPr algn="ctr" defTabSz="457200">
                  <a:spcBef>
                    <a:spcPct val="50000"/>
                  </a:spcBef>
                </a:pPr>
                <a:r>
                  <a:rPr lang="en-US" sz="1200"/>
                  <a:t>Red Circle is the claimed AGW scare</a:t>
                </a:r>
              </a:p>
            </p:txBody>
          </p:sp>
          <p:sp>
            <p:nvSpPr>
              <p:cNvPr id="70666" name="Line 7"/>
              <p:cNvSpPr>
                <a:spLocks noChangeShapeType="1"/>
              </p:cNvSpPr>
              <p:nvPr/>
            </p:nvSpPr>
            <p:spPr bwMode="auto">
              <a:xfrm>
                <a:off x="3443" y="3349"/>
                <a:ext cx="1068" cy="0"/>
              </a:xfrm>
              <a:prstGeom prst="line">
                <a:avLst/>
              </a:prstGeom>
              <a:noFill/>
              <a:ln w="9525">
                <a:solidFill>
                  <a:schemeClr val="tx1"/>
                </a:solidFill>
                <a:round/>
                <a:headEnd type="triangle" w="med" len="med"/>
                <a:tailEnd type="triangle" w="med" len="med"/>
              </a:ln>
            </p:spPr>
            <p:txBody>
              <a:bodyPr/>
              <a:lstStyle/>
              <a:p>
                <a:endParaRPr lang="en-US"/>
              </a:p>
            </p:txBody>
          </p:sp>
          <p:sp>
            <p:nvSpPr>
              <p:cNvPr id="70667" name="Text Box 8"/>
              <p:cNvSpPr txBox="1">
                <a:spLocks noChangeArrowheads="1"/>
              </p:cNvSpPr>
              <p:nvPr/>
            </p:nvSpPr>
            <p:spPr bwMode="auto">
              <a:xfrm>
                <a:off x="3549" y="3340"/>
                <a:ext cx="842" cy="173"/>
              </a:xfrm>
              <a:prstGeom prst="rect">
                <a:avLst/>
              </a:prstGeom>
              <a:noFill/>
              <a:ln w="9525">
                <a:noFill/>
                <a:miter lim="800000"/>
                <a:headEnd/>
                <a:tailEnd/>
              </a:ln>
            </p:spPr>
            <p:txBody>
              <a:bodyPr>
                <a:spAutoFit/>
              </a:bodyPr>
              <a:lstStyle/>
              <a:p>
                <a:pPr algn="ctr">
                  <a:spcBef>
                    <a:spcPct val="50000"/>
                  </a:spcBef>
                </a:pPr>
                <a:r>
                  <a:rPr lang="en-US" sz="1200"/>
                  <a:t>100 years</a:t>
                </a:r>
              </a:p>
            </p:txBody>
          </p:sp>
        </p:grpSp>
        <p:sp>
          <p:nvSpPr>
            <p:cNvPr id="70662" name="Line 11"/>
            <p:cNvSpPr>
              <a:spLocks noChangeShapeType="1"/>
            </p:cNvSpPr>
            <p:nvPr/>
          </p:nvSpPr>
          <p:spPr bwMode="auto">
            <a:xfrm flipH="1">
              <a:off x="3552" y="2870"/>
              <a:ext cx="240" cy="0"/>
            </a:xfrm>
            <a:prstGeom prst="line">
              <a:avLst/>
            </a:prstGeom>
            <a:noFill/>
            <a:ln w="34925">
              <a:solidFill>
                <a:srgbClr val="008000"/>
              </a:solidFill>
              <a:round/>
              <a:headEnd/>
              <a:tailEnd type="triangle" w="med" len="med"/>
            </a:ln>
          </p:spPr>
          <p:txBody>
            <a:bodyPr/>
            <a:lstStyle/>
            <a:p>
              <a:endParaRPr lang="en-US"/>
            </a:p>
          </p:txBody>
        </p:sp>
      </p:grpSp>
      <p:sp>
        <p:nvSpPr>
          <p:cNvPr id="70660" name="Slide Number Placeholder 11"/>
          <p:cNvSpPr>
            <a:spLocks noGrp="1"/>
          </p:cNvSpPr>
          <p:nvPr>
            <p:ph type="sldNum" sz="quarter" idx="12"/>
          </p:nvPr>
        </p:nvSpPr>
        <p:spPr>
          <a:noFill/>
        </p:spPr>
        <p:txBody>
          <a:bodyPr/>
          <a:lstStyle/>
          <a:p>
            <a:fld id="{12A47488-F97D-4CB3-9EA9-6BA574C04C99}" type="slidenum">
              <a:rPr lang="en-US" smtClean="0">
                <a:ea typeface="ＭＳ Ｐゴシック" pitchFamily="34" charset="-128"/>
              </a:rPr>
              <a:pPr/>
              <a:t>69</a:t>
            </a:fld>
            <a:endParaRPr lang="en-US" smtClean="0">
              <a:ea typeface="ＭＳ Ｐゴシック"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5"/>
          <p:cNvSpPr txBox="1">
            <a:spLocks noChangeArrowheads="1"/>
          </p:cNvSpPr>
          <p:nvPr/>
        </p:nvSpPr>
        <p:spPr bwMode="auto">
          <a:xfrm>
            <a:off x="2041525" y="5553075"/>
            <a:ext cx="4629150" cy="974725"/>
          </a:xfrm>
          <a:prstGeom prst="rect">
            <a:avLst/>
          </a:prstGeom>
          <a:noFill/>
          <a:ln w="28575">
            <a:solidFill>
              <a:srgbClr val="0000FF"/>
            </a:solidFill>
            <a:miter lim="800000"/>
            <a:headEnd/>
            <a:tailEnd/>
          </a:ln>
        </p:spPr>
        <p:txBody>
          <a:bodyPr>
            <a:spAutoFit/>
          </a:bodyPr>
          <a:lstStyle/>
          <a:p>
            <a:pPr algn="ctr" defTabSz="457200"/>
            <a:r>
              <a:rPr lang="en-US" sz="2800">
                <a:solidFill>
                  <a:srgbClr val="0000FF"/>
                </a:solidFill>
                <a:latin typeface="Calibri" pitchFamily="34" charset="0"/>
              </a:rPr>
              <a:t>Is ‘Climate Change’ just another over-blown scare?</a:t>
            </a:r>
          </a:p>
        </p:txBody>
      </p:sp>
      <p:sp>
        <p:nvSpPr>
          <p:cNvPr id="6147" name="Content Placeholder 2"/>
          <p:cNvSpPr txBox="1">
            <a:spLocks/>
          </p:cNvSpPr>
          <p:nvPr/>
        </p:nvSpPr>
        <p:spPr bwMode="auto">
          <a:xfrm>
            <a:off x="655638" y="863600"/>
            <a:ext cx="7740650" cy="4376738"/>
          </a:xfrm>
          <a:prstGeom prst="rect">
            <a:avLst/>
          </a:prstGeom>
          <a:noFill/>
          <a:ln w="9525">
            <a:noFill/>
            <a:miter lim="800000"/>
            <a:headEnd/>
            <a:tailEnd/>
          </a:ln>
        </p:spPr>
        <p:txBody>
          <a:bodyPr/>
          <a:lstStyle/>
          <a:p>
            <a:pPr marL="342900" indent="-342900" defTabSz="457200">
              <a:spcBef>
                <a:spcPct val="20000"/>
              </a:spcBef>
              <a:buFontTx/>
              <a:buChar char="•"/>
            </a:pPr>
            <a:r>
              <a:rPr lang="en-US" sz="2400" b="1">
                <a:latin typeface="Calibri" pitchFamily="34" charset="0"/>
              </a:rPr>
              <a:t>Population Bomb</a:t>
            </a:r>
            <a:r>
              <a:rPr lang="en-US" sz="2400">
                <a:latin typeface="Calibri" pitchFamily="34" charset="0"/>
              </a:rPr>
              <a:t>, starvation/crowding - 1940s to 1970s</a:t>
            </a:r>
          </a:p>
          <a:p>
            <a:pPr marL="342900" indent="-342900" defTabSz="457200">
              <a:spcBef>
                <a:spcPct val="20000"/>
              </a:spcBef>
              <a:buFontTx/>
              <a:buChar char="•"/>
            </a:pPr>
            <a:r>
              <a:rPr lang="en-US" sz="2400" b="1">
                <a:latin typeface="Calibri" pitchFamily="34" charset="0"/>
              </a:rPr>
              <a:t>Silent Spring, </a:t>
            </a:r>
            <a:r>
              <a:rPr lang="en-US" sz="2400">
                <a:latin typeface="Calibri" pitchFamily="34" charset="0"/>
              </a:rPr>
              <a:t>DDT - 1960s &amp; 1970s </a:t>
            </a:r>
            <a:r>
              <a:rPr lang="en-US" sz="1800">
                <a:latin typeface="Calibri" pitchFamily="34" charset="0"/>
              </a:rPr>
              <a:t>(outlawing DDT killed millions)</a:t>
            </a:r>
            <a:endParaRPr lang="en-US" sz="2400">
              <a:latin typeface="Calibri" pitchFamily="34" charset="0"/>
            </a:endParaRPr>
          </a:p>
          <a:p>
            <a:pPr marL="342900" indent="-342900" defTabSz="457200">
              <a:spcBef>
                <a:spcPct val="20000"/>
              </a:spcBef>
              <a:buFontTx/>
              <a:buChar char="•"/>
            </a:pPr>
            <a:r>
              <a:rPr lang="en-US" sz="2400" b="1">
                <a:latin typeface="Calibri" pitchFamily="34" charset="0"/>
              </a:rPr>
              <a:t>Global Nuclear War</a:t>
            </a:r>
            <a:r>
              <a:rPr lang="en-US" sz="2400">
                <a:latin typeface="Calibri" pitchFamily="34" charset="0"/>
              </a:rPr>
              <a:t> - 1950s thru 1980s</a:t>
            </a:r>
          </a:p>
          <a:p>
            <a:pPr marL="342900" indent="-342900" defTabSz="457200">
              <a:spcBef>
                <a:spcPct val="20000"/>
              </a:spcBef>
              <a:buFontTx/>
              <a:buChar char="•"/>
            </a:pPr>
            <a:r>
              <a:rPr lang="en-US" sz="2400" b="1">
                <a:latin typeface="Calibri" pitchFamily="34" charset="0"/>
              </a:rPr>
              <a:t>Global cooling, </a:t>
            </a:r>
            <a:r>
              <a:rPr lang="en-US" sz="2400">
                <a:latin typeface="Calibri" pitchFamily="34" charset="0"/>
              </a:rPr>
              <a:t>Ice Age/starvation - 1956 to 1977</a:t>
            </a:r>
          </a:p>
          <a:p>
            <a:pPr marL="342900" indent="-342900" defTabSz="457200">
              <a:spcBef>
                <a:spcPct val="20000"/>
              </a:spcBef>
              <a:buFontTx/>
              <a:buChar char="•"/>
            </a:pPr>
            <a:r>
              <a:rPr lang="en-US" sz="2400" b="1">
                <a:latin typeface="Calibri" pitchFamily="34" charset="0"/>
              </a:rPr>
              <a:t>Hole in the Ozone layer, </a:t>
            </a:r>
            <a:r>
              <a:rPr lang="en-US" sz="2400">
                <a:latin typeface="Calibri" pitchFamily="34" charset="0"/>
              </a:rPr>
              <a:t>caused by CFCs, 1970s &amp; 1980s (</a:t>
            </a:r>
            <a:r>
              <a:rPr lang="en-US" sz="1800">
                <a:latin typeface="Calibri" pitchFamily="34" charset="0"/>
              </a:rPr>
              <a:t>We now know that the Ozone changes were </a:t>
            </a:r>
            <a:r>
              <a:rPr lang="en-US" sz="1800" b="1">
                <a:latin typeface="Calibri" pitchFamily="34" charset="0"/>
              </a:rPr>
              <a:t>not</a:t>
            </a:r>
            <a:r>
              <a:rPr lang="en-US" sz="1800">
                <a:latin typeface="Calibri" pitchFamily="34" charset="0"/>
              </a:rPr>
              <a:t> caused by human CFCs)</a:t>
            </a:r>
          </a:p>
          <a:p>
            <a:pPr marL="342900" indent="-342900" defTabSz="457200">
              <a:spcBef>
                <a:spcPct val="20000"/>
              </a:spcBef>
              <a:buFontTx/>
              <a:buChar char="•"/>
            </a:pPr>
            <a:r>
              <a:rPr lang="en-US" sz="2400" b="1">
                <a:latin typeface="Calibri" pitchFamily="34" charset="0"/>
              </a:rPr>
              <a:t>Nuclear Winter,</a:t>
            </a:r>
            <a:r>
              <a:rPr lang="en-US" sz="2400">
                <a:latin typeface="Calibri" pitchFamily="34" charset="0"/>
              </a:rPr>
              <a:t> nuke-caused ice Age - 1980s &amp; 1990s</a:t>
            </a:r>
          </a:p>
          <a:p>
            <a:pPr marL="342900" indent="-342900" defTabSz="457200">
              <a:spcBef>
                <a:spcPct val="20000"/>
              </a:spcBef>
              <a:buFontTx/>
              <a:buChar char="•"/>
            </a:pPr>
            <a:r>
              <a:rPr lang="en-US" sz="2400" b="1">
                <a:latin typeface="Calibri" pitchFamily="34" charset="0"/>
              </a:rPr>
              <a:t>Asteroid Impact</a:t>
            </a:r>
            <a:r>
              <a:rPr lang="en-US" sz="2400">
                <a:latin typeface="Calibri" pitchFamily="34" charset="0"/>
              </a:rPr>
              <a:t> - 1930 to present </a:t>
            </a:r>
            <a:r>
              <a:rPr lang="en-US" sz="2000">
                <a:latin typeface="Calibri" pitchFamily="34" charset="0"/>
              </a:rPr>
              <a:t>(a real, but remote risk)</a:t>
            </a:r>
          </a:p>
          <a:p>
            <a:pPr marL="342900" indent="-342900" defTabSz="457200">
              <a:spcBef>
                <a:spcPct val="20000"/>
              </a:spcBef>
              <a:buFontTx/>
              <a:buChar char="•"/>
            </a:pPr>
            <a:r>
              <a:rPr lang="en-US" sz="2400" b="1">
                <a:latin typeface="Calibri" pitchFamily="34" charset="0"/>
              </a:rPr>
              <a:t>Global Warming</a:t>
            </a:r>
            <a:r>
              <a:rPr lang="en-US" sz="2400">
                <a:latin typeface="Calibri" pitchFamily="34" charset="0"/>
              </a:rPr>
              <a:t> - 1929 to 1969 and 1987 to 2003</a:t>
            </a:r>
          </a:p>
          <a:p>
            <a:pPr marL="342900" indent="-342900" defTabSz="457200">
              <a:spcBef>
                <a:spcPct val="20000"/>
              </a:spcBef>
              <a:buFontTx/>
              <a:buChar char="•"/>
            </a:pPr>
            <a:r>
              <a:rPr lang="en-US" sz="2400" b="1">
                <a:latin typeface="Calibri" pitchFamily="34" charset="0"/>
              </a:rPr>
              <a:t>“Climate Change”</a:t>
            </a:r>
            <a:r>
              <a:rPr lang="en-US" sz="2400">
                <a:latin typeface="Calibri" pitchFamily="34" charset="0"/>
              </a:rPr>
              <a:t> - 2003 to present</a:t>
            </a:r>
            <a:endParaRPr lang="en-US" sz="2000"/>
          </a:p>
        </p:txBody>
      </p:sp>
      <p:sp>
        <p:nvSpPr>
          <p:cNvPr id="6148" name="TextBox 5"/>
          <p:cNvSpPr txBox="1">
            <a:spLocks noChangeArrowheads="1"/>
          </p:cNvSpPr>
          <p:nvPr/>
        </p:nvSpPr>
        <p:spPr bwMode="auto">
          <a:xfrm>
            <a:off x="1143000" y="179388"/>
            <a:ext cx="6934200" cy="541337"/>
          </a:xfrm>
          <a:prstGeom prst="rect">
            <a:avLst/>
          </a:prstGeom>
          <a:noFill/>
          <a:ln w="22225">
            <a:solidFill>
              <a:srgbClr val="000000"/>
            </a:solidFill>
            <a:miter lim="800000"/>
            <a:headEnd/>
            <a:tailEnd/>
          </a:ln>
        </p:spPr>
        <p:txBody>
          <a:bodyPr>
            <a:spAutoFit/>
          </a:bodyPr>
          <a:lstStyle/>
          <a:p>
            <a:pPr algn="ctr" defTabSz="457200"/>
            <a:r>
              <a:rPr lang="en-US" sz="2800">
                <a:solidFill>
                  <a:srgbClr val="0000FF"/>
                </a:solidFill>
                <a:latin typeface="Calibri" pitchFamily="34" charset="0"/>
              </a:rPr>
              <a:t>Modern Human-Extinction Scares</a:t>
            </a:r>
          </a:p>
        </p:txBody>
      </p:sp>
      <p:sp>
        <p:nvSpPr>
          <p:cNvPr id="6149" name="Slide Number Placeholder 5"/>
          <p:cNvSpPr>
            <a:spLocks noGrp="1"/>
          </p:cNvSpPr>
          <p:nvPr>
            <p:ph type="sldNum" sz="quarter" idx="12"/>
          </p:nvPr>
        </p:nvSpPr>
        <p:spPr>
          <a:noFill/>
        </p:spPr>
        <p:txBody>
          <a:bodyPr/>
          <a:lstStyle/>
          <a:p>
            <a:fld id="{8F7BF8C5-2AF1-489E-9D11-0A87691E56FC}" type="slidenum">
              <a:rPr lang="en-US" smtClean="0">
                <a:ea typeface="ＭＳ Ｐゴシック" pitchFamily="34" charset="-128"/>
              </a:rPr>
              <a:pPr/>
              <a:t>7</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1"/>
          <p:cNvSpPr>
            <a:spLocks noGrp="1"/>
          </p:cNvSpPr>
          <p:nvPr>
            <p:ph type="sldNum" sz="quarter" idx="12"/>
          </p:nvPr>
        </p:nvSpPr>
        <p:spPr>
          <a:noFill/>
        </p:spPr>
        <p:txBody>
          <a:bodyPr/>
          <a:lstStyle/>
          <a:p>
            <a:fld id="{3267C1E5-FDF1-48B0-9E31-BBABF71E6C74}" type="slidenum">
              <a:rPr lang="en-US" smtClean="0">
                <a:ea typeface="ＭＳ Ｐゴシック" pitchFamily="34" charset="-128"/>
              </a:rPr>
              <a:pPr/>
              <a:t>70</a:t>
            </a:fld>
            <a:endParaRPr lang="en-US" smtClean="0">
              <a:ea typeface="ＭＳ Ｐゴシック" pitchFamily="34" charset="-128"/>
            </a:endParaRPr>
          </a:p>
        </p:txBody>
      </p:sp>
      <p:sp>
        <p:nvSpPr>
          <p:cNvPr id="3" name="Rectangle 2"/>
          <p:cNvSpPr txBox="1">
            <a:spLocks noChangeArrowheads="1"/>
          </p:cNvSpPr>
          <p:nvPr/>
        </p:nvSpPr>
        <p:spPr bwMode="auto">
          <a:xfrm>
            <a:off x="838200" y="76200"/>
            <a:ext cx="7391400" cy="1600200"/>
          </a:xfrm>
          <a:prstGeom prst="rect">
            <a:avLst/>
          </a:prstGeom>
          <a:noFill/>
          <a:ln w="9525">
            <a:noFill/>
            <a:miter lim="800000"/>
            <a:headEnd/>
            <a:tailEnd/>
          </a:ln>
        </p:spPr>
        <p:txBody>
          <a:bodyPr anchor="ctr"/>
          <a:lstStyle/>
          <a:p>
            <a:pPr algn="ctr" eaLnBrk="0" hangingPunct="0">
              <a:defRPr/>
            </a:pPr>
            <a:r>
              <a:rPr lang="en-US" sz="2800" kern="0" dirty="0">
                <a:solidFill>
                  <a:srgbClr val="0000FF"/>
                </a:solidFill>
                <a:latin typeface="+mj-lt"/>
                <a:ea typeface="ＭＳ Ｐゴシック"/>
                <a:cs typeface="ＭＳ Ｐゴシック"/>
              </a:rPr>
              <a:t>Another Prediction, based on the last century</a:t>
            </a:r>
            <a:r>
              <a:rPr lang="en-US" kern="0" dirty="0">
                <a:solidFill>
                  <a:srgbClr val="0000FF"/>
                </a:solidFill>
                <a:latin typeface="+mj-lt"/>
                <a:ea typeface="ＭＳ Ｐゴシック"/>
                <a:cs typeface="ＭＳ Ｐゴシック"/>
              </a:rPr>
              <a:t/>
            </a:r>
            <a:br>
              <a:rPr lang="en-US" kern="0" dirty="0">
                <a:solidFill>
                  <a:srgbClr val="0000FF"/>
                </a:solidFill>
                <a:latin typeface="+mj-lt"/>
                <a:ea typeface="ＭＳ Ｐゴシック"/>
                <a:cs typeface="ＭＳ Ｐゴシック"/>
              </a:rPr>
            </a:br>
            <a:r>
              <a:rPr lang="en-US" sz="1100" kern="0" dirty="0">
                <a:solidFill>
                  <a:srgbClr val="0000FF"/>
                </a:solidFill>
                <a:latin typeface="+mj-lt"/>
                <a:ea typeface="ＭＳ Ｐゴシック"/>
                <a:cs typeface="ＭＳ Ｐゴシック"/>
              </a:rPr>
              <a:t/>
            </a:r>
            <a:br>
              <a:rPr lang="en-US" sz="1100" kern="0" dirty="0">
                <a:solidFill>
                  <a:srgbClr val="0000FF"/>
                </a:solidFill>
                <a:latin typeface="+mj-lt"/>
                <a:ea typeface="ＭＳ Ｐゴシック"/>
                <a:cs typeface="ＭＳ Ｐゴシック"/>
              </a:rPr>
            </a:br>
            <a:r>
              <a:rPr lang="en-US" sz="1800" kern="0" dirty="0">
                <a:latin typeface="+mj-lt"/>
                <a:ea typeface="ＭＳ Ｐゴシック"/>
                <a:cs typeface="ＭＳ Ｐゴシック"/>
              </a:rPr>
              <a:t>Continuation of the recent warming/cooling cycles.</a:t>
            </a:r>
          </a:p>
          <a:p>
            <a:pPr algn="ctr" eaLnBrk="0" hangingPunct="0">
              <a:defRPr/>
            </a:pPr>
            <a:r>
              <a:rPr lang="en-US" sz="1800" kern="0" dirty="0">
                <a:latin typeface="+mj-lt"/>
                <a:ea typeface="ＭＳ Ｐゴシック"/>
                <a:cs typeface="ＭＳ Ｐゴシック"/>
              </a:rPr>
              <a:t>The three extrapolations are a repeat of the last three cooling periods.</a:t>
            </a:r>
          </a:p>
          <a:p>
            <a:pPr algn="ctr" eaLnBrk="0" hangingPunct="0">
              <a:defRPr/>
            </a:pPr>
            <a:r>
              <a:rPr lang="en-US" sz="1800" kern="0" dirty="0">
                <a:latin typeface="+mj-lt"/>
                <a:ea typeface="ＭＳ Ｐゴシック"/>
                <a:cs typeface="ＭＳ Ｐゴシック"/>
              </a:rPr>
              <a:t>Note the departure of the real data after the 2001 IPCC forecast.</a:t>
            </a:r>
          </a:p>
        </p:txBody>
      </p:sp>
      <p:pic>
        <p:nvPicPr>
          <p:cNvPr id="71684" name="Picture 3" descr="Projected cooling.png"/>
          <p:cNvPicPr>
            <a:picLocks noChangeAspect="1"/>
          </p:cNvPicPr>
          <p:nvPr/>
        </p:nvPicPr>
        <p:blipFill>
          <a:blip r:embed="rId3" cstate="screen"/>
          <a:srcRect/>
          <a:stretch>
            <a:fillRect/>
          </a:stretch>
        </p:blipFill>
        <p:spPr bwMode="auto">
          <a:xfrm>
            <a:off x="1066800" y="1828800"/>
            <a:ext cx="6705600" cy="474345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4"/>
          <p:cNvSpPr>
            <a:spLocks noGrp="1"/>
          </p:cNvSpPr>
          <p:nvPr>
            <p:ph idx="1"/>
          </p:nvPr>
        </p:nvSpPr>
        <p:spPr>
          <a:xfrm>
            <a:off x="1524000" y="2851150"/>
            <a:ext cx="6629400" cy="2286000"/>
          </a:xfrm>
          <a:ln w="41275">
            <a:solidFill>
              <a:srgbClr val="0000FF"/>
            </a:solidFill>
          </a:ln>
        </p:spPr>
        <p:txBody>
          <a:bodyPr/>
          <a:lstStyle/>
          <a:p>
            <a:pPr>
              <a:buFontTx/>
              <a:buAutoNum type="arabicPeriod"/>
            </a:pPr>
            <a:r>
              <a:rPr lang="en-US" sz="1600" smtClean="0">
                <a:solidFill>
                  <a:srgbClr val="FF0000"/>
                </a:solidFill>
                <a:ea typeface="ＭＳ Ｐゴシック" pitchFamily="34" charset="-128"/>
              </a:rPr>
              <a:t>Recent human burning of fossil fuels suddenly and dangerously increased CO</a:t>
            </a:r>
            <a:r>
              <a:rPr lang="en-US" sz="1400" smtClean="0">
                <a:solidFill>
                  <a:srgbClr val="FF0000"/>
                </a:solidFill>
                <a:ea typeface="ＭＳ Ｐゴシック" pitchFamily="34" charset="-128"/>
              </a:rPr>
              <a:t>2</a:t>
            </a:r>
            <a:r>
              <a:rPr lang="en-US" sz="1600" smtClean="0">
                <a:solidFill>
                  <a:srgbClr val="FF0000"/>
                </a:solidFill>
                <a:ea typeface="ＭＳ Ｐゴシック" pitchFamily="34" charset="-128"/>
              </a:rPr>
              <a:t> beyond previous levels – Yes/No.</a:t>
            </a:r>
          </a:p>
          <a:p>
            <a:pPr>
              <a:buFontTx/>
              <a:buAutoNum type="arabicPeriod"/>
            </a:pPr>
            <a:r>
              <a:rPr lang="en-US" sz="1600" smtClean="0">
                <a:solidFill>
                  <a:srgbClr val="FF0000"/>
                </a:solidFill>
                <a:ea typeface="ＭＳ Ｐゴシック" pitchFamily="34" charset="-128"/>
              </a:rPr>
              <a:t>Human CO</a:t>
            </a:r>
            <a:r>
              <a:rPr lang="en-US" sz="1400" smtClean="0">
                <a:solidFill>
                  <a:srgbClr val="FF0000"/>
                </a:solidFill>
                <a:ea typeface="ＭＳ Ｐゴシック" pitchFamily="34" charset="-128"/>
              </a:rPr>
              <a:t>2</a:t>
            </a:r>
            <a:r>
              <a:rPr lang="en-US" sz="1600" smtClean="0">
                <a:solidFill>
                  <a:srgbClr val="FF0000"/>
                </a:solidFill>
                <a:ea typeface="ＭＳ Ｐゴシック" pitchFamily="34" charset="-128"/>
              </a:rPr>
              <a:t> emissions causes greenhouse warming – No.</a:t>
            </a:r>
          </a:p>
          <a:p>
            <a:pPr>
              <a:buFontTx/>
              <a:buAutoNum type="arabicPeriod"/>
            </a:pPr>
            <a:r>
              <a:rPr lang="en-US" sz="1600" b="1" smtClean="0">
                <a:solidFill>
                  <a:srgbClr val="FF0000"/>
                </a:solidFill>
                <a:ea typeface="ＭＳ Ｐゴシック" pitchFamily="34" charset="-128"/>
              </a:rPr>
              <a:t>Dangerous, sudden global warming occurred the last 50 years – No.</a:t>
            </a:r>
          </a:p>
          <a:p>
            <a:pPr>
              <a:buFontTx/>
              <a:buAutoNum type="arabicPeriod"/>
            </a:pPr>
            <a:r>
              <a:rPr lang="en-US" sz="1600" smtClean="0">
                <a:ea typeface="ＭＳ Ｐゴシック" pitchFamily="34" charset="-128"/>
              </a:rPr>
              <a:t>The current Temperature is </a:t>
            </a:r>
            <a:r>
              <a:rPr lang="en-US" sz="1600" b="1" smtClean="0">
                <a:ea typeface="ＭＳ Ｐゴシック" pitchFamily="34" charset="-128"/>
              </a:rPr>
              <a:t>too Hot </a:t>
            </a:r>
            <a:r>
              <a:rPr lang="en-US" sz="1600" smtClean="0">
                <a:ea typeface="ＭＳ Ｐゴシック" pitchFamily="34" charset="-128"/>
              </a:rPr>
              <a:t>&amp; further warming is </a:t>
            </a:r>
            <a:r>
              <a:rPr lang="en-US" sz="1600" b="1" smtClean="0">
                <a:ea typeface="ＭＳ Ｐゴシック" pitchFamily="34" charset="-128"/>
              </a:rPr>
              <a:t>Bad</a:t>
            </a:r>
            <a:r>
              <a:rPr lang="en-US" sz="1600" smtClean="0">
                <a:ea typeface="ＭＳ Ｐゴシック" pitchFamily="34" charset="-128"/>
              </a:rPr>
              <a:t>.</a:t>
            </a:r>
          </a:p>
          <a:p>
            <a:pPr>
              <a:buFontTx/>
              <a:buAutoNum type="arabicPeriod"/>
            </a:pPr>
            <a:r>
              <a:rPr lang="en-US" sz="1600" smtClean="0">
                <a:ea typeface="ＭＳ Ｐゴシック" pitchFamily="34" charset="-128"/>
              </a:rPr>
              <a:t>It is more difficult to adapt to climate changes than to attempt to control them.</a:t>
            </a:r>
          </a:p>
        </p:txBody>
      </p:sp>
      <p:sp>
        <p:nvSpPr>
          <p:cNvPr id="73731" name="TextBox 5"/>
          <p:cNvSpPr txBox="1">
            <a:spLocks noChangeArrowheads="1"/>
          </p:cNvSpPr>
          <p:nvPr/>
        </p:nvSpPr>
        <p:spPr bwMode="auto">
          <a:xfrm>
            <a:off x="1524000" y="5410200"/>
            <a:ext cx="5867400" cy="1190625"/>
          </a:xfrm>
          <a:prstGeom prst="rect">
            <a:avLst/>
          </a:prstGeom>
          <a:noFill/>
          <a:ln w="9525">
            <a:noFill/>
            <a:miter lim="800000"/>
            <a:headEnd/>
            <a:tailEnd/>
          </a:ln>
        </p:spPr>
        <p:txBody>
          <a:bodyPr>
            <a:spAutoFit/>
          </a:bodyPr>
          <a:lstStyle/>
          <a:p>
            <a:r>
              <a:rPr lang="en-US" sz="1800"/>
              <a:t>Next is #4.  Now, let’s consider this: Has the last 50-years of human emissions caused anything bad?  What is the “best” temperature or “best” CO</a:t>
            </a:r>
            <a:r>
              <a:rPr lang="en-US"/>
              <a:t>2</a:t>
            </a:r>
            <a:r>
              <a:rPr lang="en-US" sz="1800"/>
              <a:t> content?  Is the earth worse if it warms a few more degrees?</a:t>
            </a:r>
          </a:p>
        </p:txBody>
      </p:sp>
      <p:sp>
        <p:nvSpPr>
          <p:cNvPr id="73732" name="TextBox 4"/>
          <p:cNvSpPr txBox="1">
            <a:spLocks noChangeArrowheads="1"/>
          </p:cNvSpPr>
          <p:nvPr/>
        </p:nvSpPr>
        <p:spPr bwMode="auto">
          <a:xfrm>
            <a:off x="1295400" y="381000"/>
            <a:ext cx="6781800" cy="2409825"/>
          </a:xfrm>
          <a:prstGeom prst="rect">
            <a:avLst/>
          </a:prstGeom>
          <a:noFill/>
          <a:ln w="9525">
            <a:noFill/>
            <a:miter lim="800000"/>
            <a:headEnd/>
            <a:tailEnd/>
          </a:ln>
        </p:spPr>
        <p:txBody>
          <a:bodyPr>
            <a:spAutoFit/>
          </a:bodyPr>
          <a:lstStyle/>
          <a:p>
            <a:pPr algn="ctr"/>
            <a:r>
              <a:rPr lang="en-US" sz="2000">
                <a:solidFill>
                  <a:srgbClr val="0000FF"/>
                </a:solidFill>
              </a:rPr>
              <a:t>#3 -  Dangerous, unusual warming the last 50 years?  </a:t>
            </a:r>
            <a:r>
              <a:rPr lang="en-US" sz="2400" b="1">
                <a:solidFill>
                  <a:srgbClr val="0000FF"/>
                </a:solidFill>
              </a:rPr>
              <a:t>No.</a:t>
            </a:r>
            <a:endParaRPr lang="en-US" sz="2000" b="1">
              <a:solidFill>
                <a:srgbClr val="0000FF"/>
              </a:solidFill>
            </a:endParaRPr>
          </a:p>
          <a:p>
            <a:pPr algn="ctr"/>
            <a:endParaRPr lang="en-US" sz="2000">
              <a:solidFill>
                <a:srgbClr val="0000FF"/>
              </a:solidFill>
            </a:endParaRPr>
          </a:p>
          <a:p>
            <a:r>
              <a:rPr lang="en-US" sz="1800"/>
              <a:t>When corrected for the local urban warming of sensors and the Soviet/Russian site issues, there was </a:t>
            </a:r>
            <a:r>
              <a:rPr lang="en-US" sz="1800" b="1"/>
              <a:t>no unusual global surface warming</a:t>
            </a:r>
            <a:r>
              <a:rPr lang="en-US" sz="1800"/>
              <a:t>.  Atmospheric warming measurements in the satellite era also show </a:t>
            </a:r>
            <a:r>
              <a:rPr lang="en-US" sz="1800" b="1"/>
              <a:t>nothing</a:t>
            </a:r>
            <a:r>
              <a:rPr lang="en-US" sz="1800"/>
              <a:t> to indicate a warming alarm.</a:t>
            </a:r>
          </a:p>
          <a:p>
            <a:r>
              <a:rPr lang="en-US" sz="1800"/>
              <a:t>Other reported data indicating warming has been shown to be cherry-picked and manipulated.</a:t>
            </a:r>
          </a:p>
        </p:txBody>
      </p:sp>
      <p:sp>
        <p:nvSpPr>
          <p:cNvPr id="73733" name="Slide Number Placeholder 4"/>
          <p:cNvSpPr>
            <a:spLocks noGrp="1"/>
          </p:cNvSpPr>
          <p:nvPr>
            <p:ph type="sldNum" sz="quarter" idx="12"/>
          </p:nvPr>
        </p:nvSpPr>
        <p:spPr>
          <a:xfrm>
            <a:off x="6781800" y="6381750"/>
            <a:ext cx="2133600" cy="476250"/>
          </a:xfrm>
          <a:noFill/>
        </p:spPr>
        <p:txBody>
          <a:bodyPr/>
          <a:lstStyle/>
          <a:p>
            <a:fld id="{C8903468-CA3E-4A85-9C05-D5083669D8AA}" type="slidenum">
              <a:rPr lang="en-US" sz="1200" smtClean="0">
                <a:ea typeface="ＭＳ Ｐゴシック" pitchFamily="34" charset="-128"/>
              </a:rPr>
              <a:pPr/>
              <a:t>71</a:t>
            </a:fld>
            <a:endParaRPr lang="en-US" sz="1200" smtClean="0">
              <a:ea typeface="ＭＳ Ｐゴシック" pitchFamily="34" charset="-128"/>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descr="tornados.55Yr.jpg"/>
          <p:cNvPicPr>
            <a:picLocks noChangeAspect="1"/>
          </p:cNvPicPr>
          <p:nvPr/>
        </p:nvPicPr>
        <p:blipFill>
          <a:blip r:embed="rId3" cstate="screen"/>
          <a:srcRect/>
          <a:stretch>
            <a:fillRect/>
          </a:stretch>
        </p:blipFill>
        <p:spPr bwMode="auto">
          <a:xfrm>
            <a:off x="5684838" y="1828800"/>
            <a:ext cx="3127375" cy="2362200"/>
          </a:xfrm>
          <a:prstGeom prst="rect">
            <a:avLst/>
          </a:prstGeom>
          <a:noFill/>
          <a:ln w="19050">
            <a:solidFill>
              <a:schemeClr val="tx1"/>
            </a:solidFill>
            <a:miter lim="800000"/>
            <a:headEnd/>
            <a:tailEnd/>
          </a:ln>
        </p:spPr>
      </p:pic>
      <p:sp>
        <p:nvSpPr>
          <p:cNvPr id="74755" name="TextBox 3"/>
          <p:cNvSpPr txBox="1">
            <a:spLocks noChangeArrowheads="1"/>
          </p:cNvSpPr>
          <p:nvPr/>
        </p:nvSpPr>
        <p:spPr bwMode="auto">
          <a:xfrm>
            <a:off x="304800" y="152400"/>
            <a:ext cx="8488363" cy="1508125"/>
          </a:xfrm>
          <a:prstGeom prst="rect">
            <a:avLst/>
          </a:prstGeom>
          <a:noFill/>
          <a:ln w="9525">
            <a:noFill/>
            <a:miter lim="800000"/>
            <a:headEnd/>
            <a:tailEnd/>
          </a:ln>
        </p:spPr>
        <p:txBody>
          <a:bodyPr>
            <a:spAutoFit/>
          </a:bodyPr>
          <a:lstStyle/>
          <a:p>
            <a:pPr algn="ctr" defTabSz="457200"/>
            <a:r>
              <a:rPr lang="en-US" sz="2800">
                <a:solidFill>
                  <a:srgbClr val="0000FF"/>
                </a:solidFill>
                <a:latin typeface="Calibri" pitchFamily="34" charset="0"/>
              </a:rPr>
              <a:t>Alarmist Claims: Human CO</a:t>
            </a:r>
            <a:r>
              <a:rPr lang="en-US" sz="2400">
                <a:solidFill>
                  <a:srgbClr val="0000FF"/>
                </a:solidFill>
                <a:latin typeface="Calibri" pitchFamily="34" charset="0"/>
              </a:rPr>
              <a:t>2</a:t>
            </a:r>
            <a:r>
              <a:rPr lang="en-US" sz="2800">
                <a:solidFill>
                  <a:srgbClr val="0000FF"/>
                </a:solidFill>
                <a:latin typeface="Calibri" pitchFamily="34" charset="0"/>
              </a:rPr>
              <a:t> emissions Causes Disasters</a:t>
            </a:r>
          </a:p>
          <a:p>
            <a:pPr algn="ctr" defTabSz="457200"/>
            <a:r>
              <a:rPr lang="en-US" sz="2400">
                <a:latin typeface="Calibri" pitchFamily="34" charset="0"/>
              </a:rPr>
              <a:t>Tell them - “Show me the data”</a:t>
            </a:r>
          </a:p>
          <a:p>
            <a:pPr defTabSz="457200"/>
            <a:r>
              <a:rPr lang="en-US" sz="2000">
                <a:latin typeface="Calibri" pitchFamily="34" charset="0"/>
              </a:rPr>
              <a:t>Records show that twice as many die from extreme cold events than extreme hot events.  Thus, Human survival would </a:t>
            </a:r>
            <a:r>
              <a:rPr lang="en-US" sz="2000" b="1">
                <a:latin typeface="Calibri" pitchFamily="34" charset="0"/>
              </a:rPr>
              <a:t>improve </a:t>
            </a:r>
            <a:r>
              <a:rPr lang="en-US" sz="2000">
                <a:latin typeface="Calibri" pitchFamily="34" charset="0"/>
              </a:rPr>
              <a:t>if it were warmer.</a:t>
            </a:r>
          </a:p>
        </p:txBody>
      </p:sp>
      <p:pic>
        <p:nvPicPr>
          <p:cNvPr id="74756" name="Picture 4" descr="global_death_rates extreamWeather_1900-2006.png"/>
          <p:cNvPicPr>
            <a:picLocks noChangeAspect="1"/>
          </p:cNvPicPr>
          <p:nvPr/>
        </p:nvPicPr>
        <p:blipFill>
          <a:blip r:embed="rId4" cstate="screen"/>
          <a:srcRect/>
          <a:stretch>
            <a:fillRect/>
          </a:stretch>
        </p:blipFill>
        <p:spPr bwMode="auto">
          <a:xfrm>
            <a:off x="381000" y="1798638"/>
            <a:ext cx="2744788" cy="2392362"/>
          </a:xfrm>
          <a:prstGeom prst="rect">
            <a:avLst/>
          </a:prstGeom>
          <a:noFill/>
          <a:ln w="28575">
            <a:solidFill>
              <a:schemeClr val="tx1"/>
            </a:solidFill>
            <a:miter lim="800000"/>
            <a:headEnd/>
            <a:tailEnd/>
          </a:ln>
        </p:spPr>
      </p:pic>
      <p:pic>
        <p:nvPicPr>
          <p:cNvPr id="74757" name="Picture 6" descr="flood_fatalities_1940-2003.jpg"/>
          <p:cNvPicPr>
            <a:picLocks noChangeAspect="1"/>
          </p:cNvPicPr>
          <p:nvPr/>
        </p:nvPicPr>
        <p:blipFill>
          <a:blip r:embed="rId5" cstate="screen"/>
          <a:srcRect/>
          <a:stretch>
            <a:fillRect/>
          </a:stretch>
        </p:blipFill>
        <p:spPr bwMode="auto">
          <a:xfrm>
            <a:off x="330200" y="4419600"/>
            <a:ext cx="2870200" cy="2152650"/>
          </a:xfrm>
          <a:prstGeom prst="rect">
            <a:avLst/>
          </a:prstGeom>
          <a:noFill/>
          <a:ln w="28575">
            <a:solidFill>
              <a:schemeClr val="tx1"/>
            </a:solidFill>
            <a:miter lim="800000"/>
            <a:headEnd/>
            <a:tailEnd/>
          </a:ln>
        </p:spPr>
      </p:pic>
      <p:pic>
        <p:nvPicPr>
          <p:cNvPr id="74758" name="Picture 7" descr="lightning_deaths_1940-2003.jpg"/>
          <p:cNvPicPr>
            <a:picLocks noChangeAspect="1"/>
          </p:cNvPicPr>
          <p:nvPr/>
        </p:nvPicPr>
        <p:blipFill>
          <a:blip r:embed="rId6" cstate="screen"/>
          <a:srcRect/>
          <a:stretch>
            <a:fillRect/>
          </a:stretch>
        </p:blipFill>
        <p:spPr bwMode="auto">
          <a:xfrm>
            <a:off x="5867400" y="4343400"/>
            <a:ext cx="2895600" cy="2244725"/>
          </a:xfrm>
          <a:prstGeom prst="rect">
            <a:avLst/>
          </a:prstGeom>
          <a:noFill/>
          <a:ln w="28575">
            <a:solidFill>
              <a:schemeClr val="tx1"/>
            </a:solidFill>
            <a:miter lim="800000"/>
            <a:headEnd/>
            <a:tailEnd/>
          </a:ln>
        </p:spPr>
      </p:pic>
      <p:sp>
        <p:nvSpPr>
          <p:cNvPr id="74759" name="TextBox 7"/>
          <p:cNvSpPr txBox="1">
            <a:spLocks noChangeArrowheads="1"/>
          </p:cNvSpPr>
          <p:nvPr/>
        </p:nvSpPr>
        <p:spPr bwMode="auto">
          <a:xfrm>
            <a:off x="3124200" y="2133600"/>
            <a:ext cx="2514600" cy="1816100"/>
          </a:xfrm>
          <a:prstGeom prst="rect">
            <a:avLst/>
          </a:prstGeom>
          <a:noFill/>
          <a:ln w="9525">
            <a:noFill/>
            <a:miter lim="800000"/>
            <a:headEnd/>
            <a:tailEnd/>
          </a:ln>
        </p:spPr>
        <p:txBody>
          <a:bodyPr>
            <a:spAutoFit/>
          </a:bodyPr>
          <a:lstStyle/>
          <a:p>
            <a:pPr algn="ctr"/>
            <a:r>
              <a:rPr lang="en-US">
                <a:solidFill>
                  <a:srgbClr val="0000FF"/>
                </a:solidFill>
              </a:rPr>
              <a:t>DOWN</a:t>
            </a:r>
          </a:p>
          <a:p>
            <a:pPr algn="ctr"/>
            <a:endParaRPr lang="en-US">
              <a:solidFill>
                <a:srgbClr val="0000FF"/>
              </a:solidFill>
            </a:endParaRPr>
          </a:p>
          <a:p>
            <a:r>
              <a:rPr lang="en-US"/>
              <a:t>Extreme events- caused deaths</a:t>
            </a:r>
          </a:p>
          <a:p>
            <a:pPr algn="ctr"/>
            <a:endParaRPr lang="en-US"/>
          </a:p>
          <a:p>
            <a:pPr algn="r"/>
            <a:r>
              <a:rPr lang="en-US"/>
              <a:t>Number of</a:t>
            </a:r>
          </a:p>
          <a:p>
            <a:pPr algn="r"/>
            <a:r>
              <a:rPr lang="en-US"/>
              <a:t>F3-F5 tornados</a:t>
            </a:r>
          </a:p>
        </p:txBody>
      </p:sp>
      <p:cxnSp>
        <p:nvCxnSpPr>
          <p:cNvPr id="74760" name="Straight Arrow Connector 9"/>
          <p:cNvCxnSpPr>
            <a:cxnSpLocks noChangeShapeType="1"/>
          </p:cNvCxnSpPr>
          <p:nvPr/>
        </p:nvCxnSpPr>
        <p:spPr bwMode="auto">
          <a:xfrm>
            <a:off x="1981200" y="2971800"/>
            <a:ext cx="914400" cy="381000"/>
          </a:xfrm>
          <a:prstGeom prst="straightConnector1">
            <a:avLst/>
          </a:prstGeom>
          <a:noFill/>
          <a:ln w="38100">
            <a:solidFill>
              <a:srgbClr val="000090"/>
            </a:solidFill>
            <a:round/>
            <a:headEnd/>
            <a:tailEnd type="arrow" w="med" len="med"/>
          </a:ln>
        </p:spPr>
      </p:cxnSp>
      <p:cxnSp>
        <p:nvCxnSpPr>
          <p:cNvPr id="74761" name="Straight Arrow Connector 10"/>
          <p:cNvCxnSpPr>
            <a:cxnSpLocks noChangeShapeType="1"/>
          </p:cNvCxnSpPr>
          <p:nvPr/>
        </p:nvCxnSpPr>
        <p:spPr bwMode="auto">
          <a:xfrm>
            <a:off x="6900863" y="3043238"/>
            <a:ext cx="1341437" cy="488950"/>
          </a:xfrm>
          <a:prstGeom prst="straightConnector1">
            <a:avLst/>
          </a:prstGeom>
          <a:noFill/>
          <a:ln w="38100">
            <a:solidFill>
              <a:srgbClr val="000090"/>
            </a:solidFill>
            <a:round/>
            <a:headEnd/>
            <a:tailEnd type="arrow" w="med" len="med"/>
          </a:ln>
        </p:spPr>
      </p:cxnSp>
      <p:cxnSp>
        <p:nvCxnSpPr>
          <p:cNvPr id="74762" name="Straight Arrow Connector 11"/>
          <p:cNvCxnSpPr>
            <a:cxnSpLocks noChangeShapeType="1"/>
          </p:cNvCxnSpPr>
          <p:nvPr/>
        </p:nvCxnSpPr>
        <p:spPr bwMode="auto">
          <a:xfrm>
            <a:off x="2124075" y="5610225"/>
            <a:ext cx="923925" cy="257175"/>
          </a:xfrm>
          <a:prstGeom prst="straightConnector1">
            <a:avLst/>
          </a:prstGeom>
          <a:noFill/>
          <a:ln w="38100">
            <a:solidFill>
              <a:srgbClr val="000090"/>
            </a:solidFill>
            <a:round/>
            <a:headEnd/>
            <a:tailEnd type="arrow" w="med" len="med"/>
          </a:ln>
        </p:spPr>
      </p:cxnSp>
      <p:cxnSp>
        <p:nvCxnSpPr>
          <p:cNvPr id="74763" name="Straight Arrow Connector 12"/>
          <p:cNvCxnSpPr>
            <a:cxnSpLocks noChangeShapeType="1"/>
          </p:cNvCxnSpPr>
          <p:nvPr/>
        </p:nvCxnSpPr>
        <p:spPr bwMode="auto">
          <a:xfrm>
            <a:off x="7245350" y="5702300"/>
            <a:ext cx="1212850" cy="317500"/>
          </a:xfrm>
          <a:prstGeom prst="straightConnector1">
            <a:avLst/>
          </a:prstGeom>
          <a:noFill/>
          <a:ln w="38100">
            <a:solidFill>
              <a:srgbClr val="000090"/>
            </a:solidFill>
            <a:round/>
            <a:headEnd/>
            <a:tailEnd type="arrow" w="med" len="med"/>
          </a:ln>
        </p:spPr>
      </p:cxnSp>
      <p:sp>
        <p:nvSpPr>
          <p:cNvPr id="74764" name="TextBox 19"/>
          <p:cNvSpPr txBox="1">
            <a:spLocks noChangeArrowheads="1"/>
          </p:cNvSpPr>
          <p:nvPr/>
        </p:nvSpPr>
        <p:spPr bwMode="auto">
          <a:xfrm>
            <a:off x="3198813" y="4495800"/>
            <a:ext cx="2647950" cy="1816100"/>
          </a:xfrm>
          <a:prstGeom prst="rect">
            <a:avLst/>
          </a:prstGeom>
          <a:noFill/>
          <a:ln w="9525">
            <a:noFill/>
            <a:miter lim="800000"/>
            <a:headEnd/>
            <a:tailEnd/>
          </a:ln>
        </p:spPr>
        <p:txBody>
          <a:bodyPr>
            <a:spAutoFit/>
          </a:bodyPr>
          <a:lstStyle/>
          <a:p>
            <a:pPr algn="ctr"/>
            <a:r>
              <a:rPr lang="en-US">
                <a:solidFill>
                  <a:srgbClr val="0000FF"/>
                </a:solidFill>
              </a:rPr>
              <a:t>DOWN</a:t>
            </a:r>
          </a:p>
          <a:p>
            <a:pPr algn="ctr"/>
            <a:endParaRPr lang="en-US">
              <a:solidFill>
                <a:srgbClr val="0000FF"/>
              </a:solidFill>
            </a:endParaRPr>
          </a:p>
          <a:p>
            <a:r>
              <a:rPr lang="en-US"/>
              <a:t>Flood</a:t>
            </a:r>
          </a:p>
          <a:p>
            <a:r>
              <a:rPr lang="en-US"/>
              <a:t>fatalities</a:t>
            </a:r>
          </a:p>
          <a:p>
            <a:pPr algn="ctr"/>
            <a:endParaRPr lang="en-US"/>
          </a:p>
          <a:p>
            <a:pPr algn="r"/>
            <a:r>
              <a:rPr lang="en-US"/>
              <a:t>Lightning</a:t>
            </a:r>
          </a:p>
          <a:p>
            <a:pPr algn="r"/>
            <a:r>
              <a:rPr lang="en-US"/>
              <a:t>deaths</a:t>
            </a:r>
          </a:p>
        </p:txBody>
      </p:sp>
      <p:sp>
        <p:nvSpPr>
          <p:cNvPr id="74765" name="Slide Number Placeholder 12"/>
          <p:cNvSpPr>
            <a:spLocks noGrp="1"/>
          </p:cNvSpPr>
          <p:nvPr>
            <p:ph type="sldNum" sz="quarter" idx="12"/>
          </p:nvPr>
        </p:nvSpPr>
        <p:spPr>
          <a:xfrm>
            <a:off x="8763000" y="6477000"/>
            <a:ext cx="381000" cy="307975"/>
          </a:xfrm>
          <a:noFill/>
        </p:spPr>
        <p:txBody>
          <a:bodyPr/>
          <a:lstStyle/>
          <a:p>
            <a:fld id="{011335A0-C204-455A-8439-EBCAA9A0EB33}" type="slidenum">
              <a:rPr lang="en-US" sz="1200" smtClean="0">
                <a:ea typeface="ＭＳ Ｐゴシック" pitchFamily="34" charset="-128"/>
              </a:rPr>
              <a:pPr/>
              <a:t>72</a:t>
            </a:fld>
            <a:endParaRPr lang="en-US" sz="1200" smtClean="0">
              <a:ea typeface="ＭＳ Ｐゴシック" pitchFamily="34" charset="-128"/>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descr="hurricanes_per_decade_noaa.jpg"/>
          <p:cNvPicPr>
            <a:picLocks noChangeAspect="1"/>
          </p:cNvPicPr>
          <p:nvPr/>
        </p:nvPicPr>
        <p:blipFill>
          <a:blip r:embed="rId3" cstate="screen"/>
          <a:srcRect/>
          <a:stretch>
            <a:fillRect/>
          </a:stretch>
        </p:blipFill>
        <p:spPr bwMode="auto">
          <a:xfrm>
            <a:off x="153988" y="1447800"/>
            <a:ext cx="3275012" cy="2201863"/>
          </a:xfrm>
          <a:prstGeom prst="rect">
            <a:avLst/>
          </a:prstGeom>
          <a:noFill/>
          <a:ln w="19050">
            <a:solidFill>
              <a:schemeClr val="tx1"/>
            </a:solidFill>
            <a:miter lim="800000"/>
            <a:headEnd/>
            <a:tailEnd/>
          </a:ln>
        </p:spPr>
      </p:pic>
      <p:pic>
        <p:nvPicPr>
          <p:cNvPr id="75779" name="Picture 7" descr="cyclones 50 yr.gif"/>
          <p:cNvPicPr>
            <a:picLocks noChangeAspect="1"/>
          </p:cNvPicPr>
          <p:nvPr/>
        </p:nvPicPr>
        <p:blipFill>
          <a:blip r:embed="rId4" cstate="screen"/>
          <a:srcRect/>
          <a:stretch>
            <a:fillRect/>
          </a:stretch>
        </p:blipFill>
        <p:spPr bwMode="auto">
          <a:xfrm>
            <a:off x="152400" y="4495800"/>
            <a:ext cx="2913063" cy="2103438"/>
          </a:xfrm>
          <a:prstGeom prst="rect">
            <a:avLst/>
          </a:prstGeom>
          <a:noFill/>
          <a:ln w="19050">
            <a:solidFill>
              <a:schemeClr val="tx1"/>
            </a:solidFill>
            <a:miter lim="800000"/>
            <a:headEnd/>
            <a:tailEnd/>
          </a:ln>
        </p:spPr>
      </p:pic>
      <p:pic>
        <p:nvPicPr>
          <p:cNvPr id="75780" name="Picture 5" descr="cycloneEnergyDown.jpg"/>
          <p:cNvPicPr>
            <a:picLocks noChangeAspect="1"/>
          </p:cNvPicPr>
          <p:nvPr/>
        </p:nvPicPr>
        <p:blipFill>
          <a:blip r:embed="rId5" cstate="screen"/>
          <a:srcRect/>
          <a:stretch>
            <a:fillRect/>
          </a:stretch>
        </p:blipFill>
        <p:spPr bwMode="auto">
          <a:xfrm>
            <a:off x="5181600" y="4603750"/>
            <a:ext cx="3732213" cy="1949450"/>
          </a:xfrm>
          <a:prstGeom prst="rect">
            <a:avLst/>
          </a:prstGeom>
          <a:noFill/>
          <a:ln w="28575">
            <a:solidFill>
              <a:schemeClr val="tx1"/>
            </a:solidFill>
            <a:round/>
            <a:headEnd/>
            <a:tailEnd/>
          </a:ln>
        </p:spPr>
      </p:pic>
      <p:sp>
        <p:nvSpPr>
          <p:cNvPr id="75781" name="TextBox 3"/>
          <p:cNvSpPr txBox="1">
            <a:spLocks noChangeArrowheads="1"/>
          </p:cNvSpPr>
          <p:nvPr/>
        </p:nvSpPr>
        <p:spPr bwMode="auto">
          <a:xfrm>
            <a:off x="381000" y="250825"/>
            <a:ext cx="8382000" cy="892175"/>
          </a:xfrm>
          <a:prstGeom prst="rect">
            <a:avLst/>
          </a:prstGeom>
          <a:noFill/>
          <a:ln w="9525">
            <a:noFill/>
            <a:miter lim="800000"/>
            <a:headEnd/>
            <a:tailEnd/>
          </a:ln>
        </p:spPr>
        <p:txBody>
          <a:bodyPr>
            <a:spAutoFit/>
          </a:bodyPr>
          <a:lstStyle/>
          <a:p>
            <a:pPr algn="ctr" defTabSz="457200"/>
            <a:r>
              <a:rPr lang="en-US" sz="2800">
                <a:solidFill>
                  <a:srgbClr val="0000FF"/>
                </a:solidFill>
                <a:latin typeface="Calibri" pitchFamily="34" charset="0"/>
              </a:rPr>
              <a:t>Human CO</a:t>
            </a:r>
            <a:r>
              <a:rPr lang="en-US" sz="2400">
                <a:solidFill>
                  <a:srgbClr val="0000FF"/>
                </a:solidFill>
                <a:latin typeface="Calibri" pitchFamily="34" charset="0"/>
              </a:rPr>
              <a:t>2</a:t>
            </a:r>
            <a:r>
              <a:rPr lang="en-US" sz="2800">
                <a:solidFill>
                  <a:srgbClr val="0000FF"/>
                </a:solidFill>
                <a:latin typeface="Calibri" pitchFamily="34" charset="0"/>
              </a:rPr>
              <a:t> emissions Causes Disasters?</a:t>
            </a:r>
          </a:p>
          <a:p>
            <a:pPr algn="ctr" defTabSz="457200"/>
            <a:r>
              <a:rPr lang="en-US" sz="2400">
                <a:latin typeface="Calibri" pitchFamily="34" charset="0"/>
              </a:rPr>
              <a:t>“Show me the data” (2)</a:t>
            </a:r>
          </a:p>
        </p:txBody>
      </p:sp>
      <p:sp>
        <p:nvSpPr>
          <p:cNvPr id="75782" name="TextBox 7"/>
          <p:cNvSpPr txBox="1">
            <a:spLocks noChangeArrowheads="1"/>
          </p:cNvSpPr>
          <p:nvPr/>
        </p:nvSpPr>
        <p:spPr bwMode="auto">
          <a:xfrm>
            <a:off x="3429000" y="1676400"/>
            <a:ext cx="1981200" cy="1816100"/>
          </a:xfrm>
          <a:prstGeom prst="rect">
            <a:avLst/>
          </a:prstGeom>
          <a:noFill/>
          <a:ln w="9525">
            <a:noFill/>
            <a:miter lim="800000"/>
            <a:headEnd/>
            <a:tailEnd/>
          </a:ln>
        </p:spPr>
        <p:txBody>
          <a:bodyPr>
            <a:spAutoFit/>
          </a:bodyPr>
          <a:lstStyle/>
          <a:p>
            <a:pPr algn="ctr"/>
            <a:r>
              <a:rPr lang="en-US">
                <a:solidFill>
                  <a:srgbClr val="0000FF"/>
                </a:solidFill>
              </a:rPr>
              <a:t>DOWN</a:t>
            </a:r>
          </a:p>
          <a:p>
            <a:pPr algn="ctr"/>
            <a:endParaRPr lang="en-US">
              <a:solidFill>
                <a:srgbClr val="0000FF"/>
              </a:solidFill>
            </a:endParaRPr>
          </a:p>
          <a:p>
            <a:r>
              <a:rPr lang="en-US"/>
              <a:t>Hurricanes</a:t>
            </a:r>
          </a:p>
          <a:p>
            <a:r>
              <a:rPr lang="en-US"/>
              <a:t>Per decade</a:t>
            </a:r>
          </a:p>
          <a:p>
            <a:pPr algn="ctr"/>
            <a:endParaRPr lang="en-US"/>
          </a:p>
          <a:p>
            <a:pPr algn="r"/>
            <a:r>
              <a:rPr lang="en-US"/>
              <a:t>Scandinavia</a:t>
            </a:r>
          </a:p>
          <a:p>
            <a:pPr algn="r"/>
            <a:r>
              <a:rPr lang="en-US"/>
              <a:t>severe storms</a:t>
            </a:r>
          </a:p>
        </p:txBody>
      </p:sp>
      <p:sp>
        <p:nvSpPr>
          <p:cNvPr id="75783" name="TextBox 8"/>
          <p:cNvSpPr txBox="1">
            <a:spLocks noChangeArrowheads="1"/>
          </p:cNvSpPr>
          <p:nvPr/>
        </p:nvSpPr>
        <p:spPr bwMode="auto">
          <a:xfrm>
            <a:off x="3068638" y="4419600"/>
            <a:ext cx="2112962" cy="1816100"/>
          </a:xfrm>
          <a:prstGeom prst="rect">
            <a:avLst/>
          </a:prstGeom>
          <a:noFill/>
          <a:ln w="9525">
            <a:noFill/>
            <a:miter lim="800000"/>
            <a:headEnd/>
            <a:tailEnd/>
          </a:ln>
        </p:spPr>
        <p:txBody>
          <a:bodyPr>
            <a:spAutoFit/>
          </a:bodyPr>
          <a:lstStyle/>
          <a:p>
            <a:pPr algn="ctr"/>
            <a:r>
              <a:rPr lang="en-US">
                <a:solidFill>
                  <a:srgbClr val="0000FF"/>
                </a:solidFill>
              </a:rPr>
              <a:t>DOWN</a:t>
            </a:r>
          </a:p>
          <a:p>
            <a:pPr algn="ctr"/>
            <a:endParaRPr lang="en-US">
              <a:solidFill>
                <a:srgbClr val="0000FF"/>
              </a:solidFill>
            </a:endParaRPr>
          </a:p>
          <a:p>
            <a:r>
              <a:rPr lang="en-US"/>
              <a:t>Cyclone</a:t>
            </a:r>
          </a:p>
          <a:p>
            <a:r>
              <a:rPr lang="en-US"/>
              <a:t>Intensities</a:t>
            </a:r>
          </a:p>
          <a:p>
            <a:pPr algn="r"/>
            <a:r>
              <a:rPr lang="en-US"/>
              <a:t>Cyclone</a:t>
            </a:r>
          </a:p>
          <a:p>
            <a:pPr algn="r"/>
            <a:r>
              <a:rPr lang="en-US"/>
              <a:t>Energy</a:t>
            </a:r>
          </a:p>
          <a:p>
            <a:pPr algn="r"/>
            <a:r>
              <a:rPr lang="en-US"/>
              <a:t>lowest in 33 yr</a:t>
            </a:r>
          </a:p>
        </p:txBody>
      </p:sp>
      <p:cxnSp>
        <p:nvCxnSpPr>
          <p:cNvPr id="75784" name="Straight Arrow Connector 9"/>
          <p:cNvCxnSpPr>
            <a:cxnSpLocks noChangeShapeType="1"/>
          </p:cNvCxnSpPr>
          <p:nvPr/>
        </p:nvCxnSpPr>
        <p:spPr bwMode="auto">
          <a:xfrm>
            <a:off x="2208213" y="2312988"/>
            <a:ext cx="1144587" cy="269875"/>
          </a:xfrm>
          <a:prstGeom prst="straightConnector1">
            <a:avLst/>
          </a:prstGeom>
          <a:noFill/>
          <a:ln w="38100">
            <a:solidFill>
              <a:srgbClr val="000090"/>
            </a:solidFill>
            <a:round/>
            <a:headEnd/>
            <a:tailEnd type="arrow" w="med" len="med"/>
          </a:ln>
        </p:spPr>
      </p:cxnSp>
      <p:cxnSp>
        <p:nvCxnSpPr>
          <p:cNvPr id="75785" name="Straight Arrow Connector 10"/>
          <p:cNvCxnSpPr>
            <a:cxnSpLocks noChangeShapeType="1"/>
          </p:cNvCxnSpPr>
          <p:nvPr/>
        </p:nvCxnSpPr>
        <p:spPr bwMode="auto">
          <a:xfrm>
            <a:off x="7239000" y="5257800"/>
            <a:ext cx="1250950" cy="304800"/>
          </a:xfrm>
          <a:prstGeom prst="straightConnector1">
            <a:avLst/>
          </a:prstGeom>
          <a:noFill/>
          <a:ln w="38100">
            <a:solidFill>
              <a:srgbClr val="000090"/>
            </a:solidFill>
            <a:round/>
            <a:headEnd/>
            <a:tailEnd type="arrow" w="med" len="med"/>
          </a:ln>
        </p:spPr>
      </p:cxnSp>
      <p:cxnSp>
        <p:nvCxnSpPr>
          <p:cNvPr id="75786" name="Straight Arrow Connector 11"/>
          <p:cNvCxnSpPr>
            <a:cxnSpLocks noChangeShapeType="1"/>
          </p:cNvCxnSpPr>
          <p:nvPr/>
        </p:nvCxnSpPr>
        <p:spPr bwMode="auto">
          <a:xfrm>
            <a:off x="1524000" y="5715000"/>
            <a:ext cx="1304925" cy="104775"/>
          </a:xfrm>
          <a:prstGeom prst="straightConnector1">
            <a:avLst/>
          </a:prstGeom>
          <a:noFill/>
          <a:ln w="38100">
            <a:solidFill>
              <a:srgbClr val="000090"/>
            </a:solidFill>
            <a:round/>
            <a:headEnd/>
            <a:tailEnd type="arrow" w="med" len="med"/>
          </a:ln>
        </p:spPr>
      </p:cxnSp>
      <p:pic>
        <p:nvPicPr>
          <p:cNvPr id="75787" name="Picture 9"/>
          <p:cNvPicPr>
            <a:picLocks noChangeAspect="1"/>
          </p:cNvPicPr>
          <p:nvPr/>
        </p:nvPicPr>
        <p:blipFill>
          <a:blip r:embed="rId6" cstate="screen"/>
          <a:srcRect/>
          <a:stretch>
            <a:fillRect/>
          </a:stretch>
        </p:blipFill>
        <p:spPr bwMode="auto">
          <a:xfrm>
            <a:off x="5410200" y="1571625"/>
            <a:ext cx="3590925" cy="2847975"/>
          </a:xfrm>
          <a:prstGeom prst="rect">
            <a:avLst/>
          </a:prstGeom>
          <a:noFill/>
          <a:ln w="28575">
            <a:solidFill>
              <a:schemeClr val="tx1"/>
            </a:solidFill>
            <a:miter lim="800000"/>
            <a:headEnd/>
            <a:tailEnd/>
          </a:ln>
        </p:spPr>
      </p:pic>
      <p:cxnSp>
        <p:nvCxnSpPr>
          <p:cNvPr id="75788" name="Straight Arrow Connector 16"/>
          <p:cNvCxnSpPr>
            <a:cxnSpLocks noChangeShapeType="1"/>
          </p:cNvCxnSpPr>
          <p:nvPr/>
        </p:nvCxnSpPr>
        <p:spPr bwMode="auto">
          <a:xfrm>
            <a:off x="7620000" y="2743200"/>
            <a:ext cx="1301750" cy="69850"/>
          </a:xfrm>
          <a:prstGeom prst="straightConnector1">
            <a:avLst/>
          </a:prstGeom>
          <a:noFill/>
          <a:ln w="38100">
            <a:solidFill>
              <a:srgbClr val="000090"/>
            </a:solidFill>
            <a:round/>
            <a:headEnd/>
            <a:tailEnd type="arrow" w="med" len="med"/>
          </a:ln>
        </p:spPr>
      </p:cxnSp>
      <p:sp>
        <p:nvSpPr>
          <p:cNvPr id="75789" name="Slide Number Placeholder 12"/>
          <p:cNvSpPr>
            <a:spLocks noGrp="1"/>
          </p:cNvSpPr>
          <p:nvPr>
            <p:ph type="sldNum" sz="quarter" idx="12"/>
          </p:nvPr>
        </p:nvSpPr>
        <p:spPr>
          <a:xfrm>
            <a:off x="7239000" y="6550025"/>
            <a:ext cx="1676400" cy="231775"/>
          </a:xfrm>
          <a:noFill/>
        </p:spPr>
        <p:txBody>
          <a:bodyPr/>
          <a:lstStyle/>
          <a:p>
            <a:fld id="{2D653861-B2B2-4927-B6AB-36ABAE32F693}" type="slidenum">
              <a:rPr lang="en-US" sz="1100" smtClean="0">
                <a:ea typeface="ＭＳ Ｐゴシック" pitchFamily="34" charset="-128"/>
              </a:rPr>
              <a:pPr/>
              <a:t>73</a:t>
            </a:fld>
            <a:endParaRPr lang="en-US" sz="1100" smtClean="0">
              <a:ea typeface="ＭＳ Ｐゴシック" pitchFamily="34" charset="-128"/>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6" descr="precip.100Yr.jpg"/>
          <p:cNvPicPr>
            <a:picLocks noChangeAspect="1"/>
          </p:cNvPicPr>
          <p:nvPr/>
        </p:nvPicPr>
        <p:blipFill>
          <a:blip r:embed="rId3" cstate="screen"/>
          <a:srcRect/>
          <a:stretch>
            <a:fillRect/>
          </a:stretch>
        </p:blipFill>
        <p:spPr bwMode="auto">
          <a:xfrm>
            <a:off x="5638800" y="1039813"/>
            <a:ext cx="3276600" cy="2693987"/>
          </a:xfrm>
          <a:prstGeom prst="rect">
            <a:avLst/>
          </a:prstGeom>
          <a:noFill/>
          <a:ln w="19050">
            <a:solidFill>
              <a:schemeClr val="tx1"/>
            </a:solidFill>
            <a:miter lim="800000"/>
            <a:headEnd/>
            <a:tailEnd/>
          </a:ln>
        </p:spPr>
      </p:pic>
      <p:pic>
        <p:nvPicPr>
          <p:cNvPr id="76803" name="Picture 7" descr="wet.dry.100yr.gif"/>
          <p:cNvPicPr>
            <a:picLocks noChangeAspect="1"/>
          </p:cNvPicPr>
          <p:nvPr/>
        </p:nvPicPr>
        <p:blipFill>
          <a:blip r:embed="rId4" cstate="screen"/>
          <a:srcRect/>
          <a:stretch>
            <a:fillRect/>
          </a:stretch>
        </p:blipFill>
        <p:spPr bwMode="auto">
          <a:xfrm>
            <a:off x="228600" y="1066800"/>
            <a:ext cx="3014663" cy="2328863"/>
          </a:xfrm>
          <a:prstGeom prst="rect">
            <a:avLst/>
          </a:prstGeom>
          <a:noFill/>
          <a:ln w="19050">
            <a:solidFill>
              <a:schemeClr val="tx1"/>
            </a:solidFill>
            <a:miter lim="800000"/>
            <a:headEnd/>
            <a:tailEnd/>
          </a:ln>
        </p:spPr>
      </p:pic>
      <p:sp>
        <p:nvSpPr>
          <p:cNvPr id="76804" name="TextBox 3"/>
          <p:cNvSpPr txBox="1">
            <a:spLocks noChangeArrowheads="1"/>
          </p:cNvSpPr>
          <p:nvPr/>
        </p:nvSpPr>
        <p:spPr bwMode="auto">
          <a:xfrm>
            <a:off x="381000" y="76200"/>
            <a:ext cx="8382000" cy="892175"/>
          </a:xfrm>
          <a:prstGeom prst="rect">
            <a:avLst/>
          </a:prstGeom>
          <a:noFill/>
          <a:ln w="9525">
            <a:noFill/>
            <a:miter lim="800000"/>
            <a:headEnd/>
            <a:tailEnd/>
          </a:ln>
        </p:spPr>
        <p:txBody>
          <a:bodyPr>
            <a:spAutoFit/>
          </a:bodyPr>
          <a:lstStyle/>
          <a:p>
            <a:pPr algn="ctr" defTabSz="457200"/>
            <a:r>
              <a:rPr lang="en-US" sz="2800">
                <a:solidFill>
                  <a:srgbClr val="0000FF"/>
                </a:solidFill>
                <a:latin typeface="Calibri" pitchFamily="34" charset="0"/>
              </a:rPr>
              <a:t>Human CO</a:t>
            </a:r>
            <a:r>
              <a:rPr lang="en-US" sz="2400">
                <a:solidFill>
                  <a:srgbClr val="0000FF"/>
                </a:solidFill>
                <a:latin typeface="Calibri" pitchFamily="34" charset="0"/>
              </a:rPr>
              <a:t>2</a:t>
            </a:r>
            <a:r>
              <a:rPr lang="en-US" sz="2800">
                <a:solidFill>
                  <a:srgbClr val="0000FF"/>
                </a:solidFill>
                <a:latin typeface="Calibri" pitchFamily="34" charset="0"/>
              </a:rPr>
              <a:t> emissions Causes Disasters?</a:t>
            </a:r>
          </a:p>
          <a:p>
            <a:pPr algn="ctr" defTabSz="457200"/>
            <a:r>
              <a:rPr lang="en-US" sz="2400">
                <a:latin typeface="Calibri" pitchFamily="34" charset="0"/>
              </a:rPr>
              <a:t>“Show me the data” (3)</a:t>
            </a:r>
          </a:p>
        </p:txBody>
      </p:sp>
      <p:sp>
        <p:nvSpPr>
          <p:cNvPr id="76805" name="TextBox 6"/>
          <p:cNvSpPr txBox="1">
            <a:spLocks noChangeArrowheads="1"/>
          </p:cNvSpPr>
          <p:nvPr/>
        </p:nvSpPr>
        <p:spPr bwMode="auto">
          <a:xfrm>
            <a:off x="3233738" y="1295400"/>
            <a:ext cx="2411412" cy="2047875"/>
          </a:xfrm>
          <a:prstGeom prst="rect">
            <a:avLst/>
          </a:prstGeom>
          <a:noFill/>
          <a:ln w="9525">
            <a:noFill/>
            <a:miter lim="800000"/>
            <a:headEnd/>
            <a:tailEnd/>
          </a:ln>
        </p:spPr>
        <p:txBody>
          <a:bodyPr>
            <a:spAutoFit/>
          </a:bodyPr>
          <a:lstStyle/>
          <a:p>
            <a:pPr algn="ctr"/>
            <a:r>
              <a:rPr lang="en-US">
                <a:solidFill>
                  <a:srgbClr val="0000FF"/>
                </a:solidFill>
              </a:rPr>
              <a:t>FLAT</a:t>
            </a:r>
          </a:p>
          <a:p>
            <a:pPr algn="ctr"/>
            <a:endParaRPr lang="en-US">
              <a:solidFill>
                <a:srgbClr val="0000FF"/>
              </a:solidFill>
            </a:endParaRPr>
          </a:p>
          <a:p>
            <a:r>
              <a:rPr lang="en-US"/>
              <a:t>Droughts &amp;</a:t>
            </a:r>
          </a:p>
          <a:p>
            <a:r>
              <a:rPr lang="en-US"/>
              <a:t>Floods</a:t>
            </a:r>
          </a:p>
          <a:p>
            <a:pPr algn="r"/>
            <a:r>
              <a:rPr lang="en-US"/>
              <a:t>Precipitation</a:t>
            </a:r>
          </a:p>
          <a:p>
            <a:pPr algn="r"/>
            <a:r>
              <a:rPr lang="en-US"/>
              <a:t>Modulates</a:t>
            </a:r>
          </a:p>
          <a:p>
            <a:pPr algn="r"/>
            <a:r>
              <a:rPr lang="en-US"/>
              <a:t>Temperature</a:t>
            </a:r>
          </a:p>
          <a:p>
            <a:pPr algn="r"/>
            <a:r>
              <a:rPr lang="en-US"/>
              <a:t>changes</a:t>
            </a:r>
          </a:p>
        </p:txBody>
      </p:sp>
      <p:sp>
        <p:nvSpPr>
          <p:cNvPr id="76806" name="TextBox 7"/>
          <p:cNvSpPr txBox="1">
            <a:spLocks noChangeArrowheads="1"/>
          </p:cNvSpPr>
          <p:nvPr/>
        </p:nvSpPr>
        <p:spPr bwMode="auto">
          <a:xfrm>
            <a:off x="3276600" y="4311650"/>
            <a:ext cx="1905000" cy="1631950"/>
          </a:xfrm>
          <a:prstGeom prst="rect">
            <a:avLst/>
          </a:prstGeom>
          <a:noFill/>
          <a:ln w="9525">
            <a:noFill/>
            <a:miter lim="800000"/>
            <a:headEnd/>
            <a:tailEnd/>
          </a:ln>
        </p:spPr>
        <p:txBody>
          <a:bodyPr>
            <a:spAutoFit/>
          </a:bodyPr>
          <a:lstStyle/>
          <a:p>
            <a:pPr algn="ctr"/>
            <a:r>
              <a:rPr lang="en-US" sz="1800">
                <a:solidFill>
                  <a:srgbClr val="0000FF"/>
                </a:solidFill>
              </a:rPr>
              <a:t>No Correlation</a:t>
            </a:r>
          </a:p>
          <a:p>
            <a:pPr algn="ctr"/>
            <a:endParaRPr lang="en-US" sz="1800">
              <a:solidFill>
                <a:srgbClr val="0000FF"/>
              </a:solidFill>
            </a:endParaRPr>
          </a:p>
          <a:p>
            <a:r>
              <a:rPr lang="en-US"/>
              <a:t>Glacier shortening</a:t>
            </a:r>
          </a:p>
          <a:p>
            <a:r>
              <a:rPr lang="en-US"/>
              <a:t>Unaffected by emissions</a:t>
            </a:r>
          </a:p>
          <a:p>
            <a:endParaRPr lang="en-US"/>
          </a:p>
        </p:txBody>
      </p:sp>
      <p:pic>
        <p:nvPicPr>
          <p:cNvPr id="76807" name="Picture 3" descr="emissions vs glacier shortening.png"/>
          <p:cNvPicPr>
            <a:picLocks noChangeAspect="1"/>
          </p:cNvPicPr>
          <p:nvPr/>
        </p:nvPicPr>
        <p:blipFill>
          <a:blip r:embed="rId5" cstate="screen"/>
          <a:srcRect/>
          <a:stretch>
            <a:fillRect/>
          </a:stretch>
        </p:blipFill>
        <p:spPr bwMode="auto">
          <a:xfrm>
            <a:off x="228600" y="3478213"/>
            <a:ext cx="3028950" cy="3227387"/>
          </a:xfrm>
          <a:prstGeom prst="rect">
            <a:avLst/>
          </a:prstGeom>
          <a:noFill/>
          <a:ln w="28575">
            <a:solidFill>
              <a:schemeClr val="tx1"/>
            </a:solidFill>
            <a:miter lim="800000"/>
            <a:headEnd/>
            <a:tailEnd/>
          </a:ln>
        </p:spPr>
      </p:pic>
      <p:sp>
        <p:nvSpPr>
          <p:cNvPr id="76808" name="Slide Number Placeholder 9"/>
          <p:cNvSpPr>
            <a:spLocks noGrp="1"/>
          </p:cNvSpPr>
          <p:nvPr>
            <p:ph type="sldNum" sz="quarter" idx="12"/>
          </p:nvPr>
        </p:nvSpPr>
        <p:spPr>
          <a:xfrm>
            <a:off x="8763000" y="6553200"/>
            <a:ext cx="381000" cy="231775"/>
          </a:xfrm>
          <a:noFill/>
        </p:spPr>
        <p:txBody>
          <a:bodyPr/>
          <a:lstStyle/>
          <a:p>
            <a:fld id="{6F609335-1D5A-4DA0-8F25-CB39010431B4}" type="slidenum">
              <a:rPr lang="en-US" sz="1000" smtClean="0">
                <a:ea typeface="ＭＳ Ｐゴシック" pitchFamily="34" charset="-128"/>
              </a:rPr>
              <a:pPr/>
              <a:t>74</a:t>
            </a:fld>
            <a:endParaRPr lang="en-US" sz="1000" smtClean="0">
              <a:ea typeface="ＭＳ Ｐゴシック" pitchFamily="34" charset="-128"/>
            </a:endParaRPr>
          </a:p>
        </p:txBody>
      </p:sp>
      <p:pic>
        <p:nvPicPr>
          <p:cNvPr id="76809" name="Picture 8"/>
          <p:cNvPicPr>
            <a:picLocks noChangeAspect="1"/>
          </p:cNvPicPr>
          <p:nvPr/>
        </p:nvPicPr>
        <p:blipFill>
          <a:blip r:embed="rId6" cstate="screen"/>
          <a:srcRect/>
          <a:stretch>
            <a:fillRect/>
          </a:stretch>
        </p:blipFill>
        <p:spPr bwMode="auto">
          <a:xfrm>
            <a:off x="5511800" y="4267200"/>
            <a:ext cx="3276600" cy="2457450"/>
          </a:xfrm>
          <a:prstGeom prst="rect">
            <a:avLst/>
          </a:prstGeom>
          <a:noFill/>
          <a:ln w="28575">
            <a:solidFill>
              <a:schemeClr val="tx1"/>
            </a:solidFill>
            <a:miter lim="800000"/>
            <a:headEnd/>
            <a:tailEnd/>
          </a:ln>
        </p:spPr>
      </p:pic>
      <p:sp>
        <p:nvSpPr>
          <p:cNvPr id="11" name="TextBox 10"/>
          <p:cNvSpPr txBox="1"/>
          <p:nvPr/>
        </p:nvSpPr>
        <p:spPr>
          <a:xfrm>
            <a:off x="5105400" y="3857625"/>
            <a:ext cx="3886200" cy="415925"/>
          </a:xfrm>
          <a:prstGeom prst="rect">
            <a:avLst/>
          </a:prstGeom>
          <a:noFill/>
        </p:spPr>
        <p:txBody>
          <a:bodyPr>
            <a:spAutoFit/>
          </a:bodyPr>
          <a:lstStyle/>
          <a:p>
            <a:pPr algn="ctr">
              <a:defRPr/>
            </a:pPr>
            <a:r>
              <a:rPr lang="en-US" sz="1050" dirty="0">
                <a:ea typeface="ＭＳ Ｐゴシック" charset="-128"/>
                <a:cs typeface="ＭＳ Ｐゴシック" charset="-128"/>
              </a:rPr>
              <a:t>Washington Governor said the snow pack has declined 20% over the past 30 years. Actual snow pack = 22% INCREASE.</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0B320AD-2F09-4E37-98A1-8991C8304B99}" type="slidenum">
              <a:rPr lang="en-US" smtClean="0"/>
              <a:pPr>
                <a:defRPr/>
              </a:pPr>
              <a:t>75</a:t>
            </a:fld>
            <a:endParaRPr lang="en-US" dirty="0"/>
          </a:p>
        </p:txBody>
      </p:sp>
      <p:pic>
        <p:nvPicPr>
          <p:cNvPr id="3" name="Picture 2"/>
          <p:cNvPicPr>
            <a:picLocks noChangeAspect="1"/>
          </p:cNvPicPr>
          <p:nvPr/>
        </p:nvPicPr>
        <p:blipFill>
          <a:blip r:embed="rId2" cstate="screen"/>
          <a:stretch>
            <a:fillRect/>
          </a:stretch>
        </p:blipFill>
        <p:spPr>
          <a:xfrm>
            <a:off x="990600" y="1295400"/>
            <a:ext cx="6120143" cy="36576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31" name="Slide Number Placeholder 7"/>
          <p:cNvSpPr>
            <a:spLocks noGrp="1"/>
          </p:cNvSpPr>
          <p:nvPr>
            <p:ph type="sldNum" sz="quarter" idx="12"/>
          </p:nvPr>
        </p:nvSpPr>
        <p:spPr>
          <a:xfrm>
            <a:off x="8763000" y="6457950"/>
            <a:ext cx="381000" cy="323850"/>
          </a:xfrm>
          <a:noFill/>
        </p:spPr>
        <p:txBody>
          <a:bodyPr/>
          <a:lstStyle/>
          <a:p>
            <a:fld id="{5D5D55AF-0117-4D35-97C5-5BCED843FCFB}" type="slidenum">
              <a:rPr lang="en-US" sz="1100" smtClean="0">
                <a:ea typeface="ＭＳ Ｐゴシック" pitchFamily="34" charset="-128"/>
              </a:rPr>
              <a:pPr/>
              <a:t>76</a:t>
            </a:fld>
            <a:endParaRPr lang="en-US" sz="1100" dirty="0" smtClean="0">
              <a:ea typeface="ＭＳ Ｐゴシック" pitchFamily="34" charset="-128"/>
            </a:endParaRPr>
          </a:p>
        </p:txBody>
      </p:sp>
      <p:pic>
        <p:nvPicPr>
          <p:cNvPr id="13" name="Picture 6" descr="sea ice global.south hemisphere.NH.jpg"/>
          <p:cNvPicPr>
            <a:picLocks noChangeAspect="1"/>
          </p:cNvPicPr>
          <p:nvPr/>
        </p:nvPicPr>
        <p:blipFill>
          <a:blip r:embed="rId3" cstate="screen"/>
          <a:srcRect/>
          <a:stretch>
            <a:fillRect/>
          </a:stretch>
        </p:blipFill>
        <p:spPr bwMode="auto">
          <a:xfrm>
            <a:off x="152400" y="2133600"/>
            <a:ext cx="3441700" cy="4572000"/>
          </a:xfrm>
          <a:prstGeom prst="rect">
            <a:avLst/>
          </a:prstGeom>
          <a:noFill/>
          <a:ln w="19050">
            <a:solidFill>
              <a:schemeClr val="tx1"/>
            </a:solidFill>
            <a:miter lim="800000"/>
            <a:headEnd/>
            <a:tailEnd/>
          </a:ln>
        </p:spPr>
      </p:pic>
      <p:sp>
        <p:nvSpPr>
          <p:cNvPr id="14" name="TextBox 3"/>
          <p:cNvSpPr txBox="1">
            <a:spLocks noChangeArrowheads="1"/>
          </p:cNvSpPr>
          <p:nvPr/>
        </p:nvSpPr>
        <p:spPr bwMode="auto">
          <a:xfrm>
            <a:off x="457200" y="76200"/>
            <a:ext cx="8382000" cy="461963"/>
          </a:xfrm>
          <a:prstGeom prst="rect">
            <a:avLst/>
          </a:prstGeom>
          <a:noFill/>
          <a:ln w="9525">
            <a:noFill/>
            <a:miter lim="800000"/>
            <a:headEnd/>
            <a:tailEnd/>
          </a:ln>
        </p:spPr>
        <p:txBody>
          <a:bodyPr>
            <a:spAutoFit/>
          </a:bodyPr>
          <a:lstStyle/>
          <a:p>
            <a:pPr algn="ctr" defTabSz="457200"/>
            <a:r>
              <a:rPr lang="en-US" sz="2400">
                <a:solidFill>
                  <a:srgbClr val="0000FF"/>
                </a:solidFill>
                <a:latin typeface="Calibri" pitchFamily="34" charset="0"/>
              </a:rPr>
              <a:t>Human CO</a:t>
            </a:r>
            <a:r>
              <a:rPr lang="en-US" sz="2000">
                <a:solidFill>
                  <a:srgbClr val="0000FF"/>
                </a:solidFill>
                <a:latin typeface="Calibri" pitchFamily="34" charset="0"/>
              </a:rPr>
              <a:t>2</a:t>
            </a:r>
            <a:r>
              <a:rPr lang="en-US" sz="2400">
                <a:solidFill>
                  <a:srgbClr val="0000FF"/>
                </a:solidFill>
                <a:latin typeface="Calibri" pitchFamily="34" charset="0"/>
              </a:rPr>
              <a:t> emissions Causes Disasters?</a:t>
            </a:r>
            <a:r>
              <a:rPr lang="en-US" sz="2000">
                <a:latin typeface="Calibri" pitchFamily="34" charset="0"/>
              </a:rPr>
              <a:t>     “Show me the data” (4)</a:t>
            </a:r>
          </a:p>
        </p:txBody>
      </p:sp>
      <p:sp>
        <p:nvSpPr>
          <p:cNvPr id="15" name="TextBox 8"/>
          <p:cNvSpPr txBox="1">
            <a:spLocks noChangeArrowheads="1"/>
          </p:cNvSpPr>
          <p:nvPr/>
        </p:nvSpPr>
        <p:spPr bwMode="auto">
          <a:xfrm>
            <a:off x="3589338" y="2705100"/>
            <a:ext cx="1439862" cy="4000500"/>
          </a:xfrm>
          <a:prstGeom prst="rect">
            <a:avLst/>
          </a:prstGeom>
          <a:noFill/>
          <a:ln w="9525">
            <a:noFill/>
            <a:miter lim="800000"/>
            <a:headEnd/>
            <a:tailEnd/>
          </a:ln>
        </p:spPr>
        <p:txBody>
          <a:bodyPr>
            <a:spAutoFit/>
          </a:bodyPr>
          <a:lstStyle/>
          <a:p>
            <a:r>
              <a:rPr lang="en-US">
                <a:solidFill>
                  <a:srgbClr val="0000FF"/>
                </a:solidFill>
              </a:rPr>
              <a:t>FLAT</a:t>
            </a:r>
          </a:p>
          <a:p>
            <a:r>
              <a:rPr lang="en-US" sz="1400"/>
              <a:t>Global Sea Ice Extent</a:t>
            </a:r>
          </a:p>
          <a:p>
            <a:endParaRPr lang="en-US" sz="1400"/>
          </a:p>
          <a:p>
            <a:endParaRPr lang="en-US" sz="1400"/>
          </a:p>
          <a:p>
            <a:endParaRPr lang="en-US" sz="1400"/>
          </a:p>
          <a:p>
            <a:r>
              <a:rPr lang="en-US" sz="1400">
                <a:solidFill>
                  <a:srgbClr val="0000FF"/>
                </a:solidFill>
              </a:rPr>
              <a:t>INCREASING</a:t>
            </a:r>
          </a:p>
          <a:p>
            <a:r>
              <a:rPr lang="en-US" sz="1400"/>
              <a:t>Southern Hemisphere</a:t>
            </a:r>
          </a:p>
          <a:p>
            <a:r>
              <a:rPr lang="en-US" sz="1400"/>
              <a:t>Sea ice extent</a:t>
            </a:r>
          </a:p>
          <a:p>
            <a:endParaRPr lang="en-US" sz="1400"/>
          </a:p>
          <a:p>
            <a:endParaRPr lang="en-US" sz="1400"/>
          </a:p>
          <a:p>
            <a:endParaRPr lang="en-US" sz="1400"/>
          </a:p>
          <a:p>
            <a:endParaRPr lang="en-US" sz="1400"/>
          </a:p>
          <a:p>
            <a:r>
              <a:rPr lang="en-US" sz="1400">
                <a:solidFill>
                  <a:srgbClr val="0000FF"/>
                </a:solidFill>
              </a:rPr>
              <a:t>DECREASING</a:t>
            </a:r>
          </a:p>
          <a:p>
            <a:r>
              <a:rPr lang="en-US" sz="1400"/>
              <a:t>Northern Hemisphere</a:t>
            </a:r>
          </a:p>
          <a:p>
            <a:r>
              <a:rPr lang="en-US" sz="1400"/>
              <a:t>Sea ice extent</a:t>
            </a:r>
          </a:p>
        </p:txBody>
      </p:sp>
      <p:pic>
        <p:nvPicPr>
          <p:cNvPr id="16" name="Picture 9" descr="polar bears.png"/>
          <p:cNvPicPr>
            <a:picLocks noChangeAspect="1"/>
          </p:cNvPicPr>
          <p:nvPr/>
        </p:nvPicPr>
        <p:blipFill>
          <a:blip r:embed="rId4" cstate="screen"/>
          <a:srcRect/>
          <a:stretch>
            <a:fillRect/>
          </a:stretch>
        </p:blipFill>
        <p:spPr bwMode="auto">
          <a:xfrm>
            <a:off x="5105400" y="5866964"/>
            <a:ext cx="1295400" cy="914836"/>
          </a:xfrm>
          <a:prstGeom prst="rect">
            <a:avLst/>
          </a:prstGeom>
          <a:noFill/>
          <a:ln w="31750">
            <a:solidFill>
              <a:srgbClr val="0000FF"/>
            </a:solidFill>
            <a:miter lim="800000"/>
            <a:headEnd/>
            <a:tailEnd/>
          </a:ln>
        </p:spPr>
      </p:pic>
      <p:sp>
        <p:nvSpPr>
          <p:cNvPr id="17" name="TextBox 6"/>
          <p:cNvSpPr txBox="1">
            <a:spLocks noChangeArrowheads="1"/>
          </p:cNvSpPr>
          <p:nvPr/>
        </p:nvSpPr>
        <p:spPr bwMode="auto">
          <a:xfrm>
            <a:off x="6553200" y="5852370"/>
            <a:ext cx="2209800" cy="954107"/>
          </a:xfrm>
          <a:prstGeom prst="rect">
            <a:avLst/>
          </a:prstGeom>
          <a:noFill/>
          <a:ln w="31750">
            <a:solidFill>
              <a:srgbClr val="0000FF"/>
            </a:solidFill>
            <a:round/>
            <a:headEnd/>
            <a:tailEnd/>
          </a:ln>
        </p:spPr>
        <p:txBody>
          <a:bodyPr wrap="square">
            <a:spAutoFit/>
          </a:bodyPr>
          <a:lstStyle/>
          <a:p>
            <a:pPr algn="ctr"/>
            <a:r>
              <a:rPr lang="en-US" sz="1400" b="1" dirty="0"/>
              <a:t>Polar Bear Population</a:t>
            </a:r>
          </a:p>
          <a:p>
            <a:pPr algn="ctr"/>
            <a:r>
              <a:rPr lang="en-US" sz="1400" dirty="0"/>
              <a:t>1950 - 5,000</a:t>
            </a:r>
          </a:p>
          <a:p>
            <a:pPr algn="ctr"/>
            <a:r>
              <a:rPr lang="en-US" sz="1400" dirty="0"/>
              <a:t>1980 - 10,000</a:t>
            </a:r>
          </a:p>
          <a:p>
            <a:pPr algn="ctr"/>
            <a:r>
              <a:rPr lang="en-US" sz="1400" dirty="0"/>
              <a:t>Current - </a:t>
            </a:r>
            <a:r>
              <a:rPr lang="en-US" sz="1400" dirty="0" smtClean="0"/>
              <a:t>24,000</a:t>
            </a:r>
            <a:endParaRPr lang="en-US" sz="1400" dirty="0"/>
          </a:p>
        </p:txBody>
      </p:sp>
      <p:sp>
        <p:nvSpPr>
          <p:cNvPr id="18" name="TextBox 10"/>
          <p:cNvSpPr txBox="1">
            <a:spLocks noChangeArrowheads="1"/>
          </p:cNvSpPr>
          <p:nvPr/>
        </p:nvSpPr>
        <p:spPr bwMode="auto">
          <a:xfrm>
            <a:off x="685800" y="685800"/>
            <a:ext cx="4495800" cy="1243012"/>
          </a:xfrm>
          <a:prstGeom prst="rect">
            <a:avLst/>
          </a:prstGeom>
          <a:noFill/>
          <a:ln w="25400">
            <a:solidFill>
              <a:srgbClr val="0000FF"/>
            </a:solidFill>
            <a:round/>
            <a:headEnd/>
            <a:tailEnd/>
          </a:ln>
        </p:spPr>
        <p:txBody>
          <a:bodyPr>
            <a:spAutoFit/>
          </a:bodyPr>
          <a:lstStyle/>
          <a:p>
            <a:pPr algn="ctr"/>
            <a:r>
              <a:rPr lang="en-US" sz="1800" dirty="0"/>
              <a:t>Arctic sea ice extent 1978 to</a:t>
            </a:r>
            <a:r>
              <a:rPr lang="en-US" sz="1800" dirty="0" smtClean="0"/>
              <a:t> July 2010</a:t>
            </a:r>
            <a:r>
              <a:rPr lang="en-US" sz="1800" dirty="0"/>
              <a:t>.</a:t>
            </a:r>
          </a:p>
          <a:p>
            <a:r>
              <a:rPr lang="en-US" sz="1400" dirty="0"/>
              <a:t>During March and April 2010 the ice recovered to the 1979-2000 average.  It then decreased by mid</a:t>
            </a:r>
            <a:r>
              <a:rPr lang="en-US" sz="1400" dirty="0" smtClean="0"/>
              <a:t> July to the 2008/2009 July extent.  </a:t>
            </a:r>
            <a:r>
              <a:rPr lang="en-US" sz="1400" dirty="0"/>
              <a:t>However, Global sea ice extent remained flat during the 30 year period.</a:t>
            </a:r>
          </a:p>
        </p:txBody>
      </p:sp>
      <p:pic>
        <p:nvPicPr>
          <p:cNvPr id="19" name="Picture 18" descr="ssmi1_ice_area_small.png"/>
          <p:cNvPicPr>
            <a:picLocks noChangeAspect="1"/>
          </p:cNvPicPr>
          <p:nvPr/>
        </p:nvPicPr>
        <p:blipFill>
          <a:blip r:embed="rId5" cstate="screen"/>
          <a:stretch>
            <a:fillRect/>
          </a:stretch>
        </p:blipFill>
        <p:spPr>
          <a:xfrm>
            <a:off x="5283144" y="533400"/>
            <a:ext cx="3556056" cy="2667413"/>
          </a:xfrm>
          <a:prstGeom prst="rect">
            <a:avLst/>
          </a:prstGeom>
          <a:ln w="22225">
            <a:solidFill>
              <a:schemeClr val="tx1"/>
            </a:solidFill>
          </a:ln>
        </p:spPr>
      </p:pic>
      <p:pic>
        <p:nvPicPr>
          <p:cNvPr id="20" name="Picture 19"/>
          <p:cNvPicPr>
            <a:picLocks noChangeAspect="1"/>
          </p:cNvPicPr>
          <p:nvPr/>
        </p:nvPicPr>
        <p:blipFill>
          <a:blip r:embed="rId6" cstate="screen"/>
          <a:stretch>
            <a:fillRect/>
          </a:stretch>
        </p:blipFill>
        <p:spPr>
          <a:xfrm>
            <a:off x="5303519" y="3276599"/>
            <a:ext cx="3535681" cy="2525487"/>
          </a:xfrm>
          <a:prstGeom prst="rect">
            <a:avLst/>
          </a:prstGeom>
          <a:ln w="22225" cap="flat" cmpd="sng" algn="ctr">
            <a:solidFill>
              <a:schemeClr val="tx1"/>
            </a:solidFill>
            <a:prstDash val="solid"/>
            <a:round/>
            <a:headEnd type="none" w="med" len="med"/>
            <a:tailEnd type="none" w="med" len="med"/>
          </a:ln>
        </p:spPr>
      </p:pic>
      <p:sp>
        <p:nvSpPr>
          <p:cNvPr id="21" name="TextBox 20"/>
          <p:cNvSpPr txBox="1"/>
          <p:nvPr/>
        </p:nvSpPr>
        <p:spPr>
          <a:xfrm>
            <a:off x="7086600" y="838200"/>
            <a:ext cx="1219200" cy="369332"/>
          </a:xfrm>
          <a:prstGeom prst="rect">
            <a:avLst/>
          </a:prstGeom>
          <a:solidFill>
            <a:schemeClr val="bg1"/>
          </a:solidFill>
          <a:ln w="19050" cmpd="sng">
            <a:solidFill>
              <a:schemeClr val="tx1"/>
            </a:solidFill>
          </a:ln>
        </p:spPr>
        <p:txBody>
          <a:bodyPr wrap="square" rtlCol="0">
            <a:spAutoFit/>
          </a:bodyPr>
          <a:lstStyle/>
          <a:p>
            <a:pPr algn="ctr"/>
            <a:r>
              <a:rPr lang="en-US" sz="1800" dirty="0" smtClean="0"/>
              <a:t>Arctic</a:t>
            </a:r>
            <a:endParaRPr lang="en-US" sz="1800" dirty="0"/>
          </a:p>
        </p:txBody>
      </p:sp>
      <p:sp>
        <p:nvSpPr>
          <p:cNvPr id="22" name="TextBox 21"/>
          <p:cNvSpPr txBox="1"/>
          <p:nvPr/>
        </p:nvSpPr>
        <p:spPr>
          <a:xfrm>
            <a:off x="5943600" y="3505200"/>
            <a:ext cx="1219200" cy="369332"/>
          </a:xfrm>
          <a:prstGeom prst="rect">
            <a:avLst/>
          </a:prstGeom>
          <a:solidFill>
            <a:schemeClr val="bg1"/>
          </a:solidFill>
          <a:ln w="19050" cmpd="sng">
            <a:solidFill>
              <a:schemeClr val="tx1"/>
            </a:solidFill>
          </a:ln>
        </p:spPr>
        <p:txBody>
          <a:bodyPr wrap="square" rtlCol="0">
            <a:spAutoFit/>
          </a:bodyPr>
          <a:lstStyle/>
          <a:p>
            <a:pPr algn="ctr"/>
            <a:r>
              <a:rPr lang="en-US" sz="1800" dirty="0" smtClean="0"/>
              <a:t>Antarctic</a:t>
            </a:r>
            <a:endParaRPr lang="en-US" sz="18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8" descr="sea level tahiti coral.png"/>
          <p:cNvPicPr>
            <a:picLocks noChangeAspect="1"/>
          </p:cNvPicPr>
          <p:nvPr/>
        </p:nvPicPr>
        <p:blipFill>
          <a:blip r:embed="rId3" cstate="screen"/>
          <a:srcRect/>
          <a:stretch>
            <a:fillRect/>
          </a:stretch>
        </p:blipFill>
        <p:spPr bwMode="auto">
          <a:xfrm>
            <a:off x="5715000" y="4191000"/>
            <a:ext cx="3209925" cy="2362200"/>
          </a:xfrm>
          <a:prstGeom prst="rect">
            <a:avLst/>
          </a:prstGeom>
          <a:noFill/>
          <a:ln w="28575">
            <a:solidFill>
              <a:schemeClr val="tx1"/>
            </a:solidFill>
            <a:miter lim="800000"/>
            <a:headEnd/>
            <a:tailEnd/>
          </a:ln>
        </p:spPr>
      </p:pic>
      <p:pic>
        <p:nvPicPr>
          <p:cNvPr id="78851" name="Picture 9" descr="Screen shot 2010-03-24 at 10.33.30 PM.png"/>
          <p:cNvPicPr>
            <a:picLocks noChangeAspect="1"/>
          </p:cNvPicPr>
          <p:nvPr/>
        </p:nvPicPr>
        <p:blipFill>
          <a:blip r:embed="rId4" cstate="screen"/>
          <a:srcRect/>
          <a:stretch>
            <a:fillRect/>
          </a:stretch>
        </p:blipFill>
        <p:spPr bwMode="auto">
          <a:xfrm>
            <a:off x="228600" y="4953000"/>
            <a:ext cx="3276600" cy="1725613"/>
          </a:xfrm>
          <a:prstGeom prst="rect">
            <a:avLst/>
          </a:prstGeom>
          <a:noFill/>
          <a:ln w="28575">
            <a:solidFill>
              <a:schemeClr val="tx1"/>
            </a:solidFill>
            <a:miter lim="800000"/>
            <a:headEnd/>
            <a:tailEnd/>
          </a:ln>
        </p:spPr>
      </p:pic>
      <p:pic>
        <p:nvPicPr>
          <p:cNvPr id="78852" name="Picture 10" descr="Screen shot 2010-03-24 at 10.32.18 PM.png"/>
          <p:cNvPicPr>
            <a:picLocks noChangeAspect="1"/>
          </p:cNvPicPr>
          <p:nvPr/>
        </p:nvPicPr>
        <p:blipFill>
          <a:blip r:embed="rId5" cstate="screen"/>
          <a:srcRect/>
          <a:stretch>
            <a:fillRect/>
          </a:stretch>
        </p:blipFill>
        <p:spPr bwMode="auto">
          <a:xfrm>
            <a:off x="228600" y="2971800"/>
            <a:ext cx="3276600" cy="1893888"/>
          </a:xfrm>
          <a:prstGeom prst="rect">
            <a:avLst/>
          </a:prstGeom>
          <a:noFill/>
          <a:ln w="28575">
            <a:solidFill>
              <a:schemeClr val="tx1"/>
            </a:solidFill>
            <a:miter lim="800000"/>
            <a:headEnd/>
            <a:tailEnd/>
          </a:ln>
        </p:spPr>
      </p:pic>
      <p:sp>
        <p:nvSpPr>
          <p:cNvPr id="78853" name="TextBox 3"/>
          <p:cNvSpPr txBox="1">
            <a:spLocks noChangeArrowheads="1"/>
          </p:cNvSpPr>
          <p:nvPr/>
        </p:nvSpPr>
        <p:spPr bwMode="auto">
          <a:xfrm>
            <a:off x="381000" y="76200"/>
            <a:ext cx="8382000" cy="884238"/>
          </a:xfrm>
          <a:prstGeom prst="rect">
            <a:avLst/>
          </a:prstGeom>
          <a:noFill/>
          <a:ln w="9525">
            <a:noFill/>
            <a:miter lim="800000"/>
            <a:headEnd/>
            <a:tailEnd/>
          </a:ln>
        </p:spPr>
        <p:txBody>
          <a:bodyPr>
            <a:spAutoFit/>
          </a:bodyPr>
          <a:lstStyle/>
          <a:p>
            <a:pPr algn="ctr" defTabSz="457200"/>
            <a:r>
              <a:rPr lang="en-US" sz="2800">
                <a:solidFill>
                  <a:srgbClr val="0000FF"/>
                </a:solidFill>
                <a:latin typeface="Calibri" pitchFamily="34" charset="0"/>
              </a:rPr>
              <a:t>Human CO</a:t>
            </a:r>
            <a:r>
              <a:rPr lang="en-US" sz="2400">
                <a:solidFill>
                  <a:srgbClr val="0000FF"/>
                </a:solidFill>
                <a:latin typeface="Calibri" pitchFamily="34" charset="0"/>
              </a:rPr>
              <a:t>2</a:t>
            </a:r>
            <a:r>
              <a:rPr lang="en-US" sz="2800">
                <a:solidFill>
                  <a:srgbClr val="0000FF"/>
                </a:solidFill>
                <a:latin typeface="Calibri" pitchFamily="34" charset="0"/>
              </a:rPr>
              <a:t> emissions Causes Disasters?</a:t>
            </a:r>
          </a:p>
          <a:p>
            <a:pPr algn="ctr" defTabSz="457200"/>
            <a:r>
              <a:rPr lang="en-US" sz="2400">
                <a:latin typeface="Calibri" pitchFamily="34" charset="0"/>
              </a:rPr>
              <a:t>Sea Levels               “Show me the data” (5)</a:t>
            </a:r>
          </a:p>
        </p:txBody>
      </p:sp>
      <p:sp>
        <p:nvSpPr>
          <p:cNvPr id="78854" name="TextBox 13"/>
          <p:cNvSpPr txBox="1">
            <a:spLocks noChangeArrowheads="1"/>
          </p:cNvSpPr>
          <p:nvPr/>
        </p:nvSpPr>
        <p:spPr bwMode="auto">
          <a:xfrm>
            <a:off x="3657600" y="2743200"/>
            <a:ext cx="1971675" cy="854075"/>
          </a:xfrm>
          <a:prstGeom prst="rect">
            <a:avLst/>
          </a:prstGeom>
          <a:noFill/>
          <a:ln w="28575">
            <a:solidFill>
              <a:srgbClr val="0000FF"/>
            </a:solidFill>
            <a:miter lim="800000"/>
            <a:headEnd/>
            <a:tailEnd/>
          </a:ln>
        </p:spPr>
        <p:txBody>
          <a:bodyPr>
            <a:spAutoFit/>
          </a:bodyPr>
          <a:lstStyle/>
          <a:p>
            <a:pPr algn="ctr"/>
            <a:r>
              <a:rPr lang="en-US"/>
              <a:t>Since 1870</a:t>
            </a:r>
          </a:p>
          <a:p>
            <a:r>
              <a:rPr lang="en-US"/>
              <a:t>Steady ~ 2 mm/yr</a:t>
            </a:r>
          </a:p>
          <a:p>
            <a:r>
              <a:rPr lang="en-US"/>
              <a:t>(8 inches/century)</a:t>
            </a:r>
          </a:p>
        </p:txBody>
      </p:sp>
      <p:pic>
        <p:nvPicPr>
          <p:cNvPr id="78855" name="Picture 14" descr="Screen shot 2010-03-24 at 10.31.32 PM.png"/>
          <p:cNvPicPr>
            <a:picLocks noChangeAspect="1"/>
          </p:cNvPicPr>
          <p:nvPr/>
        </p:nvPicPr>
        <p:blipFill>
          <a:blip r:embed="rId6" cstate="screen"/>
          <a:srcRect/>
          <a:stretch>
            <a:fillRect/>
          </a:stretch>
        </p:blipFill>
        <p:spPr bwMode="auto">
          <a:xfrm>
            <a:off x="228600" y="1066800"/>
            <a:ext cx="3275013" cy="1828800"/>
          </a:xfrm>
          <a:prstGeom prst="rect">
            <a:avLst/>
          </a:prstGeom>
          <a:noFill/>
          <a:ln w="28575">
            <a:solidFill>
              <a:schemeClr val="tx1"/>
            </a:solidFill>
            <a:miter lim="800000"/>
            <a:headEnd/>
            <a:tailEnd/>
          </a:ln>
        </p:spPr>
      </p:pic>
      <p:grpSp>
        <p:nvGrpSpPr>
          <p:cNvPr id="78856" name="Group 22"/>
          <p:cNvGrpSpPr>
            <a:grpSpLocks/>
          </p:cNvGrpSpPr>
          <p:nvPr/>
        </p:nvGrpSpPr>
        <p:grpSpPr bwMode="auto">
          <a:xfrm>
            <a:off x="6248400" y="1066800"/>
            <a:ext cx="2781300" cy="2590800"/>
            <a:chOff x="5715000" y="4038600"/>
            <a:chExt cx="2781963" cy="2590800"/>
          </a:xfrm>
        </p:grpSpPr>
        <p:pic>
          <p:nvPicPr>
            <p:cNvPr id="78862" name="Picture 6"/>
            <p:cNvPicPr>
              <a:picLocks noChangeAspect="1" noChangeArrowheads="1"/>
            </p:cNvPicPr>
            <p:nvPr/>
          </p:nvPicPr>
          <p:blipFill>
            <a:blip r:embed="rId7" cstate="screen"/>
            <a:srcRect/>
            <a:stretch>
              <a:fillRect/>
            </a:stretch>
          </p:blipFill>
          <p:spPr bwMode="auto">
            <a:xfrm>
              <a:off x="5715000" y="4038600"/>
              <a:ext cx="2781963" cy="2590800"/>
            </a:xfrm>
            <a:prstGeom prst="rect">
              <a:avLst/>
            </a:prstGeom>
            <a:noFill/>
            <a:ln w="28575">
              <a:solidFill>
                <a:srgbClr val="000000"/>
              </a:solidFill>
              <a:miter lim="800000"/>
              <a:headEnd/>
              <a:tailEnd/>
            </a:ln>
          </p:spPr>
        </p:pic>
        <p:cxnSp>
          <p:nvCxnSpPr>
            <p:cNvPr id="78863" name="Straight Connector 16"/>
            <p:cNvCxnSpPr>
              <a:cxnSpLocks noChangeShapeType="1"/>
            </p:cNvCxnSpPr>
            <p:nvPr/>
          </p:nvCxnSpPr>
          <p:spPr bwMode="auto">
            <a:xfrm>
              <a:off x="6172200" y="5425815"/>
              <a:ext cx="2187136" cy="1588"/>
            </a:xfrm>
            <a:prstGeom prst="line">
              <a:avLst/>
            </a:prstGeom>
            <a:noFill/>
            <a:ln w="12700">
              <a:solidFill>
                <a:srgbClr val="FF0000"/>
              </a:solidFill>
              <a:prstDash val="dash"/>
              <a:round/>
              <a:headEnd/>
              <a:tailEnd/>
            </a:ln>
          </p:spPr>
        </p:cxnSp>
      </p:grpSp>
      <p:sp>
        <p:nvSpPr>
          <p:cNvPr id="78857" name="TextBox 10"/>
          <p:cNvSpPr txBox="1">
            <a:spLocks noChangeArrowheads="1"/>
          </p:cNvSpPr>
          <p:nvPr/>
        </p:nvSpPr>
        <p:spPr bwMode="auto">
          <a:xfrm>
            <a:off x="3886200" y="1066800"/>
            <a:ext cx="1828800" cy="1339850"/>
          </a:xfrm>
          <a:prstGeom prst="rect">
            <a:avLst/>
          </a:prstGeom>
          <a:noFill/>
          <a:ln w="25400">
            <a:solidFill>
              <a:srgbClr val="0000FF"/>
            </a:solidFill>
            <a:round/>
            <a:headEnd/>
            <a:tailEnd/>
          </a:ln>
        </p:spPr>
        <p:txBody>
          <a:bodyPr>
            <a:spAutoFit/>
          </a:bodyPr>
          <a:lstStyle/>
          <a:p>
            <a:r>
              <a:rPr lang="en-US"/>
              <a:t>Sea Levels are merely continuing their slow rise since the end of the Little Ice Age.</a:t>
            </a:r>
          </a:p>
        </p:txBody>
      </p:sp>
      <p:sp>
        <p:nvSpPr>
          <p:cNvPr id="78858" name="Slide Number Placeholder 11"/>
          <p:cNvSpPr>
            <a:spLocks noGrp="1"/>
          </p:cNvSpPr>
          <p:nvPr>
            <p:ph type="sldNum" sz="quarter" idx="12"/>
          </p:nvPr>
        </p:nvSpPr>
        <p:spPr>
          <a:xfrm>
            <a:off x="8534400" y="6550025"/>
            <a:ext cx="533400" cy="307975"/>
          </a:xfrm>
          <a:noFill/>
        </p:spPr>
        <p:txBody>
          <a:bodyPr/>
          <a:lstStyle/>
          <a:p>
            <a:fld id="{DB001FBB-7FE9-4BE0-9E1E-36C140BA9A02}" type="slidenum">
              <a:rPr lang="en-US" sz="1000" smtClean="0">
                <a:ea typeface="ＭＳ Ｐゴシック" pitchFamily="34" charset="-128"/>
              </a:rPr>
              <a:pPr/>
              <a:t>77</a:t>
            </a:fld>
            <a:endParaRPr lang="en-US" sz="1000" smtClean="0">
              <a:ea typeface="ＭＳ Ｐゴシック" pitchFamily="34" charset="-128"/>
            </a:endParaRPr>
          </a:p>
        </p:txBody>
      </p:sp>
      <p:sp>
        <p:nvSpPr>
          <p:cNvPr id="78859" name="TextBox 10"/>
          <p:cNvSpPr txBox="1">
            <a:spLocks noChangeArrowheads="1"/>
          </p:cNvSpPr>
          <p:nvPr/>
        </p:nvSpPr>
        <p:spPr bwMode="auto">
          <a:xfrm>
            <a:off x="3638550" y="3733800"/>
            <a:ext cx="1981200" cy="1095375"/>
          </a:xfrm>
          <a:prstGeom prst="rect">
            <a:avLst/>
          </a:prstGeom>
          <a:noFill/>
          <a:ln w="25400">
            <a:solidFill>
              <a:srgbClr val="0000FF"/>
            </a:solidFill>
            <a:round/>
            <a:headEnd/>
            <a:tailEnd/>
          </a:ln>
        </p:spPr>
        <p:txBody>
          <a:bodyPr>
            <a:spAutoFit/>
          </a:bodyPr>
          <a:lstStyle/>
          <a:p>
            <a:r>
              <a:rPr lang="en-US"/>
              <a:t>This chart shows the large sea level recovery from the latest big ice age.</a:t>
            </a:r>
          </a:p>
        </p:txBody>
      </p:sp>
      <p:sp>
        <p:nvSpPr>
          <p:cNvPr id="78860" name="Line 14"/>
          <p:cNvSpPr>
            <a:spLocks noChangeShapeType="1"/>
          </p:cNvSpPr>
          <p:nvPr/>
        </p:nvSpPr>
        <p:spPr bwMode="auto">
          <a:xfrm>
            <a:off x="4720209" y="4821109"/>
            <a:ext cx="977758" cy="382094"/>
          </a:xfrm>
          <a:prstGeom prst="line">
            <a:avLst/>
          </a:prstGeom>
          <a:noFill/>
          <a:ln w="31750">
            <a:solidFill>
              <a:srgbClr val="000000"/>
            </a:solidFill>
            <a:round/>
            <a:headEnd/>
            <a:tailEnd type="triangle" w="med" len="med"/>
          </a:ln>
        </p:spPr>
        <p:txBody>
          <a:bodyPr/>
          <a:lstStyle/>
          <a:p>
            <a:endParaRPr lang="en-US"/>
          </a:p>
        </p:txBody>
      </p:sp>
      <p:sp>
        <p:nvSpPr>
          <p:cNvPr id="78861" name="Line 15"/>
          <p:cNvSpPr>
            <a:spLocks noChangeShapeType="1"/>
          </p:cNvSpPr>
          <p:nvPr/>
        </p:nvSpPr>
        <p:spPr bwMode="auto">
          <a:xfrm flipV="1">
            <a:off x="5613400" y="2786063"/>
            <a:ext cx="611188" cy="360362"/>
          </a:xfrm>
          <a:prstGeom prst="line">
            <a:avLst/>
          </a:prstGeom>
          <a:noFill/>
          <a:ln w="31750">
            <a:solidFill>
              <a:srgbClr val="000000"/>
            </a:solidFill>
            <a:round/>
            <a:headEnd/>
            <a:tailEnd type="triangle" w="med" len="med"/>
          </a:ln>
        </p:spPr>
        <p:txBody>
          <a:bodyPr/>
          <a:lstStyle/>
          <a:p>
            <a:endParaRPr lang="en-US"/>
          </a:p>
        </p:txBody>
      </p:sp>
      <p:sp>
        <p:nvSpPr>
          <p:cNvPr id="16" name="TextBox 10"/>
          <p:cNvSpPr txBox="1">
            <a:spLocks noChangeArrowheads="1"/>
          </p:cNvSpPr>
          <p:nvPr/>
        </p:nvSpPr>
        <p:spPr bwMode="auto">
          <a:xfrm>
            <a:off x="3657600" y="5486400"/>
            <a:ext cx="1981200" cy="1200329"/>
          </a:xfrm>
          <a:prstGeom prst="rect">
            <a:avLst/>
          </a:prstGeom>
          <a:noFill/>
          <a:ln w="38100" cap="flat" cmpd="sng" algn="ctr">
            <a:solidFill>
              <a:srgbClr val="000000"/>
            </a:solidFill>
            <a:prstDash val="solid"/>
            <a:round/>
            <a:headEnd type="none" w="med" len="med"/>
            <a:tailEnd type="none" w="med" len="med"/>
          </a:ln>
        </p:spPr>
        <p:txBody>
          <a:bodyPr>
            <a:spAutoFit/>
          </a:bodyPr>
          <a:lstStyle/>
          <a:p>
            <a:r>
              <a:rPr lang="en-US" sz="1800" dirty="0" smtClean="0"/>
              <a:t>Conclusion:</a:t>
            </a:r>
          </a:p>
          <a:p>
            <a:r>
              <a:rPr lang="en-US" sz="1800" dirty="0" smtClean="0"/>
              <a:t>The most-likely next-century rise = 5 to 8 inches.</a:t>
            </a:r>
            <a:endParaRPr lang="en-US" sz="18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0"/>
          <p:cNvGrpSpPr>
            <a:grpSpLocks/>
          </p:cNvGrpSpPr>
          <p:nvPr/>
        </p:nvGrpSpPr>
        <p:grpSpPr bwMode="auto">
          <a:xfrm>
            <a:off x="228600" y="3581400"/>
            <a:ext cx="4114800" cy="2971800"/>
            <a:chOff x="228600" y="152400"/>
            <a:chExt cx="4724400" cy="3402693"/>
          </a:xfrm>
        </p:grpSpPr>
        <p:pic>
          <p:nvPicPr>
            <p:cNvPr id="79880" name="Picture 3"/>
            <p:cNvPicPr>
              <a:picLocks noChangeAspect="1" noChangeArrowheads="1"/>
            </p:cNvPicPr>
            <p:nvPr/>
          </p:nvPicPr>
          <p:blipFill>
            <a:blip r:embed="rId3" cstate="screen"/>
            <a:srcRect/>
            <a:stretch>
              <a:fillRect/>
            </a:stretch>
          </p:blipFill>
          <p:spPr bwMode="auto">
            <a:xfrm>
              <a:off x="228600" y="152400"/>
              <a:ext cx="4724400" cy="3402693"/>
            </a:xfrm>
            <a:prstGeom prst="rect">
              <a:avLst/>
            </a:prstGeom>
            <a:noFill/>
            <a:ln w="28575">
              <a:solidFill>
                <a:srgbClr val="000000"/>
              </a:solidFill>
              <a:miter lim="800000"/>
              <a:headEnd/>
              <a:tailEnd/>
            </a:ln>
          </p:spPr>
        </p:pic>
        <p:cxnSp>
          <p:nvCxnSpPr>
            <p:cNvPr id="79881" name="Straight Connector 16"/>
            <p:cNvCxnSpPr>
              <a:cxnSpLocks noChangeShapeType="1"/>
            </p:cNvCxnSpPr>
            <p:nvPr/>
          </p:nvCxnSpPr>
          <p:spPr bwMode="auto">
            <a:xfrm flipV="1">
              <a:off x="2497667" y="838200"/>
              <a:ext cx="2379133" cy="855133"/>
            </a:xfrm>
            <a:prstGeom prst="line">
              <a:avLst/>
            </a:prstGeom>
            <a:noFill/>
            <a:ln w="38100">
              <a:solidFill>
                <a:srgbClr val="FF6600"/>
              </a:solidFill>
              <a:round/>
              <a:headEnd/>
              <a:tailEnd/>
            </a:ln>
          </p:spPr>
        </p:cxnSp>
      </p:grpSp>
      <p:sp>
        <p:nvSpPr>
          <p:cNvPr id="79875" name="TextBox 21"/>
          <p:cNvSpPr txBox="1">
            <a:spLocks noChangeArrowheads="1"/>
          </p:cNvSpPr>
          <p:nvPr/>
        </p:nvSpPr>
        <p:spPr bwMode="auto">
          <a:xfrm>
            <a:off x="228600" y="3057525"/>
            <a:ext cx="4343400" cy="523875"/>
          </a:xfrm>
          <a:prstGeom prst="rect">
            <a:avLst/>
          </a:prstGeom>
          <a:noFill/>
          <a:ln w="9525">
            <a:noFill/>
            <a:miter lim="800000"/>
            <a:headEnd/>
            <a:tailEnd/>
          </a:ln>
        </p:spPr>
        <p:txBody>
          <a:bodyPr>
            <a:spAutoFit/>
          </a:bodyPr>
          <a:lstStyle/>
          <a:p>
            <a:r>
              <a:rPr lang="en-US" sz="1400"/>
              <a:t>Black line = 12.6 inches per century (last 18 years) </a:t>
            </a:r>
            <a:r>
              <a:rPr lang="en-US" sz="1400">
                <a:solidFill>
                  <a:srgbClr val="FF6600"/>
                </a:solidFill>
              </a:rPr>
              <a:t>Orange </a:t>
            </a:r>
            <a:r>
              <a:rPr lang="en-US" sz="1400"/>
              <a:t>line = 8.7 inches per century (last 10 years)</a:t>
            </a:r>
          </a:p>
        </p:txBody>
      </p:sp>
      <p:pic>
        <p:nvPicPr>
          <p:cNvPr id="79876" name="Picture 22" descr="Sea Level.109 years.png"/>
          <p:cNvPicPr>
            <a:picLocks noChangeAspect="1"/>
          </p:cNvPicPr>
          <p:nvPr/>
        </p:nvPicPr>
        <p:blipFill>
          <a:blip r:embed="rId4" cstate="screen"/>
          <a:srcRect/>
          <a:stretch>
            <a:fillRect/>
          </a:stretch>
        </p:blipFill>
        <p:spPr bwMode="auto">
          <a:xfrm>
            <a:off x="4800600" y="3573463"/>
            <a:ext cx="4035425" cy="2293937"/>
          </a:xfrm>
          <a:prstGeom prst="rect">
            <a:avLst/>
          </a:prstGeom>
          <a:noFill/>
          <a:ln w="28575">
            <a:solidFill>
              <a:schemeClr val="tx1"/>
            </a:solidFill>
            <a:miter lim="800000"/>
            <a:headEnd/>
            <a:tailEnd/>
          </a:ln>
        </p:spPr>
      </p:pic>
      <p:sp>
        <p:nvSpPr>
          <p:cNvPr id="79877" name="TextBox 24"/>
          <p:cNvSpPr txBox="1">
            <a:spLocks noChangeArrowheads="1"/>
          </p:cNvSpPr>
          <p:nvPr/>
        </p:nvSpPr>
        <p:spPr bwMode="auto">
          <a:xfrm>
            <a:off x="914400" y="311150"/>
            <a:ext cx="7848600" cy="2432050"/>
          </a:xfrm>
          <a:prstGeom prst="rect">
            <a:avLst/>
          </a:prstGeom>
          <a:noFill/>
          <a:ln w="9525">
            <a:noFill/>
            <a:miter lim="800000"/>
            <a:headEnd/>
            <a:tailEnd/>
          </a:ln>
        </p:spPr>
        <p:txBody>
          <a:bodyPr>
            <a:spAutoFit/>
          </a:bodyPr>
          <a:lstStyle/>
          <a:p>
            <a:pPr algn="ctr"/>
            <a:r>
              <a:rPr lang="en-US" sz="2400">
                <a:solidFill>
                  <a:srgbClr val="0000FF"/>
                </a:solidFill>
              </a:rPr>
              <a:t>The Fallacies of Curve-Fitting Sea-Level Data</a:t>
            </a:r>
            <a:endParaRPr lang="en-US" sz="2400"/>
          </a:p>
          <a:p>
            <a:r>
              <a:rPr lang="en-US"/>
              <a:t>Linear fits are subject to cherry-picking of periods.</a:t>
            </a:r>
          </a:p>
          <a:p>
            <a:r>
              <a:rPr lang="en-US"/>
              <a:t>Regression fitting of longer periods are equally misleading (sea level reducing now).</a:t>
            </a:r>
          </a:p>
          <a:p>
            <a:r>
              <a:rPr lang="en-US"/>
              <a:t>A biased ‘scientist’ or skeptic can show anything he wants.</a:t>
            </a:r>
          </a:p>
          <a:p>
            <a:r>
              <a:rPr lang="en-US"/>
              <a:t>There is no justification for fears of acceleration of the last 1000 years slow rise (1.4 to 2 mm/year).</a:t>
            </a:r>
          </a:p>
          <a:p>
            <a:r>
              <a:rPr lang="en-US"/>
              <a:t>Land-borne ice levels have recently been increasing and many of the previously-receding glaciers are now growing.  Future S/L rise will be mainly due to the lag in global temperatures finally warming the sea, not due to melting of land-borne ice.</a:t>
            </a:r>
            <a:endParaRPr lang="en-US" sz="1800"/>
          </a:p>
        </p:txBody>
      </p:sp>
      <p:sp>
        <p:nvSpPr>
          <p:cNvPr id="79878" name="TextBox 25"/>
          <p:cNvSpPr txBox="1">
            <a:spLocks noChangeArrowheads="1"/>
          </p:cNvSpPr>
          <p:nvPr/>
        </p:nvSpPr>
        <p:spPr bwMode="auto">
          <a:xfrm>
            <a:off x="4876800" y="2973388"/>
            <a:ext cx="3810000" cy="523875"/>
          </a:xfrm>
          <a:prstGeom prst="rect">
            <a:avLst/>
          </a:prstGeom>
          <a:noFill/>
          <a:ln w="9525">
            <a:noFill/>
            <a:miter lim="800000"/>
            <a:headEnd/>
            <a:tailEnd/>
          </a:ln>
        </p:spPr>
        <p:txBody>
          <a:bodyPr>
            <a:spAutoFit/>
          </a:bodyPr>
          <a:lstStyle/>
          <a:p>
            <a:pPr algn="ctr"/>
            <a:r>
              <a:rPr lang="en-US" sz="1400"/>
              <a:t>This curve fit shows the sea now falling</a:t>
            </a:r>
          </a:p>
          <a:p>
            <a:pPr algn="ctr"/>
            <a:r>
              <a:rPr lang="en-US" sz="1400">
                <a:solidFill>
                  <a:srgbClr val="FF0000"/>
                </a:solidFill>
              </a:rPr>
              <a:t>Red Curve</a:t>
            </a:r>
            <a:r>
              <a:rPr lang="en-US" sz="1400"/>
              <a:t> = 5</a:t>
            </a:r>
            <a:r>
              <a:rPr lang="en-US" sz="1400" baseline="30000"/>
              <a:t>th</a:t>
            </a:r>
            <a:r>
              <a:rPr lang="en-US" sz="1400"/>
              <a:t> order polynomial regression</a:t>
            </a:r>
          </a:p>
        </p:txBody>
      </p:sp>
      <p:sp>
        <p:nvSpPr>
          <p:cNvPr id="79879" name="Slide Number Placeholder 8"/>
          <p:cNvSpPr>
            <a:spLocks noGrp="1"/>
          </p:cNvSpPr>
          <p:nvPr>
            <p:ph type="sldNum" sz="quarter" idx="12"/>
          </p:nvPr>
        </p:nvSpPr>
        <p:spPr>
          <a:xfrm>
            <a:off x="8534400" y="6550025"/>
            <a:ext cx="457200" cy="231775"/>
          </a:xfrm>
          <a:noFill/>
        </p:spPr>
        <p:txBody>
          <a:bodyPr/>
          <a:lstStyle/>
          <a:p>
            <a:fld id="{7E5AEF52-626B-402E-89C3-22E7C0346073}" type="slidenum">
              <a:rPr lang="en-US" sz="1000" smtClean="0">
                <a:ea typeface="ＭＳ Ｐゴシック" pitchFamily="34" charset="-128"/>
              </a:rPr>
              <a:pPr/>
              <a:t>78</a:t>
            </a:fld>
            <a:endParaRPr lang="en-US" sz="1000" smtClean="0">
              <a:ea typeface="ＭＳ Ｐゴシック" pitchFamily="34" charset="-128"/>
            </a:endParaRPr>
          </a:p>
        </p:txBody>
      </p:sp>
      <p:sp>
        <p:nvSpPr>
          <p:cNvPr id="79883" name="Text Box 11"/>
          <p:cNvSpPr txBox="1">
            <a:spLocks noChangeArrowheads="1"/>
          </p:cNvSpPr>
          <p:nvPr/>
        </p:nvSpPr>
        <p:spPr bwMode="auto">
          <a:xfrm>
            <a:off x="4419600" y="6172200"/>
            <a:ext cx="4648200" cy="336550"/>
          </a:xfrm>
          <a:prstGeom prst="rect">
            <a:avLst/>
          </a:prstGeom>
          <a:noFill/>
          <a:ln w="9525">
            <a:noFill/>
            <a:miter lim="800000"/>
            <a:headEnd/>
            <a:tailEnd/>
          </a:ln>
          <a:effectLst/>
        </p:spPr>
        <p:txBody>
          <a:bodyPr>
            <a:spAutoFit/>
          </a:bodyPr>
          <a:lstStyle/>
          <a:p>
            <a:pPr algn="ctr">
              <a:spcBef>
                <a:spcPct val="50000"/>
              </a:spcBef>
            </a:pPr>
            <a:r>
              <a:rPr lang="en-US" b="1"/>
              <a:t>Most likely next century rise = 5 to 8 inches.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12"/>
          <p:cNvGrpSpPr>
            <a:grpSpLocks noChangeAspect="1"/>
          </p:cNvGrpSpPr>
          <p:nvPr/>
        </p:nvGrpSpPr>
        <p:grpSpPr bwMode="auto">
          <a:xfrm>
            <a:off x="1558925" y="2743200"/>
            <a:ext cx="5908675" cy="2419350"/>
            <a:chOff x="304800" y="381000"/>
            <a:chExt cx="6700231" cy="2743200"/>
          </a:xfrm>
        </p:grpSpPr>
        <p:pic>
          <p:nvPicPr>
            <p:cNvPr id="80901" name="Picture 13" descr="IPCC predict sea level.png"/>
            <p:cNvPicPr>
              <a:picLocks noChangeAspect="1"/>
            </p:cNvPicPr>
            <p:nvPr/>
          </p:nvPicPr>
          <p:blipFill>
            <a:blip r:embed="rId3" cstate="screen"/>
            <a:srcRect/>
            <a:stretch>
              <a:fillRect/>
            </a:stretch>
          </p:blipFill>
          <p:spPr bwMode="auto">
            <a:xfrm>
              <a:off x="304800" y="381000"/>
              <a:ext cx="6700231" cy="2743200"/>
            </a:xfrm>
            <a:prstGeom prst="rect">
              <a:avLst/>
            </a:prstGeom>
            <a:noFill/>
            <a:ln w="9525">
              <a:noFill/>
              <a:miter lim="800000"/>
              <a:headEnd/>
              <a:tailEnd/>
            </a:ln>
          </p:spPr>
        </p:pic>
        <p:cxnSp>
          <p:nvCxnSpPr>
            <p:cNvPr id="80902" name="Straight Arrow Connector 14"/>
            <p:cNvCxnSpPr>
              <a:cxnSpLocks noChangeShapeType="1"/>
            </p:cNvCxnSpPr>
            <p:nvPr/>
          </p:nvCxnSpPr>
          <p:spPr bwMode="auto">
            <a:xfrm>
              <a:off x="1860209" y="1577470"/>
              <a:ext cx="3473792" cy="784732"/>
            </a:xfrm>
            <a:prstGeom prst="straightConnector1">
              <a:avLst/>
            </a:prstGeom>
            <a:noFill/>
            <a:ln w="47625">
              <a:solidFill>
                <a:srgbClr val="0000FF"/>
              </a:solidFill>
              <a:round/>
              <a:headEnd/>
              <a:tailEnd type="arrow" w="med" len="med"/>
            </a:ln>
          </p:spPr>
        </p:cxnSp>
      </p:grpSp>
      <p:sp>
        <p:nvSpPr>
          <p:cNvPr id="80899" name="TextBox 6"/>
          <p:cNvSpPr txBox="1">
            <a:spLocks noChangeArrowheads="1"/>
          </p:cNvSpPr>
          <p:nvPr/>
        </p:nvSpPr>
        <p:spPr bwMode="auto">
          <a:xfrm>
            <a:off x="1219200" y="304800"/>
            <a:ext cx="6858000" cy="1768475"/>
          </a:xfrm>
          <a:prstGeom prst="rect">
            <a:avLst/>
          </a:prstGeom>
          <a:noFill/>
          <a:ln w="9525">
            <a:noFill/>
            <a:miter lim="800000"/>
            <a:headEnd/>
            <a:tailEnd/>
          </a:ln>
        </p:spPr>
        <p:txBody>
          <a:bodyPr>
            <a:spAutoFit/>
          </a:bodyPr>
          <a:lstStyle/>
          <a:p>
            <a:pPr algn="ctr"/>
            <a:r>
              <a:rPr lang="en-US" sz="3200">
                <a:solidFill>
                  <a:srgbClr val="0000FF"/>
                </a:solidFill>
              </a:rPr>
              <a:t>Another Sea Level Prediction……</a:t>
            </a:r>
          </a:p>
          <a:p>
            <a:pPr algn="ctr"/>
            <a:endParaRPr lang="en-US" sz="1800"/>
          </a:p>
          <a:p>
            <a:r>
              <a:rPr lang="en-US" sz="2000"/>
              <a:t>Just extrapolate the </a:t>
            </a:r>
            <a:r>
              <a:rPr lang="en-US" sz="2000" b="1"/>
              <a:t>predictions</a:t>
            </a:r>
            <a:r>
              <a:rPr lang="en-US" sz="2000"/>
              <a:t> of the UN IPCC.</a:t>
            </a:r>
          </a:p>
          <a:p>
            <a:r>
              <a:rPr lang="en-US" sz="2000"/>
              <a:t>Hey, in 16 years even the UN will predict no next-century sea level rise!</a:t>
            </a:r>
          </a:p>
        </p:txBody>
      </p:sp>
      <p:sp>
        <p:nvSpPr>
          <p:cNvPr id="80900" name="Slide Number Placeholder 5"/>
          <p:cNvSpPr>
            <a:spLocks noGrp="1"/>
          </p:cNvSpPr>
          <p:nvPr>
            <p:ph type="sldNum" sz="quarter" idx="12"/>
          </p:nvPr>
        </p:nvSpPr>
        <p:spPr>
          <a:xfrm>
            <a:off x="6781800" y="6381750"/>
            <a:ext cx="2133600" cy="476250"/>
          </a:xfrm>
          <a:noFill/>
        </p:spPr>
        <p:txBody>
          <a:bodyPr/>
          <a:lstStyle/>
          <a:p>
            <a:fld id="{6F178FBD-F8FC-49E9-B957-CD417592DF6F}" type="slidenum">
              <a:rPr lang="en-US" sz="1200" smtClean="0">
                <a:ea typeface="ＭＳ Ｐゴシック" pitchFamily="34" charset="-128"/>
              </a:rPr>
              <a:pPr/>
              <a:t>79</a:t>
            </a:fld>
            <a:endParaRPr lang="en-US" sz="1200" smtClean="0">
              <a:ea typeface="ＭＳ Ｐゴシック"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4294967295"/>
          </p:nvPr>
        </p:nvSpPr>
        <p:spPr>
          <a:xfrm>
            <a:off x="685800" y="152400"/>
            <a:ext cx="7924800" cy="609600"/>
          </a:xfrm>
        </p:spPr>
        <p:txBody>
          <a:bodyPr/>
          <a:lstStyle/>
          <a:p>
            <a:pPr algn="ctr" defTabSz="457200" eaLnBrk="1" hangingPunct="1">
              <a:buFontTx/>
              <a:buNone/>
            </a:pPr>
            <a:r>
              <a:rPr lang="en-US" sz="2800" dirty="0" smtClean="0">
                <a:solidFill>
                  <a:srgbClr val="0000FF"/>
                </a:solidFill>
                <a:ea typeface="ＭＳ Ｐゴシック" pitchFamily="34" charset="-128"/>
              </a:rPr>
              <a:t>Rutan Background Includes Energy Efficiency</a:t>
            </a:r>
          </a:p>
        </p:txBody>
      </p:sp>
      <p:pic>
        <p:nvPicPr>
          <p:cNvPr id="7171" name="Picture 5"/>
          <p:cNvPicPr>
            <a:picLocks noChangeAspect="1"/>
          </p:cNvPicPr>
          <p:nvPr/>
        </p:nvPicPr>
        <p:blipFill>
          <a:blip r:embed="rId3" cstate="screen"/>
          <a:srcRect/>
          <a:stretch>
            <a:fillRect/>
          </a:stretch>
        </p:blipFill>
        <p:spPr bwMode="auto">
          <a:xfrm>
            <a:off x="152400" y="3810000"/>
            <a:ext cx="3319463" cy="2133600"/>
          </a:xfrm>
          <a:prstGeom prst="rect">
            <a:avLst/>
          </a:prstGeom>
          <a:noFill/>
          <a:ln w="28575">
            <a:solidFill>
              <a:schemeClr val="tx1"/>
            </a:solidFill>
            <a:miter lim="800000"/>
            <a:headEnd/>
            <a:tailEnd/>
          </a:ln>
        </p:spPr>
      </p:pic>
      <p:pic>
        <p:nvPicPr>
          <p:cNvPr id="7172" name="Picture 6" descr="Picture 16.png"/>
          <p:cNvPicPr>
            <a:picLocks noChangeAspect="1"/>
          </p:cNvPicPr>
          <p:nvPr/>
        </p:nvPicPr>
        <p:blipFill>
          <a:blip r:embed="rId4" cstate="screen"/>
          <a:srcRect/>
          <a:stretch>
            <a:fillRect/>
          </a:stretch>
        </p:blipFill>
        <p:spPr bwMode="auto">
          <a:xfrm>
            <a:off x="3581400" y="4495800"/>
            <a:ext cx="3536950" cy="2209800"/>
          </a:xfrm>
          <a:prstGeom prst="rect">
            <a:avLst/>
          </a:prstGeom>
          <a:noFill/>
          <a:ln w="28575">
            <a:solidFill>
              <a:schemeClr val="tx1"/>
            </a:solidFill>
            <a:miter lim="800000"/>
            <a:headEnd/>
            <a:tailEnd/>
          </a:ln>
        </p:spPr>
      </p:pic>
      <p:pic>
        <p:nvPicPr>
          <p:cNvPr id="7173" name="Picture 7" descr="Picture 17.png"/>
          <p:cNvPicPr>
            <a:picLocks noChangeAspect="1"/>
          </p:cNvPicPr>
          <p:nvPr/>
        </p:nvPicPr>
        <p:blipFill>
          <a:blip r:embed="rId5" cstate="screen"/>
          <a:srcRect/>
          <a:stretch>
            <a:fillRect/>
          </a:stretch>
        </p:blipFill>
        <p:spPr bwMode="auto">
          <a:xfrm>
            <a:off x="214313" y="1600200"/>
            <a:ext cx="2681287" cy="1981200"/>
          </a:xfrm>
          <a:prstGeom prst="rect">
            <a:avLst/>
          </a:prstGeom>
          <a:noFill/>
          <a:ln w="28575">
            <a:solidFill>
              <a:schemeClr val="tx1"/>
            </a:solidFill>
            <a:miter lim="800000"/>
            <a:headEnd/>
            <a:tailEnd/>
          </a:ln>
        </p:spPr>
      </p:pic>
      <p:sp>
        <p:nvSpPr>
          <p:cNvPr id="7174" name="TextBox 5"/>
          <p:cNvSpPr txBox="1">
            <a:spLocks noChangeArrowheads="1"/>
          </p:cNvSpPr>
          <p:nvPr/>
        </p:nvSpPr>
        <p:spPr bwMode="auto">
          <a:xfrm>
            <a:off x="228600" y="762000"/>
            <a:ext cx="2743200" cy="825500"/>
          </a:xfrm>
          <a:prstGeom prst="rect">
            <a:avLst/>
          </a:prstGeom>
          <a:noFill/>
          <a:ln w="9525">
            <a:noFill/>
            <a:miter lim="800000"/>
            <a:headEnd/>
            <a:tailEnd/>
          </a:ln>
        </p:spPr>
        <p:txBody>
          <a:bodyPr>
            <a:spAutoFit/>
          </a:bodyPr>
          <a:lstStyle/>
          <a:p>
            <a:pPr algn="ctr"/>
            <a:r>
              <a:rPr lang="en-US"/>
              <a:t>Solar Hot Water in the 70s.</a:t>
            </a:r>
          </a:p>
          <a:p>
            <a:pPr algn="ctr"/>
            <a:r>
              <a:rPr lang="en-US"/>
              <a:t>Now building a 34-acre PV solar energy farm.</a:t>
            </a:r>
          </a:p>
        </p:txBody>
      </p:sp>
      <p:sp>
        <p:nvSpPr>
          <p:cNvPr id="7175" name="TextBox 6"/>
          <p:cNvSpPr txBox="1">
            <a:spLocks noChangeArrowheads="1"/>
          </p:cNvSpPr>
          <p:nvPr/>
        </p:nvSpPr>
        <p:spPr bwMode="auto">
          <a:xfrm>
            <a:off x="3657600" y="762000"/>
            <a:ext cx="5181600" cy="825500"/>
          </a:xfrm>
          <a:prstGeom prst="rect">
            <a:avLst/>
          </a:prstGeom>
          <a:noFill/>
          <a:ln w="9525">
            <a:noFill/>
            <a:miter lim="800000"/>
            <a:headEnd/>
            <a:tailEnd/>
          </a:ln>
        </p:spPr>
        <p:txBody>
          <a:bodyPr>
            <a:spAutoFit/>
          </a:bodyPr>
          <a:lstStyle/>
          <a:p>
            <a:pPr algn="ctr"/>
            <a:r>
              <a:rPr lang="en-US"/>
              <a:t>My Desert Pyramid House</a:t>
            </a:r>
          </a:p>
          <a:p>
            <a:pPr algn="ctr"/>
            <a:r>
              <a:rPr lang="en-US"/>
              <a:t>“Ultimate energy-efficient house” (Pop Sci Nov 1989)</a:t>
            </a:r>
          </a:p>
          <a:p>
            <a:pPr algn="ctr"/>
            <a:r>
              <a:rPr lang="en-US"/>
              <a:t>Primary car was zero-emissions EV-1, 1997 to 2004.</a:t>
            </a:r>
          </a:p>
        </p:txBody>
      </p:sp>
      <p:sp>
        <p:nvSpPr>
          <p:cNvPr id="7176" name="TextBox 7"/>
          <p:cNvSpPr txBox="1">
            <a:spLocks noChangeArrowheads="1"/>
          </p:cNvSpPr>
          <p:nvPr/>
        </p:nvSpPr>
        <p:spPr bwMode="auto">
          <a:xfrm>
            <a:off x="152400" y="6105525"/>
            <a:ext cx="3124200" cy="523875"/>
          </a:xfrm>
          <a:prstGeom prst="rect">
            <a:avLst/>
          </a:prstGeom>
          <a:noFill/>
          <a:ln w="9525">
            <a:noFill/>
            <a:miter lim="800000"/>
            <a:headEnd/>
            <a:tailEnd/>
          </a:ln>
        </p:spPr>
        <p:txBody>
          <a:bodyPr>
            <a:spAutoFit/>
          </a:bodyPr>
          <a:lstStyle/>
          <a:p>
            <a:pPr algn="ctr"/>
            <a:r>
              <a:rPr lang="en-US" sz="1400"/>
              <a:t>Loss of my EV-1 Electric car in 2004.</a:t>
            </a:r>
          </a:p>
          <a:p>
            <a:pPr algn="ctr"/>
            <a:r>
              <a:rPr lang="en-US" sz="1400"/>
              <a:t>General Motors crushed them all</a:t>
            </a:r>
          </a:p>
        </p:txBody>
      </p:sp>
      <p:pic>
        <p:nvPicPr>
          <p:cNvPr id="7177" name="Picture 10"/>
          <p:cNvPicPr>
            <a:picLocks noChangeAspect="1" noChangeArrowheads="1"/>
          </p:cNvPicPr>
          <p:nvPr/>
        </p:nvPicPr>
        <p:blipFill>
          <a:blip r:embed="rId6" cstate="screen"/>
          <a:srcRect/>
          <a:stretch>
            <a:fillRect/>
          </a:stretch>
        </p:blipFill>
        <p:spPr bwMode="auto">
          <a:xfrm>
            <a:off x="3606800" y="1600200"/>
            <a:ext cx="5384800" cy="2743200"/>
          </a:xfrm>
          <a:prstGeom prst="rect">
            <a:avLst/>
          </a:prstGeom>
          <a:noFill/>
          <a:ln w="31750">
            <a:solidFill>
              <a:schemeClr val="tx1"/>
            </a:solidFill>
            <a:miter lim="800000"/>
            <a:headEnd/>
            <a:tailEnd/>
          </a:ln>
        </p:spPr>
      </p:pic>
      <p:pic>
        <p:nvPicPr>
          <p:cNvPr id="7178" name="Picture 9"/>
          <p:cNvPicPr>
            <a:picLocks noChangeAspect="1" noChangeArrowheads="1"/>
          </p:cNvPicPr>
          <p:nvPr/>
        </p:nvPicPr>
        <p:blipFill>
          <a:blip r:embed="rId7" cstate="screen"/>
          <a:srcRect/>
          <a:stretch>
            <a:fillRect/>
          </a:stretch>
        </p:blipFill>
        <p:spPr bwMode="auto">
          <a:xfrm>
            <a:off x="7281863" y="4495800"/>
            <a:ext cx="1730375" cy="2209800"/>
          </a:xfrm>
          <a:prstGeom prst="rect">
            <a:avLst/>
          </a:prstGeom>
          <a:noFill/>
          <a:ln w="31750">
            <a:solidFill>
              <a:srgbClr val="000000"/>
            </a:solidFill>
            <a:miter lim="800000"/>
            <a:headEnd/>
            <a:tailEnd/>
          </a:ln>
        </p:spPr>
      </p:pic>
      <p:sp>
        <p:nvSpPr>
          <p:cNvPr id="7179" name="Slide Number Placeholder 10"/>
          <p:cNvSpPr>
            <a:spLocks noGrp="1"/>
          </p:cNvSpPr>
          <p:nvPr>
            <p:ph type="sldNum" sz="quarter" idx="12"/>
          </p:nvPr>
        </p:nvSpPr>
        <p:spPr>
          <a:xfrm>
            <a:off x="0" y="6550025"/>
            <a:ext cx="228600" cy="307975"/>
          </a:xfrm>
          <a:noFill/>
        </p:spPr>
        <p:txBody>
          <a:bodyPr/>
          <a:lstStyle/>
          <a:p>
            <a:pPr algn="l"/>
            <a:fld id="{67B02573-6775-4E32-928C-AD507318982E}" type="slidenum">
              <a:rPr lang="en-US" sz="1200" smtClean="0">
                <a:ea typeface="ＭＳ Ｐゴシック" pitchFamily="34" charset="-128"/>
              </a:rPr>
              <a:pPr algn="l"/>
              <a:t>8</a:t>
            </a:fld>
            <a:endParaRPr lang="en-US" sz="1200" smtClean="0">
              <a:ea typeface="ＭＳ Ｐゴシック" pitchFamily="34" charset="-128"/>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4"/>
          <p:cNvSpPr>
            <a:spLocks noGrp="1"/>
          </p:cNvSpPr>
          <p:nvPr>
            <p:ph idx="1"/>
          </p:nvPr>
        </p:nvSpPr>
        <p:spPr>
          <a:xfrm>
            <a:off x="1143000" y="3048000"/>
            <a:ext cx="7086600" cy="2286000"/>
          </a:xfrm>
          <a:ln w="41275">
            <a:solidFill>
              <a:srgbClr val="0000FF"/>
            </a:solidFill>
          </a:ln>
        </p:spPr>
        <p:txBody>
          <a:bodyPr/>
          <a:lstStyle/>
          <a:p>
            <a:pPr>
              <a:buFontTx/>
              <a:buAutoNum type="arabicPeriod"/>
            </a:pPr>
            <a:r>
              <a:rPr lang="en-US" sz="1600" smtClean="0">
                <a:solidFill>
                  <a:srgbClr val="FF0000"/>
                </a:solidFill>
                <a:ea typeface="ＭＳ Ｐゴシック" pitchFamily="34" charset="-128"/>
              </a:rPr>
              <a:t>Recent human burning of fossil fuels suddenly and dangerously increased CO</a:t>
            </a:r>
            <a:r>
              <a:rPr lang="en-US" sz="1400" smtClean="0">
                <a:solidFill>
                  <a:srgbClr val="FF0000"/>
                </a:solidFill>
                <a:ea typeface="ＭＳ Ｐゴシック" pitchFamily="34" charset="-128"/>
              </a:rPr>
              <a:t>2</a:t>
            </a:r>
            <a:r>
              <a:rPr lang="en-US" sz="1600" smtClean="0">
                <a:solidFill>
                  <a:srgbClr val="FF0000"/>
                </a:solidFill>
                <a:ea typeface="ＭＳ Ｐゴシック" pitchFamily="34" charset="-128"/>
              </a:rPr>
              <a:t> beyond previous levels – Yes/No.</a:t>
            </a:r>
          </a:p>
          <a:p>
            <a:pPr>
              <a:buFontTx/>
              <a:buAutoNum type="arabicPeriod"/>
            </a:pPr>
            <a:r>
              <a:rPr lang="en-US" sz="1600" smtClean="0">
                <a:solidFill>
                  <a:srgbClr val="FF0000"/>
                </a:solidFill>
                <a:ea typeface="ＭＳ Ｐゴシック" pitchFamily="34" charset="-128"/>
              </a:rPr>
              <a:t>Human CO</a:t>
            </a:r>
            <a:r>
              <a:rPr lang="en-US" sz="1400" smtClean="0">
                <a:solidFill>
                  <a:srgbClr val="FF0000"/>
                </a:solidFill>
                <a:ea typeface="ＭＳ Ｐゴシック" pitchFamily="34" charset="-128"/>
              </a:rPr>
              <a:t>2</a:t>
            </a:r>
            <a:r>
              <a:rPr lang="en-US" sz="1600" smtClean="0">
                <a:solidFill>
                  <a:srgbClr val="FF0000"/>
                </a:solidFill>
                <a:ea typeface="ＭＳ Ｐゴシック" pitchFamily="34" charset="-128"/>
              </a:rPr>
              <a:t> emissions causes greenhouse warming – No.</a:t>
            </a:r>
          </a:p>
          <a:p>
            <a:pPr>
              <a:buFontTx/>
              <a:buAutoNum type="arabicPeriod"/>
            </a:pPr>
            <a:r>
              <a:rPr lang="en-US" sz="1600" smtClean="0">
                <a:solidFill>
                  <a:srgbClr val="FF0000"/>
                </a:solidFill>
                <a:ea typeface="ＭＳ Ｐゴシック" pitchFamily="34" charset="-128"/>
              </a:rPr>
              <a:t>Dangerous, sudden global warming occurred the last 50 years – No.</a:t>
            </a:r>
          </a:p>
          <a:p>
            <a:pPr>
              <a:buFontTx/>
              <a:buAutoNum type="arabicPeriod"/>
            </a:pPr>
            <a:r>
              <a:rPr lang="en-US" sz="1600" b="1" smtClean="0">
                <a:solidFill>
                  <a:srgbClr val="FF0000"/>
                </a:solidFill>
                <a:ea typeface="ＭＳ Ｐゴシック" pitchFamily="34" charset="-128"/>
              </a:rPr>
              <a:t>The current Temperature is too Hot &amp; further warming is Bad – No.</a:t>
            </a:r>
          </a:p>
          <a:p>
            <a:pPr>
              <a:buFontTx/>
              <a:buAutoNum type="arabicPeriod"/>
            </a:pPr>
            <a:r>
              <a:rPr lang="en-US" sz="1600" smtClean="0">
                <a:ea typeface="ＭＳ Ｐゴシック" pitchFamily="34" charset="-128"/>
              </a:rPr>
              <a:t>It is more difficult to adapt to climate changes than to attempt to control them.</a:t>
            </a:r>
          </a:p>
        </p:txBody>
      </p:sp>
      <p:sp>
        <p:nvSpPr>
          <p:cNvPr id="81923" name="TextBox 3"/>
          <p:cNvSpPr txBox="1">
            <a:spLocks noChangeArrowheads="1"/>
          </p:cNvSpPr>
          <p:nvPr/>
        </p:nvSpPr>
        <p:spPr bwMode="auto">
          <a:xfrm>
            <a:off x="1295400" y="5505450"/>
            <a:ext cx="6781800" cy="1200150"/>
          </a:xfrm>
          <a:prstGeom prst="rect">
            <a:avLst/>
          </a:prstGeom>
          <a:noFill/>
          <a:ln w="9525">
            <a:noFill/>
            <a:miter lim="800000"/>
            <a:headEnd/>
            <a:tailEnd/>
          </a:ln>
        </p:spPr>
        <p:txBody>
          <a:bodyPr>
            <a:spAutoFit/>
          </a:bodyPr>
          <a:lstStyle/>
          <a:p>
            <a:r>
              <a:rPr lang="en-US" sz="1800"/>
              <a:t>Next is #5.   Few in the CAGW debate ever discuss adaptation.  However, early man and modern man has always used his intellect to adapt to just about every environment and every hazard he encounters throughout planet earth.</a:t>
            </a:r>
          </a:p>
        </p:txBody>
      </p:sp>
      <p:sp>
        <p:nvSpPr>
          <p:cNvPr id="81924" name="TextBox 4"/>
          <p:cNvSpPr txBox="1">
            <a:spLocks noChangeArrowheads="1"/>
          </p:cNvSpPr>
          <p:nvPr/>
        </p:nvSpPr>
        <p:spPr bwMode="auto">
          <a:xfrm>
            <a:off x="838200" y="304800"/>
            <a:ext cx="7696200" cy="2470150"/>
          </a:xfrm>
          <a:prstGeom prst="rect">
            <a:avLst/>
          </a:prstGeom>
          <a:noFill/>
          <a:ln w="9525">
            <a:noFill/>
            <a:miter lim="800000"/>
            <a:headEnd/>
            <a:tailEnd/>
          </a:ln>
        </p:spPr>
        <p:txBody>
          <a:bodyPr>
            <a:spAutoFit/>
          </a:bodyPr>
          <a:lstStyle/>
          <a:p>
            <a:pPr algn="ctr"/>
            <a:r>
              <a:rPr lang="en-US" sz="2400" dirty="0">
                <a:solidFill>
                  <a:srgbClr val="0000FF"/>
                </a:solidFill>
              </a:rPr>
              <a:t>#4. -  Is the current temperature perfect? Unlikely</a:t>
            </a:r>
            <a:r>
              <a:rPr lang="en-US" sz="2000" dirty="0">
                <a:solidFill>
                  <a:srgbClr val="0000FF"/>
                </a:solidFill>
              </a:rPr>
              <a:t>.</a:t>
            </a:r>
          </a:p>
          <a:p>
            <a:pPr algn="ctr"/>
            <a:r>
              <a:rPr lang="en-US" sz="2000" dirty="0">
                <a:solidFill>
                  <a:srgbClr val="0000FF"/>
                </a:solidFill>
              </a:rPr>
              <a:t>Will warming and increase in CO</a:t>
            </a:r>
            <a:r>
              <a:rPr lang="en-US" sz="1800" dirty="0">
                <a:solidFill>
                  <a:srgbClr val="0000FF"/>
                </a:solidFill>
              </a:rPr>
              <a:t>2</a:t>
            </a:r>
            <a:r>
              <a:rPr lang="en-US" sz="2000" dirty="0">
                <a:solidFill>
                  <a:srgbClr val="0000FF"/>
                </a:solidFill>
              </a:rPr>
              <a:t> be good?  </a:t>
            </a:r>
            <a:r>
              <a:rPr lang="en-US" sz="2400" b="1" dirty="0">
                <a:solidFill>
                  <a:srgbClr val="0000FF"/>
                </a:solidFill>
              </a:rPr>
              <a:t>Yes</a:t>
            </a:r>
            <a:r>
              <a:rPr lang="en-US" sz="2000" dirty="0">
                <a:solidFill>
                  <a:srgbClr val="0000FF"/>
                </a:solidFill>
              </a:rPr>
              <a:t>.</a:t>
            </a:r>
          </a:p>
          <a:p>
            <a:r>
              <a:rPr lang="en-US" sz="1800" dirty="0"/>
              <a:t>Recent climate changes have not caused weather or extinction degradation.  Overall, adverse weather events and the number of extinctions will not increase if the next century or two warms like the last one.  A CO</a:t>
            </a:r>
            <a:r>
              <a:rPr lang="en-US" dirty="0"/>
              <a:t>2</a:t>
            </a:r>
            <a:r>
              <a:rPr lang="en-US" sz="1800" dirty="0"/>
              <a:t>-fertilized atmosphere will enhance plant growth, increase drop yields and allow more people to live in, and farm our lower-populated higher latitudes - saving tens of millions of human lives.</a:t>
            </a:r>
          </a:p>
        </p:txBody>
      </p:sp>
      <p:sp>
        <p:nvSpPr>
          <p:cNvPr id="81925" name="Slide Number Placeholder 4"/>
          <p:cNvSpPr>
            <a:spLocks noGrp="1"/>
          </p:cNvSpPr>
          <p:nvPr>
            <p:ph type="sldNum" sz="quarter" idx="12"/>
          </p:nvPr>
        </p:nvSpPr>
        <p:spPr>
          <a:xfrm>
            <a:off x="6781800" y="6381750"/>
            <a:ext cx="2133600" cy="476250"/>
          </a:xfrm>
          <a:noFill/>
        </p:spPr>
        <p:txBody>
          <a:bodyPr/>
          <a:lstStyle/>
          <a:p>
            <a:fld id="{8B34EED5-693A-4515-B4D7-E07FF8B9D94A}" type="slidenum">
              <a:rPr lang="en-US" sz="1200" smtClean="0">
                <a:ea typeface="ＭＳ Ｐゴシック" pitchFamily="34" charset="-128"/>
              </a:rPr>
              <a:pPr/>
              <a:t>80</a:t>
            </a:fld>
            <a:endParaRPr lang="en-US" sz="1200" smtClean="0">
              <a:ea typeface="ＭＳ Ｐゴシック" pitchFamily="34" charset="-128"/>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p:cNvPicPr>
          <p:nvPr/>
        </p:nvPicPr>
        <p:blipFill>
          <a:blip r:embed="rId3" cstate="screen"/>
          <a:srcRect/>
          <a:stretch>
            <a:fillRect/>
          </a:stretch>
        </p:blipFill>
        <p:spPr bwMode="auto">
          <a:xfrm>
            <a:off x="457200" y="3276600"/>
            <a:ext cx="3767138" cy="3352800"/>
          </a:xfrm>
          <a:prstGeom prst="rect">
            <a:avLst/>
          </a:prstGeom>
          <a:noFill/>
          <a:ln w="28575">
            <a:solidFill>
              <a:schemeClr val="tx1"/>
            </a:solidFill>
            <a:miter lim="800000"/>
            <a:headEnd/>
            <a:tailEnd/>
          </a:ln>
        </p:spPr>
      </p:pic>
      <p:sp>
        <p:nvSpPr>
          <p:cNvPr id="86019" name="TextBox 5"/>
          <p:cNvSpPr txBox="1">
            <a:spLocks noChangeArrowheads="1"/>
          </p:cNvSpPr>
          <p:nvPr/>
        </p:nvSpPr>
        <p:spPr bwMode="auto">
          <a:xfrm>
            <a:off x="1447800" y="1066800"/>
            <a:ext cx="6705600" cy="2014538"/>
          </a:xfrm>
          <a:prstGeom prst="rect">
            <a:avLst/>
          </a:prstGeom>
          <a:noFill/>
          <a:ln w="9525">
            <a:noFill/>
            <a:miter lim="800000"/>
            <a:headEnd/>
            <a:tailEnd/>
          </a:ln>
        </p:spPr>
        <p:txBody>
          <a:bodyPr>
            <a:spAutoFit/>
          </a:bodyPr>
          <a:lstStyle/>
          <a:p>
            <a:r>
              <a:rPr lang="en-US" sz="1800"/>
              <a:t>The human control of the climate is not only in doubt, it is Horribly expensive.</a:t>
            </a:r>
          </a:p>
          <a:p>
            <a:r>
              <a:rPr lang="en-US" sz="1800"/>
              <a:t>Example - even assuming the greenhouse theory is correct, Waxman-Markey, after doubling not only energy costs, but raising costs of everything tied to energy, would delay Global Warming by 3.8 years, a hundred years from now!</a:t>
            </a:r>
          </a:p>
          <a:p>
            <a:r>
              <a:rPr lang="en-US" sz="1800"/>
              <a:t>Any engineered adaptation would be cheap by comparison.</a:t>
            </a:r>
          </a:p>
        </p:txBody>
      </p:sp>
      <p:pic>
        <p:nvPicPr>
          <p:cNvPr id="86020" name="Picture 11" descr="waxman-markey_fig11.tinyChange.jpg"/>
          <p:cNvPicPr>
            <a:picLocks noChangeAspect="1"/>
          </p:cNvPicPr>
          <p:nvPr/>
        </p:nvPicPr>
        <p:blipFill>
          <a:blip r:embed="rId4" cstate="screen"/>
          <a:srcRect/>
          <a:stretch>
            <a:fillRect/>
          </a:stretch>
        </p:blipFill>
        <p:spPr bwMode="auto">
          <a:xfrm>
            <a:off x="4376738" y="3581400"/>
            <a:ext cx="4349750" cy="2690813"/>
          </a:xfrm>
          <a:prstGeom prst="rect">
            <a:avLst/>
          </a:prstGeom>
          <a:noFill/>
          <a:ln w="28575">
            <a:solidFill>
              <a:schemeClr val="tx1"/>
            </a:solidFill>
            <a:miter lim="800000"/>
            <a:headEnd/>
            <a:tailEnd/>
          </a:ln>
        </p:spPr>
      </p:pic>
      <p:sp>
        <p:nvSpPr>
          <p:cNvPr id="86021" name="TextBox 4"/>
          <p:cNvSpPr txBox="1">
            <a:spLocks noChangeArrowheads="1"/>
          </p:cNvSpPr>
          <p:nvPr/>
        </p:nvSpPr>
        <p:spPr bwMode="auto">
          <a:xfrm>
            <a:off x="381000" y="228600"/>
            <a:ext cx="8382000" cy="762000"/>
          </a:xfrm>
          <a:prstGeom prst="rect">
            <a:avLst/>
          </a:prstGeom>
          <a:noFill/>
          <a:ln w="9525">
            <a:noFill/>
            <a:miter lim="800000"/>
            <a:headEnd/>
            <a:tailEnd/>
          </a:ln>
        </p:spPr>
        <p:txBody>
          <a:bodyPr>
            <a:spAutoFit/>
          </a:bodyPr>
          <a:lstStyle/>
          <a:p>
            <a:pPr algn="ctr"/>
            <a:r>
              <a:rPr lang="en-US" sz="2400">
                <a:solidFill>
                  <a:srgbClr val="0000FF"/>
                </a:solidFill>
              </a:rPr>
              <a:t>What do we get by taxing energy to constrain use?</a:t>
            </a:r>
          </a:p>
          <a:p>
            <a:pPr algn="ctr"/>
            <a:r>
              <a:rPr lang="en-US" sz="2000"/>
              <a:t>Even if it is possible, it is unbelievably expensive to control climate</a:t>
            </a:r>
          </a:p>
        </p:txBody>
      </p:sp>
      <p:sp>
        <p:nvSpPr>
          <p:cNvPr id="86022" name="Slide Number Placeholder 5"/>
          <p:cNvSpPr>
            <a:spLocks noGrp="1"/>
          </p:cNvSpPr>
          <p:nvPr>
            <p:ph type="sldNum" sz="quarter" idx="12"/>
          </p:nvPr>
        </p:nvSpPr>
        <p:spPr>
          <a:xfrm>
            <a:off x="6858000" y="6381750"/>
            <a:ext cx="2133600" cy="476250"/>
          </a:xfrm>
          <a:noFill/>
        </p:spPr>
        <p:txBody>
          <a:bodyPr/>
          <a:lstStyle/>
          <a:p>
            <a:fld id="{BEB3D2A1-CA64-4B95-A332-70EDFBBA6887}" type="slidenum">
              <a:rPr lang="en-US" sz="1200" smtClean="0">
                <a:ea typeface="ＭＳ Ｐゴシック" pitchFamily="34" charset="-128"/>
              </a:rPr>
              <a:pPr/>
              <a:t>81</a:t>
            </a:fld>
            <a:endParaRPr lang="en-US" sz="1200" smtClean="0">
              <a:ea typeface="ＭＳ Ｐゴシック" pitchFamily="34" charset="-128"/>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Box 11"/>
          <p:cNvSpPr txBox="1">
            <a:spLocks noChangeArrowheads="1"/>
          </p:cNvSpPr>
          <p:nvPr/>
        </p:nvSpPr>
        <p:spPr bwMode="auto">
          <a:xfrm>
            <a:off x="6019800" y="1752600"/>
            <a:ext cx="2971800" cy="536575"/>
          </a:xfrm>
          <a:prstGeom prst="rect">
            <a:avLst/>
          </a:prstGeom>
          <a:solidFill>
            <a:schemeClr val="bg1"/>
          </a:solidFill>
          <a:ln w="19050">
            <a:solidFill>
              <a:schemeClr val="tx1"/>
            </a:solidFill>
            <a:miter lim="800000"/>
            <a:headEnd/>
            <a:tailEnd/>
          </a:ln>
        </p:spPr>
        <p:txBody>
          <a:bodyPr>
            <a:spAutoFit/>
          </a:bodyPr>
          <a:lstStyle/>
          <a:p>
            <a:pPr algn="ctr"/>
            <a:r>
              <a:rPr lang="en-US" sz="1400" dirty="0"/>
              <a:t>Rutan lives below sea level.</a:t>
            </a:r>
          </a:p>
          <a:p>
            <a:pPr algn="ctr"/>
            <a:r>
              <a:rPr lang="en-US" sz="1400" dirty="0"/>
              <a:t>Coral below the line, rock above.</a:t>
            </a:r>
          </a:p>
        </p:txBody>
      </p:sp>
      <p:pic>
        <p:nvPicPr>
          <p:cNvPr id="82947" name="Picture 4" descr="Screen shot 2010-03-13 at 5.43.42 PM.png"/>
          <p:cNvPicPr>
            <a:picLocks noChangeAspect="1"/>
          </p:cNvPicPr>
          <p:nvPr/>
        </p:nvPicPr>
        <p:blipFill>
          <a:blip r:embed="rId3" cstate="screen"/>
          <a:srcRect/>
          <a:stretch>
            <a:fillRect/>
          </a:stretch>
        </p:blipFill>
        <p:spPr bwMode="auto">
          <a:xfrm>
            <a:off x="3733800" y="4873625"/>
            <a:ext cx="2286000" cy="1831975"/>
          </a:xfrm>
          <a:prstGeom prst="rect">
            <a:avLst/>
          </a:prstGeom>
          <a:noFill/>
          <a:ln w="28575">
            <a:solidFill>
              <a:schemeClr val="tx1"/>
            </a:solidFill>
            <a:miter lim="800000"/>
            <a:headEnd/>
            <a:tailEnd/>
          </a:ln>
        </p:spPr>
      </p:pic>
      <p:pic>
        <p:nvPicPr>
          <p:cNvPr id="82948" name="Picture 5" descr="Screen shot 2010-03-13 at 5.42.23 PM.png"/>
          <p:cNvPicPr>
            <a:picLocks noChangeAspect="1"/>
          </p:cNvPicPr>
          <p:nvPr/>
        </p:nvPicPr>
        <p:blipFill>
          <a:blip r:embed="rId4" cstate="screen"/>
          <a:srcRect/>
          <a:stretch>
            <a:fillRect/>
          </a:stretch>
        </p:blipFill>
        <p:spPr bwMode="auto">
          <a:xfrm>
            <a:off x="304800" y="4876800"/>
            <a:ext cx="3309938" cy="1828800"/>
          </a:xfrm>
          <a:prstGeom prst="rect">
            <a:avLst/>
          </a:prstGeom>
          <a:noFill/>
          <a:ln w="28575">
            <a:solidFill>
              <a:schemeClr val="tx1"/>
            </a:solidFill>
            <a:miter lim="800000"/>
            <a:headEnd/>
            <a:tailEnd/>
          </a:ln>
        </p:spPr>
      </p:pic>
      <p:pic>
        <p:nvPicPr>
          <p:cNvPr id="82949" name="Picture 1" descr="Artic Hat.0006.jpg"/>
          <p:cNvPicPr>
            <a:picLocks noChangeAspect="1"/>
          </p:cNvPicPr>
          <p:nvPr/>
        </p:nvPicPr>
        <p:blipFill>
          <a:blip r:embed="rId5" cstate="screen"/>
          <a:srcRect/>
          <a:stretch>
            <a:fillRect/>
          </a:stretch>
        </p:blipFill>
        <p:spPr bwMode="auto">
          <a:xfrm>
            <a:off x="6629400" y="4343400"/>
            <a:ext cx="1828800" cy="2438400"/>
          </a:xfrm>
          <a:prstGeom prst="rect">
            <a:avLst/>
          </a:prstGeom>
          <a:noFill/>
          <a:ln w="28575">
            <a:solidFill>
              <a:schemeClr val="tx1"/>
            </a:solidFill>
            <a:miter lim="800000"/>
            <a:headEnd/>
            <a:tailEnd/>
          </a:ln>
        </p:spPr>
      </p:pic>
      <p:sp>
        <p:nvSpPr>
          <p:cNvPr id="82950" name="TextBox 5"/>
          <p:cNvSpPr txBox="1">
            <a:spLocks noChangeArrowheads="1"/>
          </p:cNvSpPr>
          <p:nvPr/>
        </p:nvSpPr>
        <p:spPr bwMode="auto">
          <a:xfrm>
            <a:off x="1066800" y="152400"/>
            <a:ext cx="7543800" cy="1724025"/>
          </a:xfrm>
          <a:prstGeom prst="rect">
            <a:avLst/>
          </a:prstGeom>
          <a:noFill/>
          <a:ln w="9525">
            <a:noFill/>
            <a:miter lim="800000"/>
            <a:headEnd/>
            <a:tailEnd/>
          </a:ln>
        </p:spPr>
        <p:txBody>
          <a:bodyPr>
            <a:spAutoFit/>
          </a:bodyPr>
          <a:lstStyle/>
          <a:p>
            <a:pPr algn="ctr"/>
            <a:r>
              <a:rPr lang="en-US" sz="2400">
                <a:solidFill>
                  <a:srgbClr val="0000FF"/>
                </a:solidFill>
              </a:rPr>
              <a:t>The California Lower Desert Has Brutal Summers</a:t>
            </a:r>
          </a:p>
          <a:p>
            <a:pPr algn="ctr"/>
            <a:endParaRPr lang="en-US" sz="1800"/>
          </a:p>
          <a:p>
            <a:r>
              <a:rPr lang="en-US"/>
              <a:t>But, adaptation is rapid and affordable, using low-cost energy and innovation.</a:t>
            </a:r>
          </a:p>
          <a:p>
            <a:r>
              <a:rPr lang="en-US"/>
              <a:t>Car A/C is 71 years old (1939 Packard) and became common in the 70s.</a:t>
            </a:r>
          </a:p>
          <a:p>
            <a:r>
              <a:rPr lang="en-US"/>
              <a:t>It will be even easier next century to adapt much quicker than the climate can change - again using energy and the human brain.</a:t>
            </a:r>
          </a:p>
        </p:txBody>
      </p:sp>
      <p:sp>
        <p:nvSpPr>
          <p:cNvPr id="82951" name="TextBox 6"/>
          <p:cNvSpPr txBox="1">
            <a:spLocks noChangeArrowheads="1"/>
          </p:cNvSpPr>
          <p:nvPr/>
        </p:nvSpPr>
        <p:spPr bwMode="auto">
          <a:xfrm>
            <a:off x="381000" y="4506913"/>
            <a:ext cx="5943600" cy="366712"/>
          </a:xfrm>
          <a:prstGeom prst="rect">
            <a:avLst/>
          </a:prstGeom>
          <a:noFill/>
          <a:ln w="9525">
            <a:noFill/>
            <a:miter lim="800000"/>
            <a:headEnd/>
            <a:tailEnd/>
          </a:ln>
        </p:spPr>
        <p:txBody>
          <a:bodyPr>
            <a:spAutoFit/>
          </a:bodyPr>
          <a:lstStyle/>
          <a:p>
            <a:r>
              <a:rPr lang="en-US" sz="1800" b="1"/>
              <a:t>With</a:t>
            </a:r>
            <a:r>
              <a:rPr lang="en-US" sz="1800"/>
              <a:t> energy and innovation.       </a:t>
            </a:r>
            <a:r>
              <a:rPr lang="en-US" sz="1800" b="1"/>
              <a:t>Without</a:t>
            </a:r>
            <a:r>
              <a:rPr lang="en-US" sz="1800"/>
              <a:t>, humans die.</a:t>
            </a:r>
          </a:p>
        </p:txBody>
      </p:sp>
      <p:sp>
        <p:nvSpPr>
          <p:cNvPr id="82952" name="TextBox 7"/>
          <p:cNvSpPr txBox="1">
            <a:spLocks noChangeArrowheads="1"/>
          </p:cNvSpPr>
          <p:nvPr/>
        </p:nvSpPr>
        <p:spPr bwMode="auto">
          <a:xfrm>
            <a:off x="5943600" y="3819525"/>
            <a:ext cx="2971800" cy="517525"/>
          </a:xfrm>
          <a:prstGeom prst="rect">
            <a:avLst/>
          </a:prstGeom>
          <a:noFill/>
          <a:ln w="9525">
            <a:noFill/>
            <a:miter lim="800000"/>
            <a:headEnd/>
            <a:tailEnd/>
          </a:ln>
        </p:spPr>
        <p:txBody>
          <a:bodyPr>
            <a:spAutoFit/>
          </a:bodyPr>
          <a:lstStyle/>
          <a:p>
            <a:pPr algn="ctr"/>
            <a:r>
              <a:rPr lang="en-US" sz="1400" dirty="0"/>
              <a:t>Rutan in his Ice-cooled Arctic Hat, golfing in the 115-degree heat</a:t>
            </a:r>
          </a:p>
        </p:txBody>
      </p:sp>
      <p:pic>
        <p:nvPicPr>
          <p:cNvPr id="82953" name="Picture 7" descr="Indio max julAug temps.png"/>
          <p:cNvPicPr>
            <a:picLocks noChangeAspect="1"/>
          </p:cNvPicPr>
          <p:nvPr/>
        </p:nvPicPr>
        <p:blipFill>
          <a:blip r:embed="rId6" cstate="screen"/>
          <a:srcRect/>
          <a:stretch>
            <a:fillRect/>
          </a:stretch>
        </p:blipFill>
        <p:spPr bwMode="auto">
          <a:xfrm>
            <a:off x="304800" y="2057400"/>
            <a:ext cx="4800600" cy="2286000"/>
          </a:xfrm>
          <a:prstGeom prst="rect">
            <a:avLst/>
          </a:prstGeom>
          <a:noFill/>
          <a:ln w="9525">
            <a:noFill/>
            <a:miter lim="800000"/>
            <a:headEnd/>
            <a:tailEnd/>
          </a:ln>
        </p:spPr>
      </p:pic>
      <p:sp>
        <p:nvSpPr>
          <p:cNvPr id="82954" name="TextBox 8"/>
          <p:cNvSpPr txBox="1">
            <a:spLocks noChangeArrowheads="1"/>
          </p:cNvSpPr>
          <p:nvPr/>
        </p:nvSpPr>
        <p:spPr bwMode="auto">
          <a:xfrm>
            <a:off x="909638" y="3751263"/>
            <a:ext cx="3509962" cy="261937"/>
          </a:xfrm>
          <a:prstGeom prst="rect">
            <a:avLst/>
          </a:prstGeom>
          <a:solidFill>
            <a:schemeClr val="bg1"/>
          </a:solidFill>
          <a:ln w="9525">
            <a:solidFill>
              <a:schemeClr val="tx1"/>
            </a:solidFill>
            <a:miter lim="800000"/>
            <a:headEnd/>
            <a:tailEnd/>
          </a:ln>
        </p:spPr>
        <p:txBody>
          <a:bodyPr>
            <a:spAutoFit/>
          </a:bodyPr>
          <a:lstStyle/>
          <a:p>
            <a:pPr algn="ctr"/>
            <a:r>
              <a:rPr lang="en-US" sz="1100"/>
              <a:t>Monthly average shown, record is 123 deg F in 1970</a:t>
            </a:r>
          </a:p>
        </p:txBody>
      </p:sp>
      <p:pic>
        <p:nvPicPr>
          <p:cNvPr id="82955" name="Picture 8" descr="Palmer 15th.png"/>
          <p:cNvPicPr>
            <a:picLocks noChangeAspect="1"/>
          </p:cNvPicPr>
          <p:nvPr/>
        </p:nvPicPr>
        <p:blipFill>
          <a:blip r:embed="rId7" cstate="screen"/>
          <a:srcRect/>
          <a:stretch>
            <a:fillRect/>
          </a:stretch>
        </p:blipFill>
        <p:spPr bwMode="auto">
          <a:xfrm>
            <a:off x="5410200" y="2414588"/>
            <a:ext cx="3549650" cy="1304925"/>
          </a:xfrm>
          <a:prstGeom prst="rect">
            <a:avLst/>
          </a:prstGeom>
          <a:noFill/>
          <a:ln w="28575">
            <a:solidFill>
              <a:schemeClr val="tx1"/>
            </a:solidFill>
            <a:miter lim="800000"/>
            <a:headEnd/>
            <a:tailEnd/>
          </a:ln>
        </p:spPr>
      </p:pic>
      <p:cxnSp>
        <p:nvCxnSpPr>
          <p:cNvPr id="82956" name="Straight Arrow Connector 13"/>
          <p:cNvCxnSpPr>
            <a:cxnSpLocks noChangeShapeType="1"/>
          </p:cNvCxnSpPr>
          <p:nvPr/>
        </p:nvCxnSpPr>
        <p:spPr bwMode="auto">
          <a:xfrm rot="16200000" flipH="1">
            <a:off x="7206457" y="2489994"/>
            <a:ext cx="488950" cy="84137"/>
          </a:xfrm>
          <a:prstGeom prst="straightConnector1">
            <a:avLst/>
          </a:prstGeom>
          <a:noFill/>
          <a:ln w="28575">
            <a:solidFill>
              <a:srgbClr val="3366FF"/>
            </a:solidFill>
            <a:round/>
            <a:headEnd/>
            <a:tailEnd type="arrow" w="med" len="med"/>
          </a:ln>
        </p:spPr>
      </p:cxnSp>
      <p:sp>
        <p:nvSpPr>
          <p:cNvPr id="82957" name="TextBox 15"/>
          <p:cNvSpPr txBox="1">
            <a:spLocks noChangeArrowheads="1"/>
          </p:cNvSpPr>
          <p:nvPr/>
        </p:nvSpPr>
        <p:spPr bwMode="auto">
          <a:xfrm>
            <a:off x="2957513" y="2484438"/>
            <a:ext cx="1981200" cy="246062"/>
          </a:xfrm>
          <a:prstGeom prst="rect">
            <a:avLst/>
          </a:prstGeom>
          <a:solidFill>
            <a:schemeClr val="bg1"/>
          </a:solidFill>
          <a:ln w="9525">
            <a:solidFill>
              <a:schemeClr val="tx1"/>
            </a:solidFill>
            <a:miter lim="800000"/>
            <a:headEnd/>
            <a:tailEnd/>
          </a:ln>
        </p:spPr>
        <p:txBody>
          <a:bodyPr>
            <a:spAutoFit/>
          </a:bodyPr>
          <a:lstStyle/>
          <a:p>
            <a:pPr algn="ctr"/>
            <a:r>
              <a:rPr lang="en-US" sz="1000"/>
              <a:t>156 days/year above 100 deg F</a:t>
            </a:r>
          </a:p>
        </p:txBody>
      </p:sp>
      <p:sp>
        <p:nvSpPr>
          <p:cNvPr id="82958" name="Slide Number Placeholder 13"/>
          <p:cNvSpPr>
            <a:spLocks noGrp="1"/>
          </p:cNvSpPr>
          <p:nvPr>
            <p:ph type="sldNum" sz="quarter" idx="12"/>
          </p:nvPr>
        </p:nvSpPr>
        <p:spPr>
          <a:xfrm>
            <a:off x="8610600" y="6534150"/>
            <a:ext cx="457200" cy="323850"/>
          </a:xfrm>
          <a:noFill/>
        </p:spPr>
        <p:txBody>
          <a:bodyPr/>
          <a:lstStyle/>
          <a:p>
            <a:fld id="{79BE8C98-ECC5-4C4F-B22D-799029A547F2}" type="slidenum">
              <a:rPr lang="en-US" sz="1000" smtClean="0">
                <a:ea typeface="ＭＳ Ｐゴシック" pitchFamily="34" charset="-128"/>
              </a:rPr>
              <a:pPr/>
              <a:t>82</a:t>
            </a:fld>
            <a:endParaRPr lang="en-US" sz="1000" smtClean="0">
              <a:ea typeface="ＭＳ Ｐゴシック" pitchFamily="34" charset="-128"/>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p:cNvPicPr>
            <a:picLocks noChangeAspect="1"/>
          </p:cNvPicPr>
          <p:nvPr/>
        </p:nvPicPr>
        <p:blipFill>
          <a:blip r:embed="rId3" cstate="screen"/>
          <a:srcRect/>
          <a:stretch>
            <a:fillRect/>
          </a:stretch>
        </p:blipFill>
        <p:spPr bwMode="auto">
          <a:xfrm>
            <a:off x="5257800" y="4767263"/>
            <a:ext cx="2779713" cy="1709737"/>
          </a:xfrm>
          <a:prstGeom prst="rect">
            <a:avLst/>
          </a:prstGeom>
          <a:noFill/>
          <a:ln w="28575">
            <a:solidFill>
              <a:schemeClr val="tx1"/>
            </a:solidFill>
            <a:miter lim="800000"/>
            <a:headEnd/>
            <a:tailEnd/>
          </a:ln>
        </p:spPr>
      </p:pic>
      <p:pic>
        <p:nvPicPr>
          <p:cNvPr id="83971" name="Picture 4"/>
          <p:cNvPicPr>
            <a:picLocks noChangeAspect="1"/>
          </p:cNvPicPr>
          <p:nvPr/>
        </p:nvPicPr>
        <p:blipFill>
          <a:blip r:embed="rId4" cstate="screen"/>
          <a:srcRect/>
          <a:stretch>
            <a:fillRect/>
          </a:stretch>
        </p:blipFill>
        <p:spPr bwMode="auto">
          <a:xfrm>
            <a:off x="1179513" y="1981200"/>
            <a:ext cx="2362200" cy="1577975"/>
          </a:xfrm>
          <a:prstGeom prst="rect">
            <a:avLst/>
          </a:prstGeom>
          <a:noFill/>
          <a:ln w="28575">
            <a:solidFill>
              <a:schemeClr val="tx1"/>
            </a:solidFill>
            <a:miter lim="800000"/>
            <a:headEnd/>
            <a:tailEnd/>
          </a:ln>
        </p:spPr>
      </p:pic>
      <p:pic>
        <p:nvPicPr>
          <p:cNvPr id="83972" name="Picture 5"/>
          <p:cNvPicPr>
            <a:picLocks noChangeAspect="1"/>
          </p:cNvPicPr>
          <p:nvPr/>
        </p:nvPicPr>
        <p:blipFill>
          <a:blip r:embed="rId5" cstate="screen"/>
          <a:srcRect/>
          <a:stretch>
            <a:fillRect/>
          </a:stretch>
        </p:blipFill>
        <p:spPr bwMode="auto">
          <a:xfrm>
            <a:off x="1138238" y="4486275"/>
            <a:ext cx="2443162" cy="2219325"/>
          </a:xfrm>
          <a:prstGeom prst="rect">
            <a:avLst/>
          </a:prstGeom>
          <a:noFill/>
          <a:ln w="28575">
            <a:solidFill>
              <a:schemeClr val="tx1"/>
            </a:solidFill>
            <a:miter lim="800000"/>
            <a:headEnd/>
            <a:tailEnd/>
          </a:ln>
        </p:spPr>
      </p:pic>
      <p:pic>
        <p:nvPicPr>
          <p:cNvPr id="83973" name="Picture 5"/>
          <p:cNvPicPr>
            <a:picLocks noChangeAspect="1"/>
          </p:cNvPicPr>
          <p:nvPr/>
        </p:nvPicPr>
        <p:blipFill>
          <a:blip r:embed="rId6" cstate="screen"/>
          <a:srcRect/>
          <a:stretch>
            <a:fillRect/>
          </a:stretch>
        </p:blipFill>
        <p:spPr bwMode="auto">
          <a:xfrm>
            <a:off x="4419600" y="2201863"/>
            <a:ext cx="4321175" cy="1608137"/>
          </a:xfrm>
          <a:prstGeom prst="rect">
            <a:avLst/>
          </a:prstGeom>
          <a:noFill/>
          <a:ln w="28575">
            <a:solidFill>
              <a:schemeClr val="tx1"/>
            </a:solidFill>
            <a:miter lim="800000"/>
            <a:headEnd/>
            <a:tailEnd/>
          </a:ln>
        </p:spPr>
      </p:pic>
      <p:sp>
        <p:nvSpPr>
          <p:cNvPr id="83974" name="TextBox 5"/>
          <p:cNvSpPr txBox="1">
            <a:spLocks noChangeArrowheads="1"/>
          </p:cNvSpPr>
          <p:nvPr/>
        </p:nvSpPr>
        <p:spPr bwMode="auto">
          <a:xfrm>
            <a:off x="1173163" y="1447800"/>
            <a:ext cx="2362200" cy="457200"/>
          </a:xfrm>
          <a:prstGeom prst="rect">
            <a:avLst/>
          </a:prstGeom>
          <a:noFill/>
          <a:ln w="9525">
            <a:noFill/>
            <a:miter lim="800000"/>
            <a:headEnd/>
            <a:tailEnd/>
          </a:ln>
        </p:spPr>
        <p:txBody>
          <a:bodyPr>
            <a:spAutoFit/>
          </a:bodyPr>
          <a:lstStyle/>
          <a:p>
            <a:pPr algn="ctr"/>
            <a:r>
              <a:rPr lang="en-US" sz="2400"/>
              <a:t>Adapt to heat</a:t>
            </a:r>
          </a:p>
        </p:txBody>
      </p:sp>
      <p:sp>
        <p:nvSpPr>
          <p:cNvPr id="83975" name="TextBox 6"/>
          <p:cNvSpPr txBox="1">
            <a:spLocks noChangeArrowheads="1"/>
          </p:cNvSpPr>
          <p:nvPr/>
        </p:nvSpPr>
        <p:spPr bwMode="auto">
          <a:xfrm>
            <a:off x="4648200" y="1600200"/>
            <a:ext cx="3733800" cy="457200"/>
          </a:xfrm>
          <a:prstGeom prst="rect">
            <a:avLst/>
          </a:prstGeom>
          <a:noFill/>
          <a:ln w="9525">
            <a:noFill/>
            <a:miter lim="800000"/>
            <a:headEnd/>
            <a:tailEnd/>
          </a:ln>
        </p:spPr>
        <p:txBody>
          <a:bodyPr>
            <a:spAutoFit/>
          </a:bodyPr>
          <a:lstStyle/>
          <a:p>
            <a:pPr algn="ctr"/>
            <a:r>
              <a:rPr lang="en-US" sz="2400"/>
              <a:t>Adapt to cold</a:t>
            </a:r>
          </a:p>
        </p:txBody>
      </p:sp>
      <p:sp>
        <p:nvSpPr>
          <p:cNvPr id="83976" name="TextBox 7"/>
          <p:cNvSpPr txBox="1">
            <a:spLocks noChangeArrowheads="1"/>
          </p:cNvSpPr>
          <p:nvPr/>
        </p:nvSpPr>
        <p:spPr bwMode="auto">
          <a:xfrm>
            <a:off x="838200" y="623888"/>
            <a:ext cx="7467600" cy="519112"/>
          </a:xfrm>
          <a:prstGeom prst="rect">
            <a:avLst/>
          </a:prstGeom>
          <a:noFill/>
          <a:ln w="9525">
            <a:noFill/>
            <a:miter lim="800000"/>
            <a:headEnd/>
            <a:tailEnd/>
          </a:ln>
        </p:spPr>
        <p:txBody>
          <a:bodyPr>
            <a:spAutoFit/>
          </a:bodyPr>
          <a:lstStyle/>
          <a:p>
            <a:pPr algn="ctr"/>
            <a:r>
              <a:rPr lang="en-US" sz="2800">
                <a:solidFill>
                  <a:srgbClr val="0000FF"/>
                </a:solidFill>
              </a:rPr>
              <a:t>Humans Can Adapt in a Generation or Two</a:t>
            </a:r>
          </a:p>
        </p:txBody>
      </p:sp>
      <p:sp>
        <p:nvSpPr>
          <p:cNvPr id="83977" name="TextBox 5"/>
          <p:cNvSpPr txBox="1">
            <a:spLocks noChangeArrowheads="1"/>
          </p:cNvSpPr>
          <p:nvPr/>
        </p:nvSpPr>
        <p:spPr bwMode="auto">
          <a:xfrm>
            <a:off x="1371600" y="3581400"/>
            <a:ext cx="1981200" cy="915988"/>
          </a:xfrm>
          <a:prstGeom prst="rect">
            <a:avLst/>
          </a:prstGeom>
          <a:noFill/>
          <a:ln w="9525">
            <a:noFill/>
            <a:miter lim="800000"/>
            <a:headEnd/>
            <a:tailEnd/>
          </a:ln>
        </p:spPr>
        <p:txBody>
          <a:bodyPr>
            <a:spAutoFit/>
          </a:bodyPr>
          <a:lstStyle/>
          <a:p>
            <a:pPr algn="ctr"/>
            <a:r>
              <a:rPr lang="en-US" sz="1800"/>
              <a:t>Dubai</a:t>
            </a:r>
          </a:p>
          <a:p>
            <a:pPr algn="ctr"/>
            <a:endParaRPr lang="en-US" sz="1800"/>
          </a:p>
          <a:p>
            <a:pPr algn="ctr"/>
            <a:r>
              <a:rPr lang="en-US" sz="1800"/>
              <a:t>Death Valley</a:t>
            </a:r>
          </a:p>
        </p:txBody>
      </p:sp>
      <p:sp>
        <p:nvSpPr>
          <p:cNvPr id="83978" name="TextBox 5"/>
          <p:cNvSpPr txBox="1">
            <a:spLocks noChangeArrowheads="1"/>
          </p:cNvSpPr>
          <p:nvPr/>
        </p:nvSpPr>
        <p:spPr bwMode="auto">
          <a:xfrm>
            <a:off x="5662613" y="3810000"/>
            <a:ext cx="1981200" cy="915988"/>
          </a:xfrm>
          <a:prstGeom prst="rect">
            <a:avLst/>
          </a:prstGeom>
          <a:noFill/>
          <a:ln w="9525">
            <a:noFill/>
            <a:miter lim="800000"/>
            <a:headEnd/>
            <a:tailEnd/>
          </a:ln>
        </p:spPr>
        <p:txBody>
          <a:bodyPr>
            <a:spAutoFit/>
          </a:bodyPr>
          <a:lstStyle/>
          <a:p>
            <a:pPr algn="ctr"/>
            <a:r>
              <a:rPr lang="en-US" sz="1800"/>
              <a:t>South Pole</a:t>
            </a:r>
          </a:p>
          <a:p>
            <a:pPr algn="ctr"/>
            <a:endParaRPr lang="en-US" sz="1800"/>
          </a:p>
          <a:p>
            <a:pPr algn="ctr"/>
            <a:r>
              <a:rPr lang="en-US" sz="1800"/>
              <a:t>Fairbanks</a:t>
            </a:r>
          </a:p>
        </p:txBody>
      </p:sp>
      <p:sp>
        <p:nvSpPr>
          <p:cNvPr id="83979" name="Slide Number Placeholder 10"/>
          <p:cNvSpPr>
            <a:spLocks noGrp="1"/>
          </p:cNvSpPr>
          <p:nvPr>
            <p:ph type="sldNum" sz="quarter" idx="12"/>
          </p:nvPr>
        </p:nvSpPr>
        <p:spPr>
          <a:xfrm>
            <a:off x="8382000" y="6381750"/>
            <a:ext cx="533400" cy="323850"/>
          </a:xfrm>
          <a:noFill/>
        </p:spPr>
        <p:txBody>
          <a:bodyPr/>
          <a:lstStyle/>
          <a:p>
            <a:fld id="{B70C8A36-974E-4D0B-AC8F-2FB833242AC9}" type="slidenum">
              <a:rPr lang="en-US" sz="1000" smtClean="0">
                <a:ea typeface="ＭＳ Ｐゴシック" pitchFamily="34" charset="-128"/>
              </a:rPr>
              <a:pPr/>
              <a:t>83</a:t>
            </a:fld>
            <a:endParaRPr lang="en-US" sz="1000" smtClean="0">
              <a:ea typeface="ＭＳ Ｐゴシック" pitchFamily="34" charset="-128"/>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2"/>
          <p:cNvSpPr txBox="1">
            <a:spLocks noChangeArrowheads="1"/>
          </p:cNvSpPr>
          <p:nvPr/>
        </p:nvSpPr>
        <p:spPr bwMode="auto">
          <a:xfrm>
            <a:off x="457200" y="304800"/>
            <a:ext cx="8305800" cy="884238"/>
          </a:xfrm>
          <a:prstGeom prst="rect">
            <a:avLst/>
          </a:prstGeom>
          <a:noFill/>
          <a:ln w="9525">
            <a:noFill/>
            <a:miter lim="800000"/>
            <a:headEnd/>
            <a:tailEnd/>
          </a:ln>
        </p:spPr>
        <p:txBody>
          <a:bodyPr>
            <a:spAutoFit/>
          </a:bodyPr>
          <a:lstStyle/>
          <a:p>
            <a:pPr algn="ctr"/>
            <a:r>
              <a:rPr lang="en-US" sz="2400">
                <a:solidFill>
                  <a:srgbClr val="0000FF"/>
                </a:solidFill>
              </a:rPr>
              <a:t>In Only 100 years, Humans Adapted to </a:t>
            </a:r>
            <a:r>
              <a:rPr lang="en-US" sz="2800" b="1">
                <a:solidFill>
                  <a:srgbClr val="0000FF"/>
                </a:solidFill>
              </a:rPr>
              <a:t>Severe</a:t>
            </a:r>
            <a:r>
              <a:rPr lang="en-US" sz="2400">
                <a:solidFill>
                  <a:srgbClr val="0000FF"/>
                </a:solidFill>
              </a:rPr>
              <a:t> Conditions</a:t>
            </a:r>
          </a:p>
          <a:p>
            <a:pPr algn="ctr"/>
            <a:r>
              <a:rPr lang="en-US" sz="2400"/>
              <a:t>By using innovation, technology and energy</a:t>
            </a:r>
          </a:p>
        </p:txBody>
      </p:sp>
      <p:pic>
        <p:nvPicPr>
          <p:cNvPr id="84995" name="Picture 3"/>
          <p:cNvPicPr>
            <a:picLocks noChangeAspect="1"/>
          </p:cNvPicPr>
          <p:nvPr/>
        </p:nvPicPr>
        <p:blipFill>
          <a:blip r:embed="rId3" cstate="screen"/>
          <a:srcRect/>
          <a:stretch>
            <a:fillRect/>
          </a:stretch>
        </p:blipFill>
        <p:spPr bwMode="auto">
          <a:xfrm>
            <a:off x="457200" y="2260600"/>
            <a:ext cx="2667000" cy="1776413"/>
          </a:xfrm>
          <a:prstGeom prst="rect">
            <a:avLst/>
          </a:prstGeom>
          <a:noFill/>
          <a:ln w="19050">
            <a:solidFill>
              <a:schemeClr val="tx1"/>
            </a:solidFill>
            <a:miter lim="800000"/>
            <a:headEnd/>
            <a:tailEnd/>
          </a:ln>
        </p:spPr>
      </p:pic>
      <p:pic>
        <p:nvPicPr>
          <p:cNvPr id="84996" name="Picture 4"/>
          <p:cNvPicPr>
            <a:picLocks noChangeAspect="1"/>
          </p:cNvPicPr>
          <p:nvPr/>
        </p:nvPicPr>
        <p:blipFill>
          <a:blip r:embed="rId4" cstate="screen"/>
          <a:srcRect/>
          <a:stretch>
            <a:fillRect/>
          </a:stretch>
        </p:blipFill>
        <p:spPr bwMode="auto">
          <a:xfrm>
            <a:off x="3276600" y="2260600"/>
            <a:ext cx="2654300" cy="1778000"/>
          </a:xfrm>
          <a:prstGeom prst="rect">
            <a:avLst/>
          </a:prstGeom>
          <a:noFill/>
          <a:ln w="19050">
            <a:solidFill>
              <a:schemeClr val="tx1"/>
            </a:solidFill>
            <a:miter lim="800000"/>
            <a:headEnd/>
            <a:tailEnd/>
          </a:ln>
        </p:spPr>
      </p:pic>
      <p:pic>
        <p:nvPicPr>
          <p:cNvPr id="84997" name="Picture 5"/>
          <p:cNvPicPr>
            <a:picLocks noChangeAspect="1"/>
          </p:cNvPicPr>
          <p:nvPr/>
        </p:nvPicPr>
        <p:blipFill>
          <a:blip r:embed="rId5" cstate="screen"/>
          <a:srcRect/>
          <a:stretch>
            <a:fillRect/>
          </a:stretch>
        </p:blipFill>
        <p:spPr bwMode="auto">
          <a:xfrm>
            <a:off x="6096000" y="2260600"/>
            <a:ext cx="2667000" cy="1771650"/>
          </a:xfrm>
          <a:prstGeom prst="rect">
            <a:avLst/>
          </a:prstGeom>
          <a:noFill/>
          <a:ln w="19050">
            <a:solidFill>
              <a:schemeClr val="tx1"/>
            </a:solidFill>
            <a:miter lim="800000"/>
            <a:headEnd/>
            <a:tailEnd/>
          </a:ln>
        </p:spPr>
      </p:pic>
      <p:pic>
        <p:nvPicPr>
          <p:cNvPr id="84998" name="Picture 6"/>
          <p:cNvPicPr>
            <a:picLocks noChangeAspect="1"/>
          </p:cNvPicPr>
          <p:nvPr/>
        </p:nvPicPr>
        <p:blipFill>
          <a:blip r:embed="rId6" cstate="screen"/>
          <a:srcRect/>
          <a:stretch>
            <a:fillRect/>
          </a:stretch>
        </p:blipFill>
        <p:spPr bwMode="auto">
          <a:xfrm>
            <a:off x="2949575" y="4400550"/>
            <a:ext cx="1384300" cy="2076450"/>
          </a:xfrm>
          <a:prstGeom prst="rect">
            <a:avLst/>
          </a:prstGeom>
          <a:noFill/>
          <a:ln w="19050">
            <a:solidFill>
              <a:schemeClr val="tx1"/>
            </a:solidFill>
            <a:miter lim="800000"/>
            <a:headEnd/>
            <a:tailEnd/>
          </a:ln>
        </p:spPr>
      </p:pic>
      <p:sp>
        <p:nvSpPr>
          <p:cNvPr id="84999" name="TextBox 7"/>
          <p:cNvSpPr txBox="1">
            <a:spLocks noChangeArrowheads="1"/>
          </p:cNvSpPr>
          <p:nvPr/>
        </p:nvSpPr>
        <p:spPr bwMode="auto">
          <a:xfrm>
            <a:off x="1219200" y="1447800"/>
            <a:ext cx="6400800" cy="669925"/>
          </a:xfrm>
          <a:prstGeom prst="rect">
            <a:avLst/>
          </a:prstGeom>
          <a:noFill/>
          <a:ln w="28575">
            <a:solidFill>
              <a:srgbClr val="000000"/>
            </a:solidFill>
            <a:miter lim="800000"/>
            <a:headEnd/>
            <a:tailEnd/>
          </a:ln>
        </p:spPr>
        <p:txBody>
          <a:bodyPr>
            <a:spAutoFit/>
          </a:bodyPr>
          <a:lstStyle/>
          <a:p>
            <a:pPr algn="ctr"/>
            <a:r>
              <a:rPr lang="en-US" sz="1800"/>
              <a:t>Much colder than Mars, 15% of sea level pressure,</a:t>
            </a:r>
          </a:p>
          <a:p>
            <a:pPr algn="ctr"/>
            <a:r>
              <a:rPr lang="en-US" sz="1800"/>
              <a:t>700 mph wind (twice that of Jupiter’s Red Spot hurricane).</a:t>
            </a:r>
          </a:p>
        </p:txBody>
      </p:sp>
      <p:sp>
        <p:nvSpPr>
          <p:cNvPr id="85000" name="TextBox 8"/>
          <p:cNvSpPr txBox="1">
            <a:spLocks noChangeArrowheads="1"/>
          </p:cNvSpPr>
          <p:nvPr/>
        </p:nvSpPr>
        <p:spPr bwMode="auto">
          <a:xfrm>
            <a:off x="219075" y="5049838"/>
            <a:ext cx="2590800" cy="660400"/>
          </a:xfrm>
          <a:prstGeom prst="rect">
            <a:avLst/>
          </a:prstGeom>
          <a:noFill/>
          <a:ln w="19050">
            <a:solidFill>
              <a:srgbClr val="000000"/>
            </a:solidFill>
            <a:miter lim="800000"/>
            <a:headEnd/>
            <a:tailEnd/>
          </a:ln>
        </p:spPr>
        <p:txBody>
          <a:bodyPr>
            <a:spAutoFit/>
          </a:bodyPr>
          <a:lstStyle/>
          <a:p>
            <a:pPr algn="ctr"/>
            <a:r>
              <a:rPr lang="en-US" sz="1800"/>
              <a:t>Higher pressure than the surface of Venus</a:t>
            </a:r>
          </a:p>
        </p:txBody>
      </p:sp>
      <p:pic>
        <p:nvPicPr>
          <p:cNvPr id="85001" name="Picture 10" descr="inside ISS"/>
          <p:cNvPicPr>
            <a:picLocks noChangeAspect="1" noChangeArrowheads="1"/>
          </p:cNvPicPr>
          <p:nvPr/>
        </p:nvPicPr>
        <p:blipFill>
          <a:blip r:embed="rId7" cstate="screen"/>
          <a:srcRect/>
          <a:stretch>
            <a:fillRect/>
          </a:stretch>
        </p:blipFill>
        <p:spPr bwMode="auto">
          <a:xfrm>
            <a:off x="4529138" y="4400550"/>
            <a:ext cx="2400300" cy="2057400"/>
          </a:xfrm>
          <a:prstGeom prst="rect">
            <a:avLst/>
          </a:prstGeom>
          <a:noFill/>
          <a:ln w="22225">
            <a:solidFill>
              <a:schemeClr val="tx1"/>
            </a:solidFill>
            <a:miter lim="800000"/>
            <a:headEnd/>
            <a:tailEnd/>
          </a:ln>
        </p:spPr>
      </p:pic>
      <p:sp>
        <p:nvSpPr>
          <p:cNvPr id="85002" name="TextBox 8"/>
          <p:cNvSpPr txBox="1">
            <a:spLocks noChangeArrowheads="1"/>
          </p:cNvSpPr>
          <p:nvPr/>
        </p:nvSpPr>
        <p:spPr bwMode="auto">
          <a:xfrm>
            <a:off x="7008813" y="5049838"/>
            <a:ext cx="1982787" cy="660400"/>
          </a:xfrm>
          <a:prstGeom prst="rect">
            <a:avLst/>
          </a:prstGeom>
          <a:noFill/>
          <a:ln w="19050">
            <a:solidFill>
              <a:srgbClr val="000000"/>
            </a:solidFill>
            <a:miter lim="800000"/>
            <a:headEnd/>
            <a:tailEnd/>
          </a:ln>
        </p:spPr>
        <p:txBody>
          <a:bodyPr>
            <a:spAutoFit/>
          </a:bodyPr>
          <a:lstStyle/>
          <a:p>
            <a:pPr algn="ctr"/>
            <a:r>
              <a:rPr lang="en-US" sz="1800"/>
              <a:t>No atmosphere at all.</a:t>
            </a:r>
          </a:p>
        </p:txBody>
      </p:sp>
      <p:sp>
        <p:nvSpPr>
          <p:cNvPr id="85003" name="Slide Number Placeholder 11"/>
          <p:cNvSpPr>
            <a:spLocks noGrp="1"/>
          </p:cNvSpPr>
          <p:nvPr>
            <p:ph type="sldNum" sz="quarter" idx="12"/>
          </p:nvPr>
        </p:nvSpPr>
        <p:spPr>
          <a:xfrm>
            <a:off x="8534400" y="6397625"/>
            <a:ext cx="457200" cy="384175"/>
          </a:xfrm>
          <a:noFill/>
        </p:spPr>
        <p:txBody>
          <a:bodyPr/>
          <a:lstStyle/>
          <a:p>
            <a:fld id="{BE941155-B3BC-4AAF-B3E0-87F988AD0AB7}" type="slidenum">
              <a:rPr lang="en-US" smtClean="0">
                <a:ea typeface="ＭＳ Ｐゴシック" pitchFamily="34" charset="-128"/>
              </a:rPr>
              <a:pPr/>
              <a:t>84</a:t>
            </a:fld>
            <a:endParaRPr lang="en-US" smtClean="0">
              <a:ea typeface="ＭＳ Ｐゴシック" pitchFamily="34" charset="-128"/>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457200" y="304800"/>
            <a:ext cx="8229600" cy="762000"/>
          </a:xfrm>
        </p:spPr>
        <p:txBody>
          <a:bodyPr/>
          <a:lstStyle/>
          <a:p>
            <a:r>
              <a:rPr lang="en-US" sz="2800" smtClean="0">
                <a:solidFill>
                  <a:srgbClr val="0000FF"/>
                </a:solidFill>
                <a:ea typeface="ＭＳ Ｐゴシック" pitchFamily="34" charset="-128"/>
              </a:rPr>
              <a:t>Adaptation Works, Constraining fails</a:t>
            </a:r>
          </a:p>
        </p:txBody>
      </p:sp>
      <p:sp>
        <p:nvSpPr>
          <p:cNvPr id="87043" name="Content Placeholder 2"/>
          <p:cNvSpPr>
            <a:spLocks noGrp="1"/>
          </p:cNvSpPr>
          <p:nvPr>
            <p:ph idx="1"/>
          </p:nvPr>
        </p:nvSpPr>
        <p:spPr>
          <a:xfrm>
            <a:off x="1828800" y="1295400"/>
            <a:ext cx="5410200" cy="5181600"/>
          </a:xfrm>
        </p:spPr>
        <p:txBody>
          <a:bodyPr/>
          <a:lstStyle/>
          <a:p>
            <a:r>
              <a:rPr lang="en-US" sz="1800" smtClean="0">
                <a:ea typeface="ＭＳ Ｐゴシック" pitchFamily="34" charset="-128"/>
              </a:rPr>
              <a:t>No up-front costs.  Adapt only when the need is certain and focus expenses on the real need.</a:t>
            </a:r>
          </a:p>
          <a:p>
            <a:r>
              <a:rPr lang="en-US" sz="1800" smtClean="0">
                <a:ea typeface="ＭＳ Ｐゴシック" pitchFamily="34" charset="-128"/>
              </a:rPr>
              <a:t>The optimum way to move quicker to alternate/renewable energy is to use our oil and coal faster, not slower.  Drill it out and sell it to the world.  The prosperity would allow quicker alternative energy development.</a:t>
            </a:r>
          </a:p>
          <a:p>
            <a:r>
              <a:rPr lang="en-US" sz="1800" smtClean="0">
                <a:ea typeface="ＭＳ Ｐゴシック" pitchFamily="34" charset="-128"/>
              </a:rPr>
              <a:t>Technology products move quickly to the poor in a prosperous, free-market.</a:t>
            </a:r>
          </a:p>
          <a:p>
            <a:r>
              <a:rPr lang="en-US" sz="1800" smtClean="0">
                <a:ea typeface="ＭＳ Ｐゴシック" pitchFamily="34" charset="-128"/>
              </a:rPr>
              <a:t>The poor stay poor and are joined by the rich in an energy-constrained, over-regulated environment.</a:t>
            </a:r>
          </a:p>
          <a:p>
            <a:r>
              <a:rPr lang="en-US" sz="1800" smtClean="0">
                <a:ea typeface="ＭＳ Ｐゴシック" pitchFamily="34" charset="-128"/>
              </a:rPr>
              <a:t>The poor had no home air conditioning only 50 years ago.</a:t>
            </a:r>
          </a:p>
          <a:p>
            <a:r>
              <a:rPr lang="en-US" sz="1800" smtClean="0">
                <a:ea typeface="ＭＳ Ｐゴシック" pitchFamily="34" charset="-128"/>
              </a:rPr>
              <a:t>We will need economic prosperity to fund development of new energy breakthroughs (deep geothermal, fusion, ZPE, TBD, etc).</a:t>
            </a:r>
          </a:p>
          <a:p>
            <a:endParaRPr lang="en-US" sz="1800" smtClean="0">
              <a:ea typeface="ＭＳ Ｐゴシック" pitchFamily="34" charset="-128"/>
            </a:endParaRPr>
          </a:p>
        </p:txBody>
      </p:sp>
      <p:sp>
        <p:nvSpPr>
          <p:cNvPr id="87044" name="Slide Number Placeholder 3"/>
          <p:cNvSpPr>
            <a:spLocks noGrp="1"/>
          </p:cNvSpPr>
          <p:nvPr>
            <p:ph type="sldNum" sz="quarter" idx="12"/>
          </p:nvPr>
        </p:nvSpPr>
        <p:spPr>
          <a:xfrm>
            <a:off x="8305800" y="6457950"/>
            <a:ext cx="609600" cy="323850"/>
          </a:xfrm>
          <a:noFill/>
        </p:spPr>
        <p:txBody>
          <a:bodyPr/>
          <a:lstStyle/>
          <a:p>
            <a:fld id="{66F215F7-F74D-411F-87CE-E5C0BA8C625F}" type="slidenum">
              <a:rPr lang="en-US" sz="1000" smtClean="0">
                <a:ea typeface="ＭＳ Ｐゴシック" pitchFamily="34" charset="-128"/>
              </a:rPr>
              <a:pPr/>
              <a:t>85</a:t>
            </a:fld>
            <a:endParaRPr lang="en-US" sz="1000" smtClean="0">
              <a:ea typeface="ＭＳ Ｐゴシック" pitchFamily="34" charset="-128"/>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3"/>
          <p:cNvPicPr>
            <a:picLocks noChangeAspect="1"/>
          </p:cNvPicPr>
          <p:nvPr/>
        </p:nvPicPr>
        <p:blipFill>
          <a:blip r:embed="rId3" cstate="screen"/>
          <a:srcRect/>
          <a:stretch>
            <a:fillRect/>
          </a:stretch>
        </p:blipFill>
        <p:spPr bwMode="auto">
          <a:xfrm>
            <a:off x="5006975" y="2743200"/>
            <a:ext cx="2667000" cy="1955800"/>
          </a:xfrm>
          <a:prstGeom prst="rect">
            <a:avLst/>
          </a:prstGeom>
          <a:noFill/>
          <a:ln w="28575">
            <a:solidFill>
              <a:schemeClr val="tx1"/>
            </a:solidFill>
            <a:miter lim="800000"/>
            <a:headEnd/>
            <a:tailEnd/>
          </a:ln>
        </p:spPr>
      </p:pic>
      <p:pic>
        <p:nvPicPr>
          <p:cNvPr id="88067" name="Picture 6"/>
          <p:cNvPicPr>
            <a:picLocks noChangeAspect="1"/>
          </p:cNvPicPr>
          <p:nvPr/>
        </p:nvPicPr>
        <p:blipFill>
          <a:blip r:embed="rId4" cstate="screen"/>
          <a:srcRect/>
          <a:stretch>
            <a:fillRect/>
          </a:stretch>
        </p:blipFill>
        <p:spPr bwMode="auto">
          <a:xfrm>
            <a:off x="5006975" y="4803775"/>
            <a:ext cx="2689225" cy="1828800"/>
          </a:xfrm>
          <a:prstGeom prst="rect">
            <a:avLst/>
          </a:prstGeom>
          <a:noFill/>
          <a:ln w="28575">
            <a:solidFill>
              <a:schemeClr val="tx1"/>
            </a:solidFill>
            <a:miter lim="800000"/>
            <a:headEnd/>
            <a:tailEnd/>
          </a:ln>
        </p:spPr>
      </p:pic>
      <p:pic>
        <p:nvPicPr>
          <p:cNvPr id="88068" name="Picture 7"/>
          <p:cNvPicPr>
            <a:picLocks noChangeAspect="1"/>
          </p:cNvPicPr>
          <p:nvPr/>
        </p:nvPicPr>
        <p:blipFill>
          <a:blip r:embed="rId5" cstate="screen"/>
          <a:srcRect/>
          <a:stretch>
            <a:fillRect/>
          </a:stretch>
        </p:blipFill>
        <p:spPr bwMode="auto">
          <a:xfrm>
            <a:off x="804863" y="3127375"/>
            <a:ext cx="4025900" cy="3124200"/>
          </a:xfrm>
          <a:prstGeom prst="rect">
            <a:avLst/>
          </a:prstGeom>
          <a:noFill/>
          <a:ln w="28575">
            <a:solidFill>
              <a:schemeClr val="tx1"/>
            </a:solidFill>
            <a:miter lim="800000"/>
            <a:headEnd/>
            <a:tailEnd/>
          </a:ln>
        </p:spPr>
      </p:pic>
      <p:sp>
        <p:nvSpPr>
          <p:cNvPr id="88069" name="TextBox 4"/>
          <p:cNvSpPr txBox="1">
            <a:spLocks noChangeArrowheads="1"/>
          </p:cNvSpPr>
          <p:nvPr/>
        </p:nvSpPr>
        <p:spPr bwMode="auto">
          <a:xfrm>
            <a:off x="990600" y="304800"/>
            <a:ext cx="7239000" cy="2347913"/>
          </a:xfrm>
          <a:prstGeom prst="rect">
            <a:avLst/>
          </a:prstGeom>
          <a:noFill/>
          <a:ln w="9525">
            <a:noFill/>
            <a:miter lim="800000"/>
            <a:headEnd/>
            <a:tailEnd/>
          </a:ln>
        </p:spPr>
        <p:txBody>
          <a:bodyPr>
            <a:spAutoFit/>
          </a:bodyPr>
          <a:lstStyle/>
          <a:p>
            <a:pPr algn="ctr"/>
            <a:r>
              <a:rPr lang="en-US" sz="2800">
                <a:solidFill>
                  <a:srgbClr val="0000FF"/>
                </a:solidFill>
              </a:rPr>
              <a:t>The Result of A Decision;</a:t>
            </a:r>
          </a:p>
          <a:p>
            <a:pPr algn="ctr"/>
            <a:r>
              <a:rPr lang="en-US" sz="2400">
                <a:solidFill>
                  <a:srgbClr val="0000FF"/>
                </a:solidFill>
              </a:rPr>
              <a:t>to </a:t>
            </a:r>
            <a:r>
              <a:rPr lang="en-US" sz="2400" b="1">
                <a:solidFill>
                  <a:srgbClr val="0000FF"/>
                </a:solidFill>
              </a:rPr>
              <a:t>control</a:t>
            </a:r>
            <a:r>
              <a:rPr lang="en-US" sz="2400">
                <a:solidFill>
                  <a:srgbClr val="0000FF"/>
                </a:solidFill>
              </a:rPr>
              <a:t> rather than </a:t>
            </a:r>
            <a:r>
              <a:rPr lang="en-US" sz="2400" b="1">
                <a:solidFill>
                  <a:srgbClr val="0000FF"/>
                </a:solidFill>
              </a:rPr>
              <a:t>adapt.</a:t>
            </a:r>
          </a:p>
          <a:p>
            <a:pPr algn="ctr"/>
            <a:endParaRPr lang="en-US" sz="2400">
              <a:solidFill>
                <a:srgbClr val="0000FF"/>
              </a:solidFill>
            </a:endParaRPr>
          </a:p>
          <a:p>
            <a:r>
              <a:rPr lang="en-US" sz="1800"/>
              <a:t>The caveman option, with constrained energy use. This environment is not good for creativity, innovation and breakthroughs.</a:t>
            </a:r>
          </a:p>
          <a:p>
            <a:endParaRPr lang="en-US" sz="1800">
              <a:solidFill>
                <a:srgbClr val="0000FF"/>
              </a:solidFill>
            </a:endParaRPr>
          </a:p>
          <a:p>
            <a:r>
              <a:rPr lang="en-US" sz="1800"/>
              <a:t>Ration Energy = huddle/freeze in the dark</a:t>
            </a:r>
          </a:p>
        </p:txBody>
      </p:sp>
      <p:sp>
        <p:nvSpPr>
          <p:cNvPr id="88070" name="Slide Number Placeholder 5"/>
          <p:cNvSpPr>
            <a:spLocks noGrp="1"/>
          </p:cNvSpPr>
          <p:nvPr>
            <p:ph type="sldNum" sz="quarter" idx="12"/>
          </p:nvPr>
        </p:nvSpPr>
        <p:spPr>
          <a:xfrm>
            <a:off x="6781800" y="6381750"/>
            <a:ext cx="2133600" cy="476250"/>
          </a:xfrm>
          <a:noFill/>
        </p:spPr>
        <p:txBody>
          <a:bodyPr/>
          <a:lstStyle/>
          <a:p>
            <a:fld id="{954C5644-79B3-4CD3-9920-92B12F655C33}" type="slidenum">
              <a:rPr lang="en-US" sz="1200" smtClean="0">
                <a:ea typeface="ＭＳ Ｐゴシック" pitchFamily="34" charset="-128"/>
              </a:rPr>
              <a:pPr/>
              <a:t>86</a:t>
            </a:fld>
            <a:endParaRPr lang="en-US" sz="1200" smtClean="0">
              <a:ea typeface="ＭＳ Ｐゴシック" pitchFamily="34" charset="-128"/>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Content Placeholder 4"/>
          <p:cNvSpPr>
            <a:spLocks noGrp="1"/>
          </p:cNvSpPr>
          <p:nvPr>
            <p:ph idx="1"/>
          </p:nvPr>
        </p:nvSpPr>
        <p:spPr>
          <a:xfrm>
            <a:off x="762000" y="3886200"/>
            <a:ext cx="7696200" cy="2292350"/>
          </a:xfrm>
          <a:ln w="41275">
            <a:solidFill>
              <a:srgbClr val="0000FF"/>
            </a:solidFill>
          </a:ln>
        </p:spPr>
        <p:txBody>
          <a:bodyPr/>
          <a:lstStyle/>
          <a:p>
            <a:pPr>
              <a:buFontTx/>
              <a:buAutoNum type="arabicPeriod"/>
            </a:pPr>
            <a:r>
              <a:rPr lang="en-US" sz="1800" smtClean="0">
                <a:solidFill>
                  <a:srgbClr val="FF0000"/>
                </a:solidFill>
                <a:ea typeface="ＭＳ Ｐゴシック" pitchFamily="34" charset="-128"/>
              </a:rPr>
              <a:t>Recent human burning of fossil fuels suddenly and dangerously increased CO</a:t>
            </a:r>
            <a:r>
              <a:rPr lang="en-US" sz="1600" smtClean="0">
                <a:solidFill>
                  <a:srgbClr val="FF0000"/>
                </a:solidFill>
                <a:ea typeface="ＭＳ Ｐゴシック" pitchFamily="34" charset="-128"/>
              </a:rPr>
              <a:t>2</a:t>
            </a:r>
            <a:r>
              <a:rPr lang="en-US" sz="1800" smtClean="0">
                <a:solidFill>
                  <a:srgbClr val="FF0000"/>
                </a:solidFill>
                <a:ea typeface="ＭＳ Ｐゴシック" pitchFamily="34" charset="-128"/>
              </a:rPr>
              <a:t> beyond previous levels – Yes/No</a:t>
            </a:r>
          </a:p>
          <a:p>
            <a:pPr>
              <a:buFontTx/>
              <a:buAutoNum type="arabicPeriod"/>
            </a:pPr>
            <a:r>
              <a:rPr lang="en-US" sz="1800" smtClean="0">
                <a:solidFill>
                  <a:srgbClr val="FF0000"/>
                </a:solidFill>
                <a:ea typeface="ＭＳ Ｐゴシック" pitchFamily="34" charset="-128"/>
              </a:rPr>
              <a:t>Human CO</a:t>
            </a:r>
            <a:r>
              <a:rPr lang="en-US" sz="1600" smtClean="0">
                <a:solidFill>
                  <a:srgbClr val="FF0000"/>
                </a:solidFill>
                <a:ea typeface="ＭＳ Ｐゴシック" pitchFamily="34" charset="-128"/>
              </a:rPr>
              <a:t>2</a:t>
            </a:r>
            <a:r>
              <a:rPr lang="en-US" sz="1800" smtClean="0">
                <a:solidFill>
                  <a:srgbClr val="FF0000"/>
                </a:solidFill>
                <a:ea typeface="ＭＳ Ｐゴシック" pitchFamily="34" charset="-128"/>
              </a:rPr>
              <a:t> emissions causes greenhouse warming – No.</a:t>
            </a:r>
          </a:p>
          <a:p>
            <a:pPr>
              <a:buFontTx/>
              <a:buAutoNum type="arabicPeriod"/>
            </a:pPr>
            <a:r>
              <a:rPr lang="en-US" sz="1800" smtClean="0">
                <a:solidFill>
                  <a:srgbClr val="FF0000"/>
                </a:solidFill>
                <a:ea typeface="ＭＳ Ｐゴシック" pitchFamily="34" charset="-128"/>
              </a:rPr>
              <a:t>Dangerous, sudden global warming occurred the last 50 years – No.</a:t>
            </a:r>
          </a:p>
          <a:p>
            <a:pPr>
              <a:buFontTx/>
              <a:buAutoNum type="arabicPeriod"/>
            </a:pPr>
            <a:r>
              <a:rPr lang="en-US" sz="1800" smtClean="0">
                <a:solidFill>
                  <a:srgbClr val="FF0000"/>
                </a:solidFill>
                <a:ea typeface="ＭＳ Ｐゴシック" pitchFamily="34" charset="-128"/>
              </a:rPr>
              <a:t>The current Temperature is too Hot &amp; further warming is Bad – No.</a:t>
            </a:r>
          </a:p>
          <a:p>
            <a:pPr>
              <a:buFontTx/>
              <a:buAutoNum type="arabicPeriod"/>
            </a:pPr>
            <a:r>
              <a:rPr lang="en-US" sz="1800" b="1" smtClean="0">
                <a:solidFill>
                  <a:srgbClr val="FF0000"/>
                </a:solidFill>
                <a:ea typeface="ＭＳ Ｐゴシック" pitchFamily="34" charset="-128"/>
              </a:rPr>
              <a:t>It is more difficult to adapt to climate changes than to attempt to control them – No.</a:t>
            </a:r>
          </a:p>
        </p:txBody>
      </p:sp>
      <p:sp>
        <p:nvSpPr>
          <p:cNvPr id="89091" name="TextBox 4"/>
          <p:cNvSpPr txBox="1">
            <a:spLocks noChangeArrowheads="1"/>
          </p:cNvSpPr>
          <p:nvPr/>
        </p:nvSpPr>
        <p:spPr bwMode="auto">
          <a:xfrm>
            <a:off x="1219200" y="152400"/>
            <a:ext cx="6553200" cy="3446463"/>
          </a:xfrm>
          <a:prstGeom prst="rect">
            <a:avLst/>
          </a:prstGeom>
          <a:noFill/>
          <a:ln w="9525">
            <a:noFill/>
            <a:miter lim="800000"/>
            <a:headEnd/>
            <a:tailEnd/>
          </a:ln>
        </p:spPr>
        <p:txBody>
          <a:bodyPr>
            <a:spAutoFit/>
          </a:bodyPr>
          <a:lstStyle/>
          <a:p>
            <a:pPr algn="ctr"/>
            <a:r>
              <a:rPr lang="en-US" sz="2400">
                <a:solidFill>
                  <a:srgbClr val="0000FF"/>
                </a:solidFill>
              </a:rPr>
              <a:t>#5 -  Is it cheaper to constrain, than to adapt?  </a:t>
            </a:r>
            <a:r>
              <a:rPr lang="en-US" sz="2800" b="1">
                <a:solidFill>
                  <a:srgbClr val="0000FF"/>
                </a:solidFill>
              </a:rPr>
              <a:t>No</a:t>
            </a:r>
            <a:r>
              <a:rPr lang="en-US" sz="2400">
                <a:solidFill>
                  <a:srgbClr val="0000FF"/>
                </a:solidFill>
              </a:rPr>
              <a:t>.</a:t>
            </a:r>
          </a:p>
          <a:p>
            <a:pPr algn="ctr"/>
            <a:endParaRPr lang="en-US" sz="2000">
              <a:solidFill>
                <a:srgbClr val="0000FF"/>
              </a:solidFill>
            </a:endParaRPr>
          </a:p>
          <a:p>
            <a:r>
              <a:rPr lang="en-US" sz="1800"/>
              <a:t>It is </a:t>
            </a:r>
            <a:r>
              <a:rPr lang="en-US" sz="2000" b="1"/>
              <a:t>possible</a:t>
            </a:r>
            <a:r>
              <a:rPr lang="en-US" sz="1800"/>
              <a:t> to constrain energy use with taxes/fees. But, even if imposed, it is </a:t>
            </a:r>
            <a:r>
              <a:rPr lang="en-US" sz="2000" b="1"/>
              <a:t>not possible</a:t>
            </a:r>
            <a:r>
              <a:rPr lang="en-US" sz="1800"/>
              <a:t> to significantly change climate. An energy-constrained economy will not allow the economic growth to fund technical solutions for adaptation or solutions for control, if they are discovered in the future.</a:t>
            </a:r>
          </a:p>
          <a:p>
            <a:r>
              <a:rPr lang="en-US" sz="1800"/>
              <a:t>Those that forecast seem to forget that </a:t>
            </a:r>
            <a:r>
              <a:rPr lang="en-US" sz="1800" b="1"/>
              <a:t>with people come minds</a:t>
            </a:r>
            <a:r>
              <a:rPr lang="en-US" sz="1800"/>
              <a:t> - Minds that </a:t>
            </a:r>
            <a:r>
              <a:rPr lang="en-US" sz="1800" b="1"/>
              <a:t>innovate</a:t>
            </a:r>
            <a:r>
              <a:rPr lang="en-US" sz="1800"/>
              <a:t> to adapt to changes.  We are no longer Cavemen.</a:t>
            </a:r>
          </a:p>
        </p:txBody>
      </p:sp>
      <p:sp>
        <p:nvSpPr>
          <p:cNvPr id="89092" name="Slide Number Placeholder 4"/>
          <p:cNvSpPr>
            <a:spLocks noGrp="1"/>
          </p:cNvSpPr>
          <p:nvPr>
            <p:ph type="sldNum" sz="quarter" idx="12"/>
          </p:nvPr>
        </p:nvSpPr>
        <p:spPr>
          <a:xfrm>
            <a:off x="6781800" y="6381750"/>
            <a:ext cx="2133600" cy="476250"/>
          </a:xfrm>
          <a:noFill/>
        </p:spPr>
        <p:txBody>
          <a:bodyPr/>
          <a:lstStyle/>
          <a:p>
            <a:fld id="{25016186-A01F-4F55-8B8D-A823650B70A0}" type="slidenum">
              <a:rPr lang="en-US" sz="1200" smtClean="0">
                <a:ea typeface="ＭＳ Ｐゴシック" pitchFamily="34" charset="-128"/>
              </a:rPr>
              <a:pPr/>
              <a:t>87</a:t>
            </a:fld>
            <a:endParaRPr lang="en-US" sz="1200" smtClean="0">
              <a:ea typeface="ＭＳ Ｐゴシック" pitchFamily="34" charset="-128"/>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362200" y="49213"/>
            <a:ext cx="4572000" cy="533400"/>
          </a:xfrm>
          <a:prstGeom prst="rect">
            <a:avLst/>
          </a:prstGeom>
          <a:noFill/>
          <a:ln w="9525">
            <a:noFill/>
            <a:miter lim="800000"/>
            <a:headEnd/>
            <a:tailEnd/>
          </a:ln>
        </p:spPr>
        <p:txBody>
          <a:bodyPr anchor="ctr"/>
          <a:lstStyle/>
          <a:p>
            <a:pPr algn="ctr">
              <a:defRPr/>
            </a:pPr>
            <a:r>
              <a:rPr lang="en-US" sz="3200" kern="0" dirty="0">
                <a:solidFill>
                  <a:srgbClr val="0000FF"/>
                </a:solidFill>
                <a:latin typeface="+mj-lt"/>
                <a:ea typeface="ＭＳ Ｐゴシック" charset="-128"/>
                <a:cs typeface="ＭＳ Ｐゴシック" charset="-128"/>
              </a:rPr>
              <a:t>Scientist Consensus?</a:t>
            </a:r>
          </a:p>
        </p:txBody>
      </p:sp>
      <p:sp>
        <p:nvSpPr>
          <p:cNvPr id="90115" name="TextBox 6"/>
          <p:cNvSpPr txBox="1">
            <a:spLocks noChangeArrowheads="1"/>
          </p:cNvSpPr>
          <p:nvPr/>
        </p:nvSpPr>
        <p:spPr bwMode="auto">
          <a:xfrm>
            <a:off x="1219200" y="582613"/>
            <a:ext cx="6629400" cy="825500"/>
          </a:xfrm>
          <a:prstGeom prst="rect">
            <a:avLst/>
          </a:prstGeom>
          <a:noFill/>
          <a:ln w="9525">
            <a:noFill/>
            <a:miter lim="800000"/>
            <a:headEnd/>
            <a:tailEnd/>
          </a:ln>
        </p:spPr>
        <p:txBody>
          <a:bodyPr>
            <a:spAutoFit/>
          </a:bodyPr>
          <a:lstStyle/>
          <a:p>
            <a:r>
              <a:rPr lang="en-US"/>
              <a:t>Under pressure, the UN released the comments and recommendations of its in-house scientist reviewers who coordinated the drafts of the latest IPCC report.  This is what it revealed.</a:t>
            </a:r>
          </a:p>
        </p:txBody>
      </p:sp>
      <p:pic>
        <p:nvPicPr>
          <p:cNvPr id="90116" name="Picture 5" descr="Screen shot 2010-03-28 at 11.27.00 AM.png"/>
          <p:cNvPicPr>
            <a:picLocks noChangeAspect="1"/>
          </p:cNvPicPr>
          <p:nvPr/>
        </p:nvPicPr>
        <p:blipFill>
          <a:blip r:embed="rId3" cstate="screen"/>
          <a:srcRect/>
          <a:stretch>
            <a:fillRect/>
          </a:stretch>
        </p:blipFill>
        <p:spPr bwMode="auto">
          <a:xfrm>
            <a:off x="1600200" y="4019550"/>
            <a:ext cx="5943600" cy="2711450"/>
          </a:xfrm>
          <a:prstGeom prst="rect">
            <a:avLst/>
          </a:prstGeom>
          <a:noFill/>
          <a:ln w="31750">
            <a:solidFill>
              <a:schemeClr val="tx1"/>
            </a:solidFill>
            <a:round/>
            <a:headEnd/>
            <a:tailEnd/>
          </a:ln>
        </p:spPr>
      </p:pic>
      <p:pic>
        <p:nvPicPr>
          <p:cNvPr id="90117" name="Picture 6" descr="Screen shot 2010-03-28 at 11.26.42 AM.png"/>
          <p:cNvPicPr>
            <a:picLocks noChangeAspect="1"/>
          </p:cNvPicPr>
          <p:nvPr/>
        </p:nvPicPr>
        <p:blipFill>
          <a:blip r:embed="rId4" cstate="screen"/>
          <a:srcRect/>
          <a:stretch>
            <a:fillRect/>
          </a:stretch>
        </p:blipFill>
        <p:spPr bwMode="auto">
          <a:xfrm>
            <a:off x="1600200" y="1447800"/>
            <a:ext cx="5943600" cy="2493963"/>
          </a:xfrm>
          <a:prstGeom prst="rect">
            <a:avLst/>
          </a:prstGeom>
          <a:noFill/>
          <a:ln w="31750">
            <a:solidFill>
              <a:schemeClr val="tx1"/>
            </a:solidFill>
            <a:round/>
            <a:headEnd/>
            <a:tailEnd/>
          </a:ln>
        </p:spPr>
      </p:pic>
      <p:sp>
        <p:nvSpPr>
          <p:cNvPr id="90118" name="Slide Number Placeholder 7"/>
          <p:cNvSpPr>
            <a:spLocks noGrp="1"/>
          </p:cNvSpPr>
          <p:nvPr>
            <p:ph type="sldNum" sz="quarter" idx="12"/>
          </p:nvPr>
        </p:nvSpPr>
        <p:spPr>
          <a:xfrm>
            <a:off x="8458200" y="6457950"/>
            <a:ext cx="533400" cy="400050"/>
          </a:xfrm>
          <a:noFill/>
        </p:spPr>
        <p:txBody>
          <a:bodyPr/>
          <a:lstStyle/>
          <a:p>
            <a:fld id="{6B2ECD9B-0E81-497B-A3C1-441103E551B1}" type="slidenum">
              <a:rPr lang="en-US" sz="1000" smtClean="0">
                <a:ea typeface="ＭＳ Ｐゴシック" pitchFamily="34" charset="-128"/>
              </a:rPr>
              <a:pPr/>
              <a:t>88</a:t>
            </a:fld>
            <a:endParaRPr lang="en-US" sz="1000" smtClean="0">
              <a:ea typeface="ＭＳ Ｐゴシック" pitchFamily="34" charset="-128"/>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Box 1"/>
          <p:cNvSpPr txBox="1">
            <a:spLocks noChangeArrowheads="1"/>
          </p:cNvSpPr>
          <p:nvPr/>
        </p:nvSpPr>
        <p:spPr bwMode="auto">
          <a:xfrm>
            <a:off x="1371600" y="4964113"/>
            <a:ext cx="6248400" cy="1665287"/>
          </a:xfrm>
          <a:prstGeom prst="rect">
            <a:avLst/>
          </a:prstGeom>
          <a:noFill/>
          <a:ln w="19050">
            <a:solidFill>
              <a:schemeClr val="tx1"/>
            </a:solidFill>
            <a:miter lim="800000"/>
            <a:headEnd/>
            <a:tailEnd/>
          </a:ln>
        </p:spPr>
        <p:txBody>
          <a:bodyPr>
            <a:spAutoFit/>
          </a:bodyPr>
          <a:lstStyle/>
          <a:p>
            <a:pPr algn="ctr"/>
            <a:r>
              <a:rPr lang="en-US" sz="2400">
                <a:solidFill>
                  <a:srgbClr val="0000FF"/>
                </a:solidFill>
              </a:rPr>
              <a:t>Quote of the month:</a:t>
            </a:r>
          </a:p>
          <a:p>
            <a:pPr algn="ctr"/>
            <a:r>
              <a:rPr lang="en-US" sz="2400">
                <a:solidFill>
                  <a:srgbClr val="FF0000"/>
                </a:solidFill>
              </a:rPr>
              <a:t>“I’m sticking with the 2,500 scientists”</a:t>
            </a:r>
          </a:p>
          <a:p>
            <a:pPr algn="ctr"/>
            <a:endParaRPr lang="en-US" sz="1800">
              <a:solidFill>
                <a:srgbClr val="0000FF"/>
              </a:solidFill>
            </a:endParaRPr>
          </a:p>
          <a:p>
            <a:r>
              <a:rPr lang="en-US" sz="1800"/>
              <a:t>Carol Browner, Director of the White House Office of Energy and Climate Change Policy</a:t>
            </a:r>
          </a:p>
        </p:txBody>
      </p:sp>
      <p:sp>
        <p:nvSpPr>
          <p:cNvPr id="3" name="Title 1"/>
          <p:cNvSpPr txBox="1">
            <a:spLocks/>
          </p:cNvSpPr>
          <p:nvPr/>
        </p:nvSpPr>
        <p:spPr bwMode="auto">
          <a:xfrm>
            <a:off x="2057400" y="152400"/>
            <a:ext cx="4876800" cy="457200"/>
          </a:xfrm>
          <a:prstGeom prst="rect">
            <a:avLst/>
          </a:prstGeom>
          <a:noFill/>
          <a:ln w="9525">
            <a:noFill/>
            <a:miter lim="800000"/>
            <a:headEnd/>
            <a:tailEnd/>
          </a:ln>
        </p:spPr>
        <p:txBody>
          <a:bodyPr anchor="ctr"/>
          <a:lstStyle/>
          <a:p>
            <a:pPr algn="ctr">
              <a:defRPr/>
            </a:pPr>
            <a:r>
              <a:rPr lang="en-US" sz="2800" kern="0" dirty="0">
                <a:solidFill>
                  <a:srgbClr val="0000FF"/>
                </a:solidFill>
                <a:latin typeface="+mj-lt"/>
                <a:ea typeface="ＭＳ Ｐゴシック" charset="-128"/>
                <a:cs typeface="ＭＳ Ｐゴシック" charset="-128"/>
              </a:rPr>
              <a:t>Scientist Consensus? (2)</a:t>
            </a:r>
          </a:p>
        </p:txBody>
      </p:sp>
      <p:sp>
        <p:nvSpPr>
          <p:cNvPr id="91140" name="TextBox 3"/>
          <p:cNvSpPr txBox="1">
            <a:spLocks noChangeArrowheads="1"/>
          </p:cNvSpPr>
          <p:nvPr/>
        </p:nvSpPr>
        <p:spPr bwMode="auto">
          <a:xfrm>
            <a:off x="1143000" y="803275"/>
            <a:ext cx="6934200" cy="3752850"/>
          </a:xfrm>
          <a:prstGeom prst="rect">
            <a:avLst/>
          </a:prstGeom>
          <a:noFill/>
          <a:ln w="9525">
            <a:noFill/>
            <a:miter lim="800000"/>
            <a:headEnd/>
            <a:tailEnd/>
          </a:ln>
        </p:spPr>
        <p:txBody>
          <a:bodyPr>
            <a:spAutoFit/>
          </a:bodyPr>
          <a:lstStyle/>
          <a:p>
            <a:r>
              <a:rPr lang="en-US" sz="2000"/>
              <a:t>Of the </a:t>
            </a:r>
            <a:r>
              <a:rPr lang="en-US" sz="2000" b="1">
                <a:solidFill>
                  <a:srgbClr val="000090"/>
                </a:solidFill>
              </a:rPr>
              <a:t>seven IPCC impartial scientists</a:t>
            </a:r>
            <a:r>
              <a:rPr lang="en-US" sz="2000"/>
              <a:t> that coordinated and commented on the statement that “human greenhouse gas caused the recent warming”, two of them accepted interviews:</a:t>
            </a:r>
          </a:p>
          <a:p>
            <a:endParaRPr lang="en-US"/>
          </a:p>
          <a:p>
            <a:pPr>
              <a:buFontTx/>
              <a:buAutoNum type="arabicPeriod"/>
            </a:pPr>
            <a:r>
              <a:rPr lang="en-US" sz="1800">
                <a:solidFill>
                  <a:srgbClr val="000000"/>
                </a:solidFill>
                <a:latin typeface="Verdana" pitchFamily="34" charset="0"/>
              </a:rPr>
              <a:t>Dr Ross McKitrick University of Guelph: </a:t>
            </a:r>
            <a:r>
              <a:rPr lang="en-US" sz="1800">
                <a:solidFill>
                  <a:srgbClr val="000090"/>
                </a:solidFill>
                <a:latin typeface="Verdana" pitchFamily="34" charset="0"/>
              </a:rPr>
              <a:t>"A categorical summary statement like this is </a:t>
            </a:r>
            <a:r>
              <a:rPr lang="en-US" sz="1800" b="1">
                <a:solidFill>
                  <a:srgbClr val="000090"/>
                </a:solidFill>
                <a:latin typeface="Verdana" pitchFamily="34" charset="0"/>
              </a:rPr>
              <a:t>not supported by the evidence</a:t>
            </a:r>
            <a:r>
              <a:rPr lang="en-US" sz="1800">
                <a:solidFill>
                  <a:srgbClr val="000090"/>
                </a:solidFill>
                <a:latin typeface="Verdana" pitchFamily="34" charset="0"/>
              </a:rPr>
              <a:t> in the IPCC WG-I report”</a:t>
            </a:r>
          </a:p>
          <a:p>
            <a:endParaRPr lang="en-US" sz="1800">
              <a:solidFill>
                <a:srgbClr val="FF0000"/>
              </a:solidFill>
              <a:latin typeface="Verdana" pitchFamily="34" charset="0"/>
            </a:endParaRPr>
          </a:p>
          <a:p>
            <a:r>
              <a:rPr lang="en-US" sz="1800">
                <a:solidFill>
                  <a:srgbClr val="000000"/>
                </a:solidFill>
                <a:latin typeface="Verdana" pitchFamily="34" charset="0"/>
              </a:rPr>
              <a:t>2.  Dr Vincent Gray of New Zealand: </a:t>
            </a:r>
            <a:r>
              <a:rPr lang="en-US" sz="1800">
                <a:solidFill>
                  <a:srgbClr val="000090"/>
                </a:solidFill>
                <a:latin typeface="Verdana" pitchFamily="34" charset="0"/>
              </a:rPr>
              <a:t>“Typical IPCC doubletalk...The text of the IPCC report shows that this is </a:t>
            </a:r>
            <a:r>
              <a:rPr lang="en-US" sz="1800" b="1">
                <a:solidFill>
                  <a:srgbClr val="000090"/>
                </a:solidFill>
                <a:latin typeface="Verdana" pitchFamily="34" charset="0"/>
              </a:rPr>
              <a:t>decided by a guess</a:t>
            </a:r>
            <a:r>
              <a:rPr lang="en-US" sz="1800">
                <a:solidFill>
                  <a:srgbClr val="000090"/>
                </a:solidFill>
                <a:latin typeface="Verdana" pitchFamily="34" charset="0"/>
              </a:rPr>
              <a:t> from persons with a conflict of interest, not from a tested model”</a:t>
            </a:r>
          </a:p>
        </p:txBody>
      </p:sp>
      <p:sp>
        <p:nvSpPr>
          <p:cNvPr id="91141" name="Slide Number Placeholder 6"/>
          <p:cNvSpPr>
            <a:spLocks noGrp="1"/>
          </p:cNvSpPr>
          <p:nvPr>
            <p:ph type="sldNum" sz="quarter" idx="12"/>
          </p:nvPr>
        </p:nvSpPr>
        <p:spPr>
          <a:xfrm>
            <a:off x="8534400" y="6457950"/>
            <a:ext cx="457200" cy="323850"/>
          </a:xfrm>
          <a:noFill/>
        </p:spPr>
        <p:txBody>
          <a:bodyPr/>
          <a:lstStyle/>
          <a:p>
            <a:fld id="{A79849AE-BB78-464A-987C-FB291D47F0BD}" type="slidenum">
              <a:rPr lang="en-US" sz="1000" smtClean="0">
                <a:ea typeface="ＭＳ Ｐゴシック" pitchFamily="34" charset="-128"/>
              </a:rPr>
              <a:pPr/>
              <a:t>89</a:t>
            </a:fld>
            <a:endParaRPr lang="en-US" sz="1000" smtClean="0">
              <a:ea typeface="ＭＳ Ｐゴシック" pitchFamily="34"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science_method.png"/>
          <p:cNvPicPr>
            <a:picLocks noChangeAspect="1"/>
          </p:cNvPicPr>
          <p:nvPr/>
        </p:nvPicPr>
        <p:blipFill>
          <a:blip r:embed="rId3" cstate="screen"/>
          <a:srcRect/>
          <a:stretch>
            <a:fillRect/>
          </a:stretch>
        </p:blipFill>
        <p:spPr bwMode="auto">
          <a:xfrm>
            <a:off x="2895600" y="4267200"/>
            <a:ext cx="3352800" cy="2514600"/>
          </a:xfrm>
          <a:prstGeom prst="rect">
            <a:avLst/>
          </a:prstGeom>
          <a:noFill/>
          <a:ln w="12700">
            <a:solidFill>
              <a:schemeClr val="tx1"/>
            </a:solidFill>
            <a:miter lim="800000"/>
            <a:headEnd/>
            <a:tailEnd/>
          </a:ln>
        </p:spPr>
      </p:pic>
      <p:sp>
        <p:nvSpPr>
          <p:cNvPr id="8195" name="TextBox 3"/>
          <p:cNvSpPr txBox="1">
            <a:spLocks noChangeArrowheads="1"/>
          </p:cNvSpPr>
          <p:nvPr/>
        </p:nvSpPr>
        <p:spPr bwMode="auto">
          <a:xfrm>
            <a:off x="990600" y="76200"/>
            <a:ext cx="7162800" cy="946150"/>
          </a:xfrm>
          <a:prstGeom prst="rect">
            <a:avLst/>
          </a:prstGeom>
          <a:noFill/>
          <a:ln w="9525">
            <a:noFill/>
            <a:miter lim="800000"/>
            <a:headEnd/>
            <a:tailEnd/>
          </a:ln>
        </p:spPr>
        <p:txBody>
          <a:bodyPr>
            <a:spAutoFit/>
          </a:bodyPr>
          <a:lstStyle/>
          <a:p>
            <a:pPr algn="ctr"/>
            <a:r>
              <a:rPr lang="en-US" sz="2800">
                <a:solidFill>
                  <a:srgbClr val="0000FF"/>
                </a:solidFill>
              </a:rPr>
              <a:t>The Difference</a:t>
            </a:r>
          </a:p>
          <a:p>
            <a:pPr algn="ctr"/>
            <a:r>
              <a:rPr lang="en-US" sz="2800">
                <a:solidFill>
                  <a:srgbClr val="0000FF"/>
                </a:solidFill>
              </a:rPr>
              <a:t>The Engineer vs. the Scientist</a:t>
            </a:r>
          </a:p>
        </p:txBody>
      </p:sp>
      <p:sp>
        <p:nvSpPr>
          <p:cNvPr id="8196" name="TextBox 4"/>
          <p:cNvSpPr txBox="1">
            <a:spLocks noChangeArrowheads="1"/>
          </p:cNvSpPr>
          <p:nvPr/>
        </p:nvSpPr>
        <p:spPr bwMode="auto">
          <a:xfrm>
            <a:off x="914400" y="1017588"/>
            <a:ext cx="7391400" cy="3173412"/>
          </a:xfrm>
          <a:prstGeom prst="rect">
            <a:avLst/>
          </a:prstGeom>
          <a:noFill/>
          <a:ln w="9525">
            <a:noFill/>
            <a:miter lim="800000"/>
            <a:headEnd/>
            <a:tailEnd/>
          </a:ln>
        </p:spPr>
        <p:txBody>
          <a:bodyPr>
            <a:spAutoFit/>
          </a:bodyPr>
          <a:lstStyle/>
          <a:p>
            <a:pPr>
              <a:buFont typeface="Arial" charset="0"/>
              <a:buChar char="•"/>
            </a:pPr>
            <a:r>
              <a:rPr lang="en-US" sz="2000"/>
              <a:t> Engineering Organization</a:t>
            </a:r>
            <a:endParaRPr lang="en-US" sz="1800"/>
          </a:p>
          <a:p>
            <a:pPr lvl="1">
              <a:buFont typeface="Arial" charset="0"/>
              <a:buChar char="•"/>
            </a:pPr>
            <a:r>
              <a:rPr lang="en-US" sz="1800"/>
              <a:t>  Development of a product, usually under strict certification rules.</a:t>
            </a:r>
          </a:p>
          <a:p>
            <a:pPr lvl="1">
              <a:buFont typeface="Arial" charset="0"/>
              <a:buChar char="•"/>
            </a:pPr>
            <a:r>
              <a:rPr lang="en-US" sz="1800"/>
              <a:t>  Responsible for the product’s worth and safety.</a:t>
            </a:r>
          </a:p>
          <a:p>
            <a:pPr lvl="1">
              <a:buFont typeface="Arial" charset="0"/>
              <a:buChar char="•"/>
            </a:pPr>
            <a:r>
              <a:rPr lang="en-US" sz="1800"/>
              <a:t>  Selling the product’s adequacy to Management</a:t>
            </a:r>
          </a:p>
          <a:p>
            <a:pPr lvl="1">
              <a:buFont typeface="Arial" charset="0"/>
              <a:buChar char="•"/>
            </a:pPr>
            <a:r>
              <a:rPr lang="en-US" sz="1800"/>
              <a:t>  Consequences if wrong (people die).</a:t>
            </a:r>
          </a:p>
          <a:p>
            <a:pPr>
              <a:buFont typeface="Arial" charset="0"/>
              <a:buChar char="•"/>
            </a:pPr>
            <a:r>
              <a:rPr lang="en-US" sz="2000"/>
              <a:t> Scientific Method</a:t>
            </a:r>
            <a:endParaRPr lang="en-US" sz="1800"/>
          </a:p>
          <a:p>
            <a:pPr lvl="1">
              <a:buFont typeface="Arial" charset="0"/>
              <a:buChar char="•"/>
            </a:pPr>
            <a:r>
              <a:rPr lang="en-US" sz="1800"/>
              <a:t>  Origin of new Theories (hypothesis).</a:t>
            </a:r>
          </a:p>
          <a:p>
            <a:pPr lvl="1">
              <a:buFont typeface="Arial" charset="0"/>
              <a:buChar char="•"/>
            </a:pPr>
            <a:r>
              <a:rPr lang="en-US" sz="1800"/>
              <a:t>  Strict process (The Scientific Method) to gain (or lose)   confidence in the Theory.</a:t>
            </a:r>
          </a:p>
          <a:p>
            <a:pPr lvl="1">
              <a:buFont typeface="Arial" charset="0"/>
              <a:buChar char="•"/>
            </a:pPr>
            <a:r>
              <a:rPr lang="en-US" sz="1800"/>
              <a:t>  Not responsible for adequacy or value of product.</a:t>
            </a:r>
          </a:p>
          <a:p>
            <a:pPr lvl="1">
              <a:buFont typeface="Arial" charset="0"/>
              <a:buChar char="•"/>
            </a:pPr>
            <a:r>
              <a:rPr lang="en-US" sz="1800"/>
              <a:t>  Frequently being wrong is not a problem.</a:t>
            </a:r>
          </a:p>
        </p:txBody>
      </p:sp>
      <p:sp>
        <p:nvSpPr>
          <p:cNvPr id="8197" name="Slide Number Placeholder 4"/>
          <p:cNvSpPr>
            <a:spLocks noGrp="1"/>
          </p:cNvSpPr>
          <p:nvPr>
            <p:ph type="sldNum" sz="quarter" idx="12"/>
          </p:nvPr>
        </p:nvSpPr>
        <p:spPr>
          <a:xfrm>
            <a:off x="8382000" y="6397625"/>
            <a:ext cx="533400" cy="307975"/>
          </a:xfrm>
          <a:noFill/>
        </p:spPr>
        <p:txBody>
          <a:bodyPr/>
          <a:lstStyle/>
          <a:p>
            <a:fld id="{EDC8B6FB-18EE-4EC9-AEB6-5683E96BA59F}" type="slidenum">
              <a:rPr lang="en-US" sz="1200" smtClean="0">
                <a:ea typeface="ＭＳ Ｐゴシック" pitchFamily="34" charset="-128"/>
              </a:rPr>
              <a:pPr/>
              <a:t>9</a:t>
            </a:fld>
            <a:endParaRPr lang="en-US" sz="1200" smtClean="0">
              <a:ea typeface="ＭＳ Ｐゴシック" pitchFamily="34" charset="-128"/>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Box 3"/>
          <p:cNvSpPr txBox="1">
            <a:spLocks noChangeArrowheads="1"/>
          </p:cNvSpPr>
          <p:nvPr/>
        </p:nvSpPr>
        <p:spPr bwMode="auto">
          <a:xfrm>
            <a:off x="1371600" y="2743200"/>
            <a:ext cx="6553200" cy="1990725"/>
          </a:xfrm>
          <a:prstGeom prst="rect">
            <a:avLst/>
          </a:prstGeom>
          <a:noFill/>
          <a:ln w="12700">
            <a:solidFill>
              <a:schemeClr val="tx1"/>
            </a:solidFill>
            <a:miter lim="800000"/>
            <a:headEnd/>
            <a:tailEnd/>
          </a:ln>
        </p:spPr>
        <p:txBody>
          <a:bodyPr>
            <a:spAutoFit/>
          </a:bodyPr>
          <a:lstStyle/>
          <a:p>
            <a:pPr algn="ctr"/>
            <a:r>
              <a:rPr lang="en-US" sz="2000">
                <a:solidFill>
                  <a:srgbClr val="0000FF"/>
                </a:solidFill>
              </a:rPr>
              <a:t>The Manhattan Declaration</a:t>
            </a:r>
          </a:p>
          <a:p>
            <a:pPr algn="ctr"/>
            <a:r>
              <a:rPr lang="en-US" sz="2000">
                <a:solidFill>
                  <a:srgbClr val="0000FF"/>
                </a:solidFill>
              </a:rPr>
              <a:t>Endorsed by scientists in 40 countries </a:t>
            </a:r>
          </a:p>
          <a:p>
            <a:r>
              <a:rPr lang="en-US" sz="1400"/>
              <a:t>“Attempts by governments to legislate costly regulations on industry and individual citizens to encourage CO</a:t>
            </a:r>
            <a:r>
              <a:rPr lang="en-US" sz="1200"/>
              <a:t>2</a:t>
            </a:r>
            <a:r>
              <a:rPr lang="en-US" sz="1400"/>
              <a:t> reduction will slow development while having no appreciable impact on the future trajectory of global climate change.  Such policies will markedly diminish future prosperity and so reduce the ability of societies to adapt to inevitable climate change, thereby increasing, not decreasing human suffering.”        </a:t>
            </a:r>
            <a:r>
              <a:rPr lang="en-US" sz="1000"/>
              <a:t>www.climatescienceinternational.org/</a:t>
            </a:r>
          </a:p>
        </p:txBody>
      </p:sp>
      <p:sp>
        <p:nvSpPr>
          <p:cNvPr id="92163" name="Title 1"/>
          <p:cNvSpPr txBox="1">
            <a:spLocks/>
          </p:cNvSpPr>
          <p:nvPr/>
        </p:nvSpPr>
        <p:spPr bwMode="auto">
          <a:xfrm>
            <a:off x="2057400" y="152400"/>
            <a:ext cx="4876800" cy="457200"/>
          </a:xfrm>
          <a:prstGeom prst="rect">
            <a:avLst/>
          </a:prstGeom>
          <a:noFill/>
          <a:ln w="9525">
            <a:noFill/>
            <a:miter lim="800000"/>
            <a:headEnd/>
            <a:tailEnd/>
          </a:ln>
        </p:spPr>
        <p:txBody>
          <a:bodyPr anchor="ctr"/>
          <a:lstStyle/>
          <a:p>
            <a:pPr algn="ctr"/>
            <a:r>
              <a:rPr lang="en-US" sz="2800">
                <a:solidFill>
                  <a:srgbClr val="0000FF"/>
                </a:solidFill>
              </a:rPr>
              <a:t>Scientist Consensus? (3)</a:t>
            </a:r>
          </a:p>
        </p:txBody>
      </p:sp>
      <p:sp>
        <p:nvSpPr>
          <p:cNvPr id="92164" name="TextBox 4"/>
          <p:cNvSpPr txBox="1">
            <a:spLocks noChangeArrowheads="1"/>
          </p:cNvSpPr>
          <p:nvPr/>
        </p:nvSpPr>
        <p:spPr bwMode="auto">
          <a:xfrm>
            <a:off x="1371600" y="838200"/>
            <a:ext cx="6553200" cy="1685925"/>
          </a:xfrm>
          <a:prstGeom prst="rect">
            <a:avLst/>
          </a:prstGeom>
          <a:noFill/>
          <a:ln w="12700">
            <a:solidFill>
              <a:schemeClr val="tx1"/>
            </a:solidFill>
            <a:miter lim="800000"/>
            <a:headEnd/>
            <a:tailEnd/>
          </a:ln>
        </p:spPr>
        <p:txBody>
          <a:bodyPr>
            <a:spAutoFit/>
          </a:bodyPr>
          <a:lstStyle/>
          <a:p>
            <a:pPr algn="ctr"/>
            <a:r>
              <a:rPr lang="en-US" sz="2000">
                <a:solidFill>
                  <a:srgbClr val="0000FF"/>
                </a:solidFill>
              </a:rPr>
              <a:t>Petition signed by 31,000 scientists, 9,100 with PhDs</a:t>
            </a:r>
          </a:p>
          <a:p>
            <a:r>
              <a:rPr lang="en-US" sz="1400"/>
              <a:t>“There is no convincing scientific evidence that human release of carbon dioxide, methane, or other greenhouse gases is causing or will, in the foreseeable future, cause catastrophic heating of the Earth’s atmosphere and disruption of the Earth’s climate. Moreover, there is substantial scientific evidence that increases in atmospheric carbon dioxide produce many beneficial effects upon the natural plant and animal environments of the Earth”  www.petitionproject.org/index.php</a:t>
            </a:r>
          </a:p>
        </p:txBody>
      </p:sp>
      <p:sp>
        <p:nvSpPr>
          <p:cNvPr id="92165" name="Slide Number Placeholder 5"/>
          <p:cNvSpPr>
            <a:spLocks noGrp="1"/>
          </p:cNvSpPr>
          <p:nvPr>
            <p:ph type="sldNum" sz="quarter" idx="12"/>
          </p:nvPr>
        </p:nvSpPr>
        <p:spPr>
          <a:xfrm>
            <a:off x="8534400" y="6457950"/>
            <a:ext cx="457200" cy="323850"/>
          </a:xfrm>
          <a:noFill/>
        </p:spPr>
        <p:txBody>
          <a:bodyPr/>
          <a:lstStyle/>
          <a:p>
            <a:fld id="{E243A8B4-BF48-4CAB-B823-CC278E856C85}" type="slidenum">
              <a:rPr lang="en-US" sz="1000" smtClean="0">
                <a:ea typeface="ＭＳ Ｐゴシック" pitchFamily="34" charset="-128"/>
              </a:rPr>
              <a:pPr/>
              <a:t>90</a:t>
            </a:fld>
            <a:endParaRPr lang="en-US" sz="1000" smtClean="0">
              <a:ea typeface="ＭＳ Ｐゴシック" pitchFamily="34" charset="-128"/>
            </a:endParaRPr>
          </a:p>
        </p:txBody>
      </p:sp>
      <p:sp>
        <p:nvSpPr>
          <p:cNvPr id="92166" name="Text Box 6"/>
          <p:cNvSpPr txBox="1">
            <a:spLocks noChangeArrowheads="1"/>
          </p:cNvSpPr>
          <p:nvPr/>
        </p:nvSpPr>
        <p:spPr bwMode="auto">
          <a:xfrm>
            <a:off x="1066800" y="4953000"/>
            <a:ext cx="7162800" cy="1619250"/>
          </a:xfrm>
          <a:prstGeom prst="rect">
            <a:avLst/>
          </a:prstGeom>
          <a:noFill/>
          <a:ln w="12700">
            <a:solidFill>
              <a:srgbClr val="000000"/>
            </a:solidFill>
            <a:miter lim="800000"/>
            <a:headEnd/>
            <a:tailEnd/>
          </a:ln>
        </p:spPr>
        <p:txBody>
          <a:bodyPr>
            <a:spAutoFit/>
          </a:bodyPr>
          <a:lstStyle/>
          <a:p>
            <a:pPr algn="ctr">
              <a:spcBef>
                <a:spcPct val="50000"/>
              </a:spcBef>
            </a:pPr>
            <a:r>
              <a:rPr lang="en-US" sz="2000">
                <a:solidFill>
                  <a:srgbClr val="0000FF"/>
                </a:solidFill>
              </a:rPr>
              <a:t>Meteorologists Reject U.N.’s Global Warming Claims</a:t>
            </a:r>
          </a:p>
          <a:p>
            <a:pPr algn="ctr">
              <a:spcBef>
                <a:spcPct val="50000"/>
              </a:spcBef>
            </a:pPr>
            <a:r>
              <a:rPr lang="en-US">
                <a:solidFill>
                  <a:srgbClr val="0000FF"/>
                </a:solidFill>
              </a:rPr>
              <a:t>Small minority of AMS members agree with AMS Position Statement.</a:t>
            </a:r>
            <a:r>
              <a:rPr lang="en-US" sz="1200"/>
              <a:t> </a:t>
            </a:r>
          </a:p>
          <a:p>
            <a:pPr>
              <a:spcBef>
                <a:spcPct val="50000"/>
              </a:spcBef>
            </a:pPr>
            <a:r>
              <a:rPr lang="en-US" sz="1400"/>
              <a:t>24% agree that “Most of the warming since 1950 is likely human-induced”</a:t>
            </a:r>
          </a:p>
          <a:p>
            <a:pPr>
              <a:spcBef>
                <a:spcPct val="50000"/>
              </a:spcBef>
            </a:pPr>
            <a:r>
              <a:rPr lang="en-US" sz="1400"/>
              <a:t>19% agree that “Global Climate Models can reliably predict”</a:t>
            </a:r>
            <a:endParaRPr lang="en-US"/>
          </a:p>
          <a:p>
            <a:pPr>
              <a:spcBef>
                <a:spcPct val="50000"/>
              </a:spcBef>
            </a:pPr>
            <a:r>
              <a:rPr lang="en-US" sz="900"/>
              <a:t>http://www.heartland.org/publications/environment%20climate/article/26794/Meteorologists_Reject_UNs_Global_Warming_Claims.html</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idx="4294967295"/>
          </p:nvPr>
        </p:nvSpPr>
        <p:spPr>
          <a:xfrm>
            <a:off x="2667000" y="152400"/>
            <a:ext cx="3733800" cy="533400"/>
          </a:xfrm>
        </p:spPr>
        <p:txBody>
          <a:bodyPr/>
          <a:lstStyle/>
          <a:p>
            <a:pPr eaLnBrk="1" hangingPunct="1"/>
            <a:r>
              <a:rPr lang="en-US" sz="3200" smtClean="0">
                <a:solidFill>
                  <a:srgbClr val="0000FF"/>
                </a:solidFill>
                <a:ea typeface="ＭＳ Ｐゴシック" pitchFamily="34" charset="-128"/>
              </a:rPr>
              <a:t>Observations</a:t>
            </a:r>
          </a:p>
        </p:txBody>
      </p:sp>
      <p:sp>
        <p:nvSpPr>
          <p:cNvPr id="93187" name="Content Placeholder 2"/>
          <p:cNvSpPr>
            <a:spLocks noGrp="1"/>
          </p:cNvSpPr>
          <p:nvPr>
            <p:ph idx="4294967295"/>
          </p:nvPr>
        </p:nvSpPr>
        <p:spPr>
          <a:xfrm>
            <a:off x="1143000" y="838200"/>
            <a:ext cx="7162800" cy="5638800"/>
          </a:xfrm>
          <a:ln w="28575">
            <a:solidFill>
              <a:srgbClr val="0000FF"/>
            </a:solidFill>
          </a:ln>
        </p:spPr>
        <p:txBody>
          <a:bodyPr/>
          <a:lstStyle/>
          <a:p>
            <a:pPr defTabSz="457200" eaLnBrk="1" hangingPunct="1"/>
            <a:r>
              <a:rPr lang="en-US" sz="2000" smtClean="0">
                <a:ea typeface="ＭＳ Ｐゴシック" pitchFamily="34" charset="-128"/>
              </a:rPr>
              <a:t>The </a:t>
            </a:r>
            <a:r>
              <a:rPr lang="en-US" sz="2000" b="1" smtClean="0">
                <a:ea typeface="ＭＳ Ｐゴシック" pitchFamily="34" charset="-128"/>
              </a:rPr>
              <a:t>only </a:t>
            </a:r>
            <a:r>
              <a:rPr lang="en-US" sz="2000" smtClean="0">
                <a:ea typeface="ＭＳ Ｐゴシック" pitchFamily="34" charset="-128"/>
              </a:rPr>
              <a:t>‘evidence’ that humans cause global warming comes from computer models. The creator of the model can make it show whatever he wants, by adjusting parameters.</a:t>
            </a:r>
          </a:p>
          <a:p>
            <a:pPr defTabSz="457200" eaLnBrk="1" hangingPunct="1"/>
            <a:r>
              <a:rPr lang="en-US" sz="2000" smtClean="0">
                <a:ea typeface="ＭＳ Ｐゴシック" pitchFamily="34" charset="-128"/>
              </a:rPr>
              <a:t>Man has </a:t>
            </a:r>
            <a:r>
              <a:rPr lang="en-US" sz="2000" b="1" smtClean="0">
                <a:ea typeface="ＭＳ Ｐゴシック" pitchFamily="34" charset="-128"/>
              </a:rPr>
              <a:t>not </a:t>
            </a:r>
            <a:r>
              <a:rPr lang="en-US" sz="2000" smtClean="0">
                <a:ea typeface="ＭＳ Ｐゴシック" pitchFamily="34" charset="-128"/>
              </a:rPr>
              <a:t>demonstrated an ability to change global temperatures, nor to forecast future climate conditions.</a:t>
            </a:r>
          </a:p>
          <a:p>
            <a:pPr defTabSz="457200" eaLnBrk="1" hangingPunct="1"/>
            <a:r>
              <a:rPr lang="en-US" sz="2000" smtClean="0">
                <a:ea typeface="ＭＳ Ｐゴシック" pitchFamily="34" charset="-128"/>
              </a:rPr>
              <a:t>It would be </a:t>
            </a:r>
            <a:r>
              <a:rPr lang="en-US" sz="2000" b="1" smtClean="0">
                <a:ea typeface="ＭＳ Ｐゴシック" pitchFamily="34" charset="-128"/>
              </a:rPr>
              <a:t>desirable </a:t>
            </a:r>
            <a:r>
              <a:rPr lang="en-US" sz="2000" smtClean="0">
                <a:ea typeface="ＭＳ Ｐゴシック" pitchFamily="34" charset="-128"/>
              </a:rPr>
              <a:t>to have more atmospheric CO</a:t>
            </a:r>
            <a:r>
              <a:rPr lang="en-US" sz="1800" smtClean="0">
                <a:ea typeface="ＭＳ Ｐゴシック" pitchFamily="34" charset="-128"/>
              </a:rPr>
              <a:t>2</a:t>
            </a:r>
            <a:r>
              <a:rPr lang="en-US" sz="2000" smtClean="0">
                <a:ea typeface="ＭＳ Ｐゴシック" pitchFamily="34" charset="-128"/>
              </a:rPr>
              <a:t> than present, to increase crop yields and forest growth.  This would save tens of millions of lives next century.</a:t>
            </a:r>
          </a:p>
          <a:p>
            <a:pPr defTabSz="457200" eaLnBrk="1" hangingPunct="1"/>
            <a:r>
              <a:rPr lang="en-US" sz="2000" smtClean="0">
                <a:ea typeface="ＭＳ Ｐゴシック" pitchFamily="34" charset="-128"/>
              </a:rPr>
              <a:t>The warming experienced in the last century and the warming expected in the next, </a:t>
            </a:r>
            <a:r>
              <a:rPr lang="en-US" sz="2000" b="1" smtClean="0">
                <a:ea typeface="ＭＳ Ｐゴシック" pitchFamily="34" charset="-128"/>
              </a:rPr>
              <a:t>did not</a:t>
            </a:r>
            <a:r>
              <a:rPr lang="en-US" sz="2000" smtClean="0">
                <a:ea typeface="ＭＳ Ｐゴシック" pitchFamily="34" charset="-128"/>
              </a:rPr>
              <a:t> and </a:t>
            </a:r>
            <a:r>
              <a:rPr lang="en-US" sz="2000" b="1" smtClean="0">
                <a:ea typeface="ＭＳ Ｐゴシック" pitchFamily="34" charset="-128"/>
              </a:rPr>
              <a:t>will not</a:t>
            </a:r>
            <a:r>
              <a:rPr lang="en-US" sz="2000" smtClean="0">
                <a:ea typeface="ＭＳ Ｐゴシック" pitchFamily="34" charset="-128"/>
              </a:rPr>
              <a:t> cause a net increase in extinctions or weather calamities.</a:t>
            </a:r>
          </a:p>
          <a:p>
            <a:pPr defTabSz="457200" eaLnBrk="1" hangingPunct="1"/>
            <a:r>
              <a:rPr lang="en-US" sz="2000" smtClean="0">
                <a:solidFill>
                  <a:srgbClr val="000000"/>
                </a:solidFill>
                <a:ea typeface="ＭＳ Ｐゴシック" pitchFamily="34" charset="-128"/>
              </a:rPr>
              <a:t>We do not know the important stuff - what causes the dangerous drop into the major ice ages or what causes the cyclic return to the brief interglacial warm periods.</a:t>
            </a:r>
            <a:endParaRPr lang="en-US" sz="2000" smtClean="0">
              <a:ea typeface="ＭＳ Ｐゴシック" pitchFamily="34" charset="-128"/>
            </a:endParaRPr>
          </a:p>
          <a:p>
            <a:pPr defTabSz="457200" eaLnBrk="1" hangingPunct="1"/>
            <a:r>
              <a:rPr lang="en-US" sz="2000" smtClean="0">
                <a:ea typeface="ＭＳ Ｐゴシック" pitchFamily="34" charset="-128"/>
              </a:rPr>
              <a:t>Is the debate over? "It is </a:t>
            </a:r>
            <a:r>
              <a:rPr lang="en-US" sz="2000" b="1" smtClean="0">
                <a:ea typeface="ＭＳ Ｐゴシック" pitchFamily="34" charset="-128"/>
              </a:rPr>
              <a:t>error </a:t>
            </a:r>
            <a:r>
              <a:rPr lang="en-US" sz="2000" smtClean="0">
                <a:ea typeface="ＭＳ Ｐゴシック" pitchFamily="34" charset="-128"/>
              </a:rPr>
              <a:t>only, and not </a:t>
            </a:r>
            <a:r>
              <a:rPr lang="en-US" sz="2000" b="1" smtClean="0">
                <a:ea typeface="ＭＳ Ｐゴシック" pitchFamily="34" charset="-128"/>
              </a:rPr>
              <a:t>truth</a:t>
            </a:r>
            <a:r>
              <a:rPr lang="en-US" sz="2000" smtClean="0">
                <a:ea typeface="ＭＳ Ｐゴシック" pitchFamily="34" charset="-128"/>
              </a:rPr>
              <a:t>, that shrinks from inquiry.”</a:t>
            </a:r>
          </a:p>
        </p:txBody>
      </p:sp>
      <p:sp>
        <p:nvSpPr>
          <p:cNvPr id="93188" name="Slide Number Placeholder 3"/>
          <p:cNvSpPr>
            <a:spLocks noGrp="1"/>
          </p:cNvSpPr>
          <p:nvPr>
            <p:ph type="sldNum" sz="quarter" idx="12"/>
          </p:nvPr>
        </p:nvSpPr>
        <p:spPr>
          <a:xfrm>
            <a:off x="8458200" y="6457950"/>
            <a:ext cx="457200" cy="323850"/>
          </a:xfrm>
          <a:noFill/>
        </p:spPr>
        <p:txBody>
          <a:bodyPr/>
          <a:lstStyle/>
          <a:p>
            <a:fld id="{F62645DC-AD3C-4D38-BD7B-DE615C8145AD}" type="slidenum">
              <a:rPr lang="en-US" sz="1000" smtClean="0">
                <a:ea typeface="ＭＳ Ｐゴシック" pitchFamily="34" charset="-128"/>
              </a:rPr>
              <a:pPr/>
              <a:t>91</a:t>
            </a:fld>
            <a:endParaRPr lang="en-US" sz="1000" smtClean="0">
              <a:ea typeface="ＭＳ Ｐゴシック" pitchFamily="34" charset="-128"/>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2819400" y="228600"/>
            <a:ext cx="3581400" cy="381000"/>
          </a:xfrm>
        </p:spPr>
        <p:txBody>
          <a:bodyPr/>
          <a:lstStyle/>
          <a:p>
            <a:r>
              <a:rPr lang="en-US" sz="3200" smtClean="0">
                <a:solidFill>
                  <a:srgbClr val="0000FF"/>
                </a:solidFill>
                <a:ea typeface="ＭＳ Ｐゴシック" pitchFamily="34" charset="-128"/>
              </a:rPr>
              <a:t>Conclusions</a:t>
            </a:r>
          </a:p>
        </p:txBody>
      </p:sp>
      <p:sp>
        <p:nvSpPr>
          <p:cNvPr id="94211" name="Content Placeholder 2"/>
          <p:cNvSpPr>
            <a:spLocks noGrp="1"/>
          </p:cNvSpPr>
          <p:nvPr>
            <p:ph idx="1"/>
          </p:nvPr>
        </p:nvSpPr>
        <p:spPr>
          <a:xfrm>
            <a:off x="990600" y="685800"/>
            <a:ext cx="7162800" cy="6019800"/>
          </a:xfrm>
          <a:ln w="28575">
            <a:solidFill>
              <a:srgbClr val="0000FF"/>
            </a:solidFill>
          </a:ln>
        </p:spPr>
        <p:txBody>
          <a:bodyPr/>
          <a:lstStyle/>
          <a:p>
            <a:r>
              <a:rPr lang="en-US" sz="2000" smtClean="0">
                <a:ea typeface="ＭＳ Ｐゴシック" pitchFamily="34" charset="-128"/>
              </a:rPr>
              <a:t>The CAGW agenda is supported with deceptively altered science. In spite of recent, human-caused atmospheric CO</a:t>
            </a:r>
            <a:r>
              <a:rPr lang="en-US" sz="1800" smtClean="0">
                <a:ea typeface="ＭＳ Ｐゴシック" pitchFamily="34" charset="-128"/>
              </a:rPr>
              <a:t>2</a:t>
            </a:r>
            <a:r>
              <a:rPr lang="en-US" sz="2000" smtClean="0">
                <a:ea typeface="ＭＳ Ｐゴシック" pitchFamily="34" charset="-128"/>
              </a:rPr>
              <a:t> increases, there is nothing out of the ordinary happening with our climate.</a:t>
            </a:r>
          </a:p>
          <a:p>
            <a:r>
              <a:rPr lang="en-US" sz="2000" smtClean="0">
                <a:ea typeface="ＭＳ Ｐゴシック" pitchFamily="34" charset="-128"/>
              </a:rPr>
              <a:t>Climate Change is real. The earth has been naturally warming since the “Little Ice Age”, with cooling cycles. </a:t>
            </a:r>
          </a:p>
          <a:p>
            <a:r>
              <a:rPr lang="en-US" sz="2000" smtClean="0">
                <a:ea typeface="ＭＳ Ｐゴシック" pitchFamily="34" charset="-128"/>
              </a:rPr>
              <a:t>Fossil fuel use adds a small % to an important trace gas, that is not only beneficial, but is the essence of life itself.</a:t>
            </a:r>
          </a:p>
          <a:p>
            <a:r>
              <a:rPr lang="en-US" sz="2000" smtClean="0">
                <a:ea typeface="ＭＳ Ｐゴシック" pitchFamily="34" charset="-128"/>
              </a:rPr>
              <a:t>We cannot burn fossil fuels to prevent the next ice age; the greenhouse gas effect is far too weak for that.</a:t>
            </a:r>
          </a:p>
          <a:p>
            <a:r>
              <a:rPr lang="en-US" sz="2000" smtClean="0">
                <a:ea typeface="ＭＳ Ｐゴシック" pitchFamily="34" charset="-128"/>
              </a:rPr>
              <a:t>Current fuels will become naturally constrained by cost as they become scarce. Government taxes are </a:t>
            </a:r>
            <a:r>
              <a:rPr lang="en-US" sz="2000" b="1" smtClean="0">
                <a:ea typeface="ＭＳ Ｐゴシック" pitchFamily="34" charset="-128"/>
              </a:rPr>
              <a:t>not</a:t>
            </a:r>
            <a:r>
              <a:rPr lang="en-US" sz="2000" smtClean="0">
                <a:ea typeface="ＭＳ Ｐゴシック" pitchFamily="34" charset="-128"/>
              </a:rPr>
              <a:t> required.</a:t>
            </a:r>
          </a:p>
          <a:p>
            <a:r>
              <a:rPr lang="en-US" sz="2000" smtClean="0">
                <a:ea typeface="ＭＳ Ｐゴシック" pitchFamily="34" charset="-128"/>
              </a:rPr>
              <a:t>If Man, in the future, achieves a capability to change global temperatures, he will likely use that technology to </a:t>
            </a:r>
            <a:r>
              <a:rPr lang="en-US" sz="2000" b="1" smtClean="0">
                <a:ea typeface="ＭＳ Ｐゴシック" pitchFamily="34" charset="-128"/>
              </a:rPr>
              <a:t>warm </a:t>
            </a:r>
            <a:r>
              <a:rPr lang="en-US" sz="2000" smtClean="0">
                <a:ea typeface="ＭＳ Ｐゴシック" pitchFamily="34" charset="-128"/>
              </a:rPr>
              <a:t>the planet, not to </a:t>
            </a:r>
            <a:r>
              <a:rPr lang="en-US" sz="2000" b="1" smtClean="0">
                <a:ea typeface="ＭＳ Ｐゴシック" pitchFamily="34" charset="-128"/>
              </a:rPr>
              <a:t>cool </a:t>
            </a:r>
            <a:r>
              <a:rPr lang="en-US" sz="2000" smtClean="0">
                <a:ea typeface="ＭＳ Ｐゴシック" pitchFamily="34" charset="-128"/>
              </a:rPr>
              <a:t>it.</a:t>
            </a:r>
          </a:p>
          <a:p>
            <a:r>
              <a:rPr lang="en-US" sz="2000" smtClean="0">
                <a:ea typeface="ＭＳ Ｐゴシック" pitchFamily="34" charset="-128"/>
              </a:rPr>
              <a:t>Manmade global warming is over. It existed only in the minds of grant-seeking scientists and academics, ratings-obsessed media and opportunistic eco/political-activists.</a:t>
            </a:r>
          </a:p>
        </p:txBody>
      </p:sp>
      <p:sp>
        <p:nvSpPr>
          <p:cNvPr id="94212" name="Slide Number Placeholder 3"/>
          <p:cNvSpPr>
            <a:spLocks noGrp="1"/>
          </p:cNvSpPr>
          <p:nvPr>
            <p:ph type="sldNum" sz="quarter" idx="12"/>
          </p:nvPr>
        </p:nvSpPr>
        <p:spPr>
          <a:xfrm>
            <a:off x="8382000" y="6457950"/>
            <a:ext cx="533400" cy="400050"/>
          </a:xfrm>
          <a:noFill/>
        </p:spPr>
        <p:txBody>
          <a:bodyPr/>
          <a:lstStyle/>
          <a:p>
            <a:fld id="{B9ACBA44-95A7-4BC2-A2E8-2D538F500532}" type="slidenum">
              <a:rPr lang="en-US" sz="1000" smtClean="0">
                <a:ea typeface="ＭＳ Ｐゴシック" pitchFamily="34" charset="-128"/>
              </a:rPr>
              <a:pPr/>
              <a:t>92</a:t>
            </a:fld>
            <a:endParaRPr lang="en-US" sz="1000" smtClean="0">
              <a:ea typeface="ＭＳ Ｐゴシック" pitchFamily="34" charset="-128"/>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2286000" y="152400"/>
            <a:ext cx="4419600" cy="639763"/>
          </a:xfrm>
        </p:spPr>
        <p:txBody>
          <a:bodyPr/>
          <a:lstStyle/>
          <a:p>
            <a:r>
              <a:rPr lang="en-US" sz="3200" smtClean="0">
                <a:solidFill>
                  <a:srgbClr val="0000FF"/>
                </a:solidFill>
                <a:ea typeface="ＭＳ Ｐゴシック" pitchFamily="34" charset="-128"/>
              </a:rPr>
              <a:t>Recommendations</a:t>
            </a:r>
          </a:p>
        </p:txBody>
      </p:sp>
      <p:sp>
        <p:nvSpPr>
          <p:cNvPr id="95235" name="Content Placeholder 2"/>
          <p:cNvSpPr>
            <a:spLocks noGrp="1"/>
          </p:cNvSpPr>
          <p:nvPr>
            <p:ph idx="1"/>
          </p:nvPr>
        </p:nvSpPr>
        <p:spPr>
          <a:xfrm>
            <a:off x="990600" y="838200"/>
            <a:ext cx="7467600" cy="5486400"/>
          </a:xfrm>
          <a:ln w="28575">
            <a:solidFill>
              <a:srgbClr val="0000FF"/>
            </a:solidFill>
          </a:ln>
        </p:spPr>
        <p:txBody>
          <a:bodyPr/>
          <a:lstStyle/>
          <a:p>
            <a:r>
              <a:rPr lang="en-US" sz="2000" b="1" smtClean="0">
                <a:ea typeface="ＭＳ Ｐゴシック" pitchFamily="34" charset="-128"/>
              </a:rPr>
              <a:t>Recognize</a:t>
            </a:r>
            <a:r>
              <a:rPr lang="en-US" sz="2000" smtClean="0">
                <a:ea typeface="ＭＳ Ｐゴシック" pitchFamily="34" charset="-128"/>
              </a:rPr>
              <a:t> that, in terms of cost and human lives, the Government efforts to constrain use and increase the cost of energy are orders of magnitude more important than the certification of a new airliner.</a:t>
            </a:r>
          </a:p>
          <a:p>
            <a:r>
              <a:rPr lang="en-US" sz="2000" smtClean="0">
                <a:ea typeface="ＭＳ Ｐゴシック" pitchFamily="34" charset="-128"/>
              </a:rPr>
              <a:t>We cannot assure airline public safety by using a computer model to predict airline safety; we must do extensive </a:t>
            </a:r>
            <a:r>
              <a:rPr lang="en-US" sz="2000" b="1" smtClean="0">
                <a:ea typeface="ＭＳ Ｐゴシック" pitchFamily="34" charset="-128"/>
              </a:rPr>
              <a:t>testing</a:t>
            </a:r>
            <a:r>
              <a:rPr lang="en-US" sz="2000" smtClean="0">
                <a:ea typeface="ＭＳ Ｐゴシック" pitchFamily="34" charset="-128"/>
              </a:rPr>
              <a:t> under real conditions and </a:t>
            </a:r>
            <a:r>
              <a:rPr lang="en-US" sz="2000" b="1" smtClean="0">
                <a:ea typeface="ＭＳ Ｐゴシック" pitchFamily="34" charset="-128"/>
              </a:rPr>
              <a:t>pay attention</a:t>
            </a:r>
            <a:r>
              <a:rPr lang="en-US" sz="2000" smtClean="0">
                <a:ea typeface="ＭＳ Ｐゴシック" pitchFamily="34" charset="-128"/>
              </a:rPr>
              <a:t> to </a:t>
            </a:r>
            <a:r>
              <a:rPr lang="en-US" sz="2000" b="1" smtClean="0">
                <a:ea typeface="ＭＳ Ｐゴシック" pitchFamily="34" charset="-128"/>
              </a:rPr>
              <a:t>all</a:t>
            </a:r>
            <a:r>
              <a:rPr lang="en-US" sz="2000" smtClean="0">
                <a:ea typeface="ＭＳ Ｐゴシック" pitchFamily="34" charset="-128"/>
              </a:rPr>
              <a:t> the results.</a:t>
            </a:r>
          </a:p>
          <a:p>
            <a:r>
              <a:rPr lang="en-US" sz="2000" b="1" smtClean="0">
                <a:ea typeface="ＭＳ Ｐゴシック" pitchFamily="34" charset="-128"/>
              </a:rPr>
              <a:t>Require</a:t>
            </a:r>
            <a:r>
              <a:rPr lang="en-US" sz="2000" smtClean="0">
                <a:ea typeface="ＭＳ Ｐゴシック" pitchFamily="34" charset="-128"/>
              </a:rPr>
              <a:t> an engineering task as rigid as the certification of an airliner. Apply that task to the ‘theory of climate modification by man’. </a:t>
            </a:r>
            <a:r>
              <a:rPr lang="en-US" sz="2000" b="1" smtClean="0">
                <a:ea typeface="ＭＳ Ｐゴシック" pitchFamily="34" charset="-128"/>
              </a:rPr>
              <a:t>Mandate</a:t>
            </a:r>
            <a:r>
              <a:rPr lang="en-US" sz="2000" smtClean="0">
                <a:ea typeface="ＭＳ Ｐゴシック" pitchFamily="34" charset="-128"/>
              </a:rPr>
              <a:t> that ‘engineering certification’ be done </a:t>
            </a:r>
            <a:r>
              <a:rPr lang="en-US" sz="2000" b="1" smtClean="0">
                <a:ea typeface="ＭＳ Ｐゴシック" pitchFamily="34" charset="-128"/>
              </a:rPr>
              <a:t>before</a:t>
            </a:r>
            <a:r>
              <a:rPr lang="en-US" sz="2000" smtClean="0">
                <a:ea typeface="ＭＳ Ｐゴシック" pitchFamily="34" charset="-128"/>
              </a:rPr>
              <a:t> governments can impose taxes, fees or regulations to constrain our use of any product to fuel our energy needs.  </a:t>
            </a:r>
          </a:p>
          <a:p>
            <a:r>
              <a:rPr lang="en-US" sz="2000" smtClean="0">
                <a:ea typeface="ＭＳ Ｐゴシック" pitchFamily="34" charset="-128"/>
              </a:rPr>
              <a:t>Engineers do listen to scientists and use their work to help them plan the testing/validation needed to complete their certification goals.  However, using scientists to direct airliner certification, would be as </a:t>
            </a:r>
            <a:r>
              <a:rPr lang="en-US" sz="2000" b="1" smtClean="0">
                <a:ea typeface="ＭＳ Ｐゴシック" pitchFamily="34" charset="-128"/>
              </a:rPr>
              <a:t>disastrous</a:t>
            </a:r>
            <a:r>
              <a:rPr lang="en-US" sz="2000" smtClean="0">
                <a:ea typeface="ＭＳ Ｐゴシック" pitchFamily="34" charset="-128"/>
              </a:rPr>
              <a:t> as scientists proposing theories to direct National or World energy policy.</a:t>
            </a:r>
          </a:p>
        </p:txBody>
      </p:sp>
      <p:sp>
        <p:nvSpPr>
          <p:cNvPr id="95236" name="Slide Number Placeholder 3"/>
          <p:cNvSpPr>
            <a:spLocks noGrp="1"/>
          </p:cNvSpPr>
          <p:nvPr>
            <p:ph type="sldNum" sz="quarter" idx="12"/>
          </p:nvPr>
        </p:nvSpPr>
        <p:spPr>
          <a:xfrm>
            <a:off x="8534400" y="6457950"/>
            <a:ext cx="457200" cy="247650"/>
          </a:xfrm>
          <a:noFill/>
        </p:spPr>
        <p:txBody>
          <a:bodyPr/>
          <a:lstStyle/>
          <a:p>
            <a:fld id="{972BDBD2-7C88-4162-8166-365952FE1DF5}" type="slidenum">
              <a:rPr lang="en-US" sz="1000" smtClean="0">
                <a:ea typeface="ＭＳ Ｐゴシック" pitchFamily="34" charset="-128"/>
              </a:rPr>
              <a:pPr/>
              <a:t>93</a:t>
            </a:fld>
            <a:endParaRPr lang="en-US" sz="1000" smtClean="0">
              <a:ea typeface="ＭＳ Ｐゴシック" pitchFamily="34" charset="-128"/>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Box 1"/>
          <p:cNvSpPr txBox="1">
            <a:spLocks noChangeArrowheads="1"/>
          </p:cNvSpPr>
          <p:nvPr/>
        </p:nvSpPr>
        <p:spPr bwMode="auto">
          <a:xfrm>
            <a:off x="3581400" y="990600"/>
            <a:ext cx="4114800" cy="1635125"/>
          </a:xfrm>
          <a:prstGeom prst="rect">
            <a:avLst/>
          </a:prstGeom>
          <a:noFill/>
          <a:ln w="19050">
            <a:solidFill>
              <a:srgbClr val="000000"/>
            </a:solidFill>
            <a:miter lim="800000"/>
            <a:headEnd/>
            <a:tailEnd/>
          </a:ln>
        </p:spPr>
        <p:txBody>
          <a:bodyPr>
            <a:spAutoFit/>
          </a:bodyPr>
          <a:lstStyle/>
          <a:p>
            <a:pPr algn="ctr"/>
            <a:r>
              <a:rPr lang="en-US" sz="2000"/>
              <a:t>Eric Hoffer,</a:t>
            </a:r>
          </a:p>
          <a:p>
            <a:r>
              <a:rPr lang="en-US" sz="2000"/>
              <a:t>"One of the surprising privileges of intellectuals is that they are free to be scandalously asinine without harming their reputation."</a:t>
            </a:r>
          </a:p>
        </p:txBody>
      </p:sp>
      <p:pic>
        <p:nvPicPr>
          <p:cNvPr id="96259" name="Picture 2"/>
          <p:cNvPicPr>
            <a:picLocks noChangeAspect="1"/>
          </p:cNvPicPr>
          <p:nvPr/>
        </p:nvPicPr>
        <p:blipFill>
          <a:blip r:embed="rId3" cstate="screen"/>
          <a:srcRect/>
          <a:stretch>
            <a:fillRect/>
          </a:stretch>
        </p:blipFill>
        <p:spPr bwMode="auto">
          <a:xfrm>
            <a:off x="1066800" y="685800"/>
            <a:ext cx="2362200" cy="2208213"/>
          </a:xfrm>
          <a:prstGeom prst="rect">
            <a:avLst/>
          </a:prstGeom>
          <a:noFill/>
          <a:ln w="9525">
            <a:noFill/>
            <a:miter lim="800000"/>
            <a:headEnd/>
            <a:tailEnd/>
          </a:ln>
        </p:spPr>
      </p:pic>
      <p:sp>
        <p:nvSpPr>
          <p:cNvPr id="96260" name="TextBox 3"/>
          <p:cNvSpPr txBox="1">
            <a:spLocks noChangeArrowheads="1"/>
          </p:cNvSpPr>
          <p:nvPr/>
        </p:nvSpPr>
        <p:spPr bwMode="auto">
          <a:xfrm>
            <a:off x="1295400" y="152400"/>
            <a:ext cx="6629400" cy="519113"/>
          </a:xfrm>
          <a:prstGeom prst="rect">
            <a:avLst/>
          </a:prstGeom>
          <a:noFill/>
          <a:ln w="9525">
            <a:noFill/>
            <a:miter lim="800000"/>
            <a:headEnd/>
            <a:tailEnd/>
          </a:ln>
        </p:spPr>
        <p:txBody>
          <a:bodyPr>
            <a:spAutoFit/>
          </a:bodyPr>
          <a:lstStyle/>
          <a:p>
            <a:pPr algn="ctr"/>
            <a:r>
              <a:rPr lang="en-US" sz="2800">
                <a:solidFill>
                  <a:srgbClr val="0000FF"/>
                </a:solidFill>
              </a:rPr>
              <a:t>Now, lets look at some quotes</a:t>
            </a:r>
          </a:p>
        </p:txBody>
      </p:sp>
      <p:sp>
        <p:nvSpPr>
          <p:cNvPr id="96261" name="Slide Number Placeholder 4"/>
          <p:cNvSpPr>
            <a:spLocks noGrp="1"/>
          </p:cNvSpPr>
          <p:nvPr>
            <p:ph type="sldNum" sz="quarter" idx="12"/>
          </p:nvPr>
        </p:nvSpPr>
        <p:spPr>
          <a:xfrm>
            <a:off x="8153400" y="6397625"/>
            <a:ext cx="609600" cy="384175"/>
          </a:xfrm>
          <a:noFill/>
        </p:spPr>
        <p:txBody>
          <a:bodyPr/>
          <a:lstStyle/>
          <a:p>
            <a:fld id="{E29D2606-37C6-4D40-A7BE-5CABB80742D6}" type="slidenum">
              <a:rPr lang="en-US" sz="1200" smtClean="0">
                <a:ea typeface="ＭＳ Ｐゴシック" pitchFamily="34" charset="-128"/>
              </a:rPr>
              <a:pPr/>
              <a:t>94</a:t>
            </a:fld>
            <a:endParaRPr lang="en-US" sz="1200" smtClean="0">
              <a:ea typeface="ＭＳ Ｐゴシック" pitchFamily="34" charset="-128"/>
            </a:endParaRPr>
          </a:p>
        </p:txBody>
      </p:sp>
      <p:sp>
        <p:nvSpPr>
          <p:cNvPr id="96262" name="TextBox 5"/>
          <p:cNvSpPr txBox="1">
            <a:spLocks noChangeArrowheads="1"/>
          </p:cNvSpPr>
          <p:nvPr/>
        </p:nvSpPr>
        <p:spPr bwMode="auto">
          <a:xfrm>
            <a:off x="1828800" y="3352800"/>
            <a:ext cx="5791200" cy="3046413"/>
          </a:xfrm>
          <a:prstGeom prst="rect">
            <a:avLst/>
          </a:prstGeom>
          <a:noFill/>
          <a:ln w="19050">
            <a:solidFill>
              <a:schemeClr val="tx1"/>
            </a:solidFill>
            <a:miter lim="800000"/>
            <a:headEnd/>
            <a:tailEnd/>
          </a:ln>
        </p:spPr>
        <p:txBody>
          <a:bodyPr>
            <a:spAutoFit/>
          </a:bodyPr>
          <a:lstStyle/>
          <a:p>
            <a:pPr algn="ctr"/>
            <a:r>
              <a:rPr lang="en-US" b="1" dirty="0"/>
              <a:t>The Difference between an Environmentalist and a Denier</a:t>
            </a:r>
          </a:p>
          <a:p>
            <a:pPr algn="ctr"/>
            <a:r>
              <a:rPr lang="en-US" dirty="0"/>
              <a:t>You can easily tell if someone is a true environmentalist, i.e. an advocate for a healthy planet - he is one who is happy to hear the news that the arctic ice has returned.  He is one who celebrates when the recent climate data show the alarmist’s predictions of catastrophic warming might be wrong.  The denier, if he is an eco/political activist, always denies new data that show the planet may be healthy after all. The Media usually defines deniers as those who deny the scientist's computer model predictions.  However, denying the measured climate data meets a better definition in the world of science.       Burt Rutan</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0B320AD-2F09-4E37-98A1-8991C8304B99}" type="slidenum">
              <a:rPr lang="en-US" smtClean="0"/>
              <a:pPr>
                <a:defRPr/>
              </a:pPr>
              <a:t>95</a:t>
            </a:fld>
            <a:endParaRPr lang="en-US" dirty="0"/>
          </a:p>
        </p:txBody>
      </p:sp>
      <p:sp>
        <p:nvSpPr>
          <p:cNvPr id="3" name="TextBox 2"/>
          <p:cNvSpPr txBox="1"/>
          <p:nvPr/>
        </p:nvSpPr>
        <p:spPr>
          <a:xfrm>
            <a:off x="533400" y="533400"/>
            <a:ext cx="7467600" cy="1323439"/>
          </a:xfrm>
          <a:prstGeom prst="rect">
            <a:avLst/>
          </a:prstGeom>
          <a:noFill/>
        </p:spPr>
        <p:txBody>
          <a:bodyPr wrap="square" rtlCol="0">
            <a:spAutoFit/>
          </a:bodyPr>
          <a:lstStyle/>
          <a:p>
            <a:r>
              <a:rPr lang="en-US" dirty="0" smtClean="0"/>
              <a:t>From “Kicking the Sacred Cow: Questioning the Unquestionable and Thinking the Impermissible” by James P Hogan</a:t>
            </a:r>
          </a:p>
          <a:p>
            <a:endParaRPr lang="en-US" dirty="0" smtClean="0"/>
          </a:p>
          <a:p>
            <a:r>
              <a:rPr lang="en-US" dirty="0" smtClean="0"/>
              <a:t>Science really doesn't exist. Scientific beliefs are either proved wrong, or else they quickly become engineering. Everything else is untested speculation."</a:t>
            </a:r>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p:cNvPicPr>
            <a:picLocks noChangeAspect="1"/>
          </p:cNvPicPr>
          <p:nvPr/>
        </p:nvPicPr>
        <p:blipFill>
          <a:blip r:embed="rId3" cstate="screen"/>
          <a:srcRect/>
          <a:stretch>
            <a:fillRect/>
          </a:stretch>
        </p:blipFill>
        <p:spPr bwMode="auto">
          <a:xfrm>
            <a:off x="755650" y="4592638"/>
            <a:ext cx="2368550" cy="2189162"/>
          </a:xfrm>
          <a:prstGeom prst="rect">
            <a:avLst/>
          </a:prstGeom>
          <a:noFill/>
          <a:ln w="31750">
            <a:solidFill>
              <a:srgbClr val="0000FF"/>
            </a:solidFill>
            <a:miter lim="800000"/>
            <a:headEnd/>
            <a:tailEnd/>
          </a:ln>
        </p:spPr>
      </p:pic>
      <p:sp>
        <p:nvSpPr>
          <p:cNvPr id="97283" name="TextBox 2"/>
          <p:cNvSpPr txBox="1">
            <a:spLocks noChangeArrowheads="1"/>
          </p:cNvSpPr>
          <p:nvPr/>
        </p:nvSpPr>
        <p:spPr bwMode="auto">
          <a:xfrm>
            <a:off x="228600" y="152400"/>
            <a:ext cx="3733800" cy="4370388"/>
          </a:xfrm>
          <a:prstGeom prst="rect">
            <a:avLst/>
          </a:prstGeom>
          <a:noFill/>
          <a:ln w="9525">
            <a:noFill/>
            <a:miter lim="800000"/>
            <a:headEnd/>
            <a:tailEnd/>
          </a:ln>
        </p:spPr>
        <p:txBody>
          <a:bodyPr>
            <a:spAutoFit/>
          </a:bodyPr>
          <a:lstStyle/>
          <a:p>
            <a:pPr algn="ctr"/>
            <a:r>
              <a:rPr lang="en-US" sz="2000">
                <a:solidFill>
                  <a:srgbClr val="0000FF"/>
                </a:solidFill>
              </a:rPr>
              <a:t>Dr. James Lovelock</a:t>
            </a:r>
          </a:p>
          <a:p>
            <a:pPr algn="ctr"/>
            <a:r>
              <a:rPr lang="en-US" sz="2000">
                <a:solidFill>
                  <a:srgbClr val="0000FF"/>
                </a:solidFill>
              </a:rPr>
              <a:t>1970s Author of GAIA</a:t>
            </a:r>
          </a:p>
          <a:p>
            <a:r>
              <a:rPr lang="en-US" sz="1400"/>
              <a:t>One of the honest science guys.  Although being a Global Warming Alarmist, he has criticized the IPCC, and the Government plans to constrain energy. However, he has recently presented an opposing view on catastrophic warming and now talks about the science fraud that occurred during the ozone hole scare of the 70s (“80% of the measurements being made during that time were either faked, or incompetently done”), comparing that with the recent AGW science fraud.</a:t>
            </a:r>
          </a:p>
          <a:p>
            <a:r>
              <a:rPr lang="en-US" sz="1400"/>
              <a:t>The 90-year-old British scientist, who has worked for NASA and paved the way for the detection of man-made aerosol and refrigerant gases in the atmosphere, now calls for greater caution in climate research.</a:t>
            </a:r>
          </a:p>
        </p:txBody>
      </p:sp>
      <p:sp>
        <p:nvSpPr>
          <p:cNvPr id="97284" name="Text Box 6"/>
          <p:cNvSpPr txBox="1">
            <a:spLocks noChangeArrowheads="1"/>
          </p:cNvSpPr>
          <p:nvPr/>
        </p:nvSpPr>
        <p:spPr bwMode="auto">
          <a:xfrm>
            <a:off x="4191000" y="2133600"/>
            <a:ext cx="4800600" cy="366713"/>
          </a:xfrm>
          <a:prstGeom prst="rect">
            <a:avLst/>
          </a:prstGeom>
          <a:noFill/>
          <a:ln w="9525">
            <a:noFill/>
            <a:miter lim="800000"/>
            <a:headEnd/>
            <a:tailEnd/>
          </a:ln>
        </p:spPr>
        <p:txBody>
          <a:bodyPr>
            <a:spAutoFit/>
          </a:bodyPr>
          <a:lstStyle/>
          <a:p>
            <a:pPr algn="ctr">
              <a:spcBef>
                <a:spcPct val="50000"/>
              </a:spcBef>
            </a:pPr>
            <a:endParaRPr lang="en-US" sz="1800"/>
          </a:p>
        </p:txBody>
      </p:sp>
      <p:sp>
        <p:nvSpPr>
          <p:cNvPr id="97285" name="Text Box 7"/>
          <p:cNvSpPr txBox="1">
            <a:spLocks noChangeArrowheads="1"/>
          </p:cNvSpPr>
          <p:nvPr/>
        </p:nvSpPr>
        <p:spPr bwMode="auto">
          <a:xfrm>
            <a:off x="4038600" y="306388"/>
            <a:ext cx="4648200" cy="6218237"/>
          </a:xfrm>
          <a:prstGeom prst="rect">
            <a:avLst/>
          </a:prstGeom>
          <a:noFill/>
          <a:ln w="19050">
            <a:solidFill>
              <a:schemeClr val="tx1"/>
            </a:solidFill>
            <a:miter lim="800000"/>
            <a:headEnd/>
            <a:tailEnd/>
          </a:ln>
        </p:spPr>
        <p:txBody>
          <a:bodyPr>
            <a:spAutoFit/>
          </a:bodyPr>
          <a:lstStyle/>
          <a:p>
            <a:pPr algn="ctr"/>
            <a:r>
              <a:rPr lang="en-US" sz="1400" b="1" dirty="0"/>
              <a:t>Excerpted from Frank Davis, ‘Lovelock Walks Away’</a:t>
            </a:r>
          </a:p>
          <a:p>
            <a:pPr algn="ctr"/>
            <a:r>
              <a:rPr lang="en-US" sz="1000" dirty="0">
                <a:hlinkClick r:id="rId4"/>
              </a:rPr>
              <a:t>http://frank-davis.livejournal.com/58819.html</a:t>
            </a:r>
            <a:endParaRPr lang="en-US" sz="1000" b="1" dirty="0"/>
          </a:p>
          <a:p>
            <a:endParaRPr lang="en-US" sz="1000" b="1" dirty="0"/>
          </a:p>
          <a:p>
            <a:r>
              <a:rPr lang="en-US" sz="1400" b="1" dirty="0"/>
              <a:t>Dr. Lovelock in 2006:</a:t>
            </a:r>
          </a:p>
          <a:p>
            <a:r>
              <a:rPr lang="en-US" sz="1000" dirty="0"/>
              <a:t>“We are responsible and will suffer the consequences of Global Warming”</a:t>
            </a:r>
          </a:p>
          <a:p>
            <a:r>
              <a:rPr lang="en-US" sz="1400" b="1" dirty="0"/>
              <a:t>Dr. Lovelock in 2007:</a:t>
            </a:r>
          </a:p>
          <a:p>
            <a:r>
              <a:rPr lang="en-US" sz="1000" dirty="0"/>
              <a:t>“By 2040, the Sahara will be moving into Europe, and Berlin will be as hot as Baghdad. Phoenix will become uninhabitable.  By 2100, the Earth’s population will be culled from today’s 6.6 billion to as few as 500 million, with most of the survivors…in Iceland, Scandinavia, the Arctic”.</a:t>
            </a:r>
          </a:p>
          <a:p>
            <a:r>
              <a:rPr lang="en-US" sz="1400" b="1" dirty="0"/>
              <a:t>Dr. Lovelock in 2008:</a:t>
            </a:r>
          </a:p>
          <a:p>
            <a:r>
              <a:rPr lang="en-US" sz="1000" dirty="0"/>
              <a:t>“… global warming is now irreversible, and nothing can prevent large parts of the planet becoming too hot to inhabit, or sinking underwater… famine and epidemics”. </a:t>
            </a:r>
          </a:p>
          <a:p>
            <a:r>
              <a:rPr lang="en-US" sz="1400" b="1" dirty="0"/>
              <a:t>Dr. James Lovelock Now - March 2010:</a:t>
            </a:r>
          </a:p>
          <a:p>
            <a:r>
              <a:rPr lang="en-US" sz="1000" dirty="0"/>
              <a:t>At London’s Science Museum Dr Lovelock said: “If we hadn’t appeared on the earth, it would be due to go through another ice age… greenhouse gases that have warmed the planet are likely to prevent a big freeze….We’re just fiddling around. It is worth thinking that what we are doing in creating all these carbon emissions, far from being something frightful, is stopping the onset of a new ice age….we can look at our part as holding that up…..I hate all this business about feeling guilty about what we’re doing…..We’re not guilty, we never intended to pump CO</a:t>
            </a:r>
            <a:r>
              <a:rPr lang="en-US" sz="900" dirty="0"/>
              <a:t>2</a:t>
            </a:r>
            <a:r>
              <a:rPr lang="en-US" sz="1000" dirty="0"/>
              <a:t> into the atmosphere, it’s just something we did.”</a:t>
            </a:r>
          </a:p>
          <a:p>
            <a:r>
              <a:rPr lang="en-US" sz="1000" dirty="0"/>
              <a:t>He compared today’s climate change controversy to the “wildly inaccurate” early work on aerosol gases and their alleged role in depletion of the ozone layer:  ”Quite often, observations done by hand are accurate but all the theoretical stuff in between tends to be very dodgy and I think they are seeing this with climate change….We haven’t learned the lessons of the ozone-hole debate. It’s important to know just how much you have got to be careful”</a:t>
            </a:r>
          </a:p>
          <a:p>
            <a:r>
              <a:rPr lang="en-US" sz="1000" dirty="0"/>
              <a:t>"I think you have to accept that the skeptics have kept us sane….They have been a breath of fresh air. They have kept us from regarding the science of climate change as a religion. It has gone too far that way. There is a role for skeptics in science. They shouldn't be brushed aside. It is clear that the ‘angel side’ wasn't without sin”.</a:t>
            </a:r>
          </a:p>
          <a:p>
            <a:endParaRPr lang="en-US" sz="1000" dirty="0"/>
          </a:p>
          <a:p>
            <a:r>
              <a:rPr lang="en-US" sz="1000" dirty="0"/>
              <a:t>From Frank Davis - Perhaps this is what happens when people realize they're wrong. They start talking as if they'd always urged caution, had always warned of the danger of inaccurate scientific predictions and manipulated data.</a:t>
            </a:r>
          </a:p>
        </p:txBody>
      </p:sp>
      <p:sp>
        <p:nvSpPr>
          <p:cNvPr id="97286" name="Slide Number Placeholder 5"/>
          <p:cNvSpPr>
            <a:spLocks noGrp="1"/>
          </p:cNvSpPr>
          <p:nvPr>
            <p:ph type="sldNum" sz="quarter" idx="12"/>
          </p:nvPr>
        </p:nvSpPr>
        <p:spPr>
          <a:xfrm>
            <a:off x="8605838" y="6526213"/>
            <a:ext cx="457200" cy="304800"/>
          </a:xfrm>
          <a:noFill/>
        </p:spPr>
        <p:txBody>
          <a:bodyPr/>
          <a:lstStyle/>
          <a:p>
            <a:fld id="{A53E2BF5-6503-4AFA-AD3C-B42A6E13A938}" type="slidenum">
              <a:rPr lang="en-US" sz="1100" smtClean="0">
                <a:ea typeface="ＭＳ Ｐゴシック" pitchFamily="34" charset="-128"/>
              </a:rPr>
              <a:pPr/>
              <a:t>96</a:t>
            </a:fld>
            <a:endParaRPr lang="en-US" sz="1100" smtClean="0">
              <a:ea typeface="ＭＳ Ｐゴシック" pitchFamily="34" charset="-128"/>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Box 3"/>
          <p:cNvSpPr txBox="1">
            <a:spLocks noChangeArrowheads="1"/>
          </p:cNvSpPr>
          <p:nvPr/>
        </p:nvSpPr>
        <p:spPr bwMode="auto">
          <a:xfrm>
            <a:off x="6629400" y="2006600"/>
            <a:ext cx="2362200" cy="2378075"/>
          </a:xfrm>
          <a:prstGeom prst="rect">
            <a:avLst/>
          </a:prstGeom>
          <a:noFill/>
          <a:ln w="9525">
            <a:noFill/>
            <a:miter lim="800000"/>
            <a:headEnd/>
            <a:tailEnd/>
          </a:ln>
        </p:spPr>
        <p:txBody>
          <a:bodyPr>
            <a:spAutoFit/>
          </a:bodyPr>
          <a:lstStyle/>
          <a:p>
            <a:pPr algn="ctr"/>
            <a:r>
              <a:rPr lang="en-US" sz="1000" b="1"/>
              <a:t>Environmentalist Professor Paul Ehrlich,</a:t>
            </a:r>
          </a:p>
          <a:p>
            <a:r>
              <a:rPr lang="en-US" sz="1000"/>
              <a:t>Co-author with Dr. Holdren, now giving advice to the warmers, Ehrlich is an good example of Hoffer's observation. In his 1968 book, "The Population Bomb," he predicted: "The battle to feed humanity is over. In the 1970s, the world will undergo famines. Hundreds of millions of people are going to starve to death in spite of any crash programs embarked upon now”.</a:t>
            </a:r>
          </a:p>
          <a:p>
            <a:r>
              <a:rPr lang="en-US" sz="1000"/>
              <a:t>Ehrlich also predicted the earth's then-5 billion population would starve back to 2 billion people by 2025.</a:t>
            </a:r>
          </a:p>
        </p:txBody>
      </p:sp>
      <p:pic>
        <p:nvPicPr>
          <p:cNvPr id="98307" name="Picture 4"/>
          <p:cNvPicPr>
            <a:picLocks noChangeAspect="1"/>
          </p:cNvPicPr>
          <p:nvPr/>
        </p:nvPicPr>
        <p:blipFill>
          <a:blip r:embed="rId3" cstate="screen"/>
          <a:srcRect/>
          <a:stretch>
            <a:fillRect/>
          </a:stretch>
        </p:blipFill>
        <p:spPr bwMode="auto">
          <a:xfrm>
            <a:off x="7161213" y="101600"/>
            <a:ext cx="1401762" cy="1905000"/>
          </a:xfrm>
          <a:prstGeom prst="rect">
            <a:avLst/>
          </a:prstGeom>
          <a:noFill/>
          <a:ln w="31750">
            <a:solidFill>
              <a:srgbClr val="0000FF"/>
            </a:solidFill>
            <a:miter lim="800000"/>
            <a:headEnd/>
            <a:tailEnd/>
          </a:ln>
        </p:spPr>
      </p:pic>
      <p:sp>
        <p:nvSpPr>
          <p:cNvPr id="98308" name="TextBox 5"/>
          <p:cNvSpPr txBox="1">
            <a:spLocks noChangeArrowheads="1"/>
          </p:cNvSpPr>
          <p:nvPr/>
        </p:nvSpPr>
        <p:spPr bwMode="auto">
          <a:xfrm>
            <a:off x="152400" y="2216150"/>
            <a:ext cx="1828800" cy="2682875"/>
          </a:xfrm>
          <a:prstGeom prst="rect">
            <a:avLst/>
          </a:prstGeom>
          <a:noFill/>
          <a:ln w="9525">
            <a:noFill/>
            <a:miter lim="800000"/>
            <a:headEnd/>
            <a:tailEnd/>
          </a:ln>
        </p:spPr>
        <p:txBody>
          <a:bodyPr>
            <a:spAutoFit/>
          </a:bodyPr>
          <a:lstStyle/>
          <a:p>
            <a:pPr algn="ctr"/>
            <a:r>
              <a:rPr lang="en-US" sz="1000" b="1" dirty="0"/>
              <a:t>Stephen H. Schneider</a:t>
            </a:r>
          </a:p>
          <a:p>
            <a:pPr algn="ctr"/>
            <a:r>
              <a:rPr lang="en-US" sz="1000" b="1" dirty="0"/>
              <a:t>Scientist/Alarmist</a:t>
            </a:r>
            <a:endParaRPr lang="en-US" sz="1000" dirty="0"/>
          </a:p>
          <a:p>
            <a:r>
              <a:rPr lang="en-US" sz="1000" dirty="0"/>
              <a:t>In a 1989 Discover Magazine interview, Professor Schneider said [Scientists should   consider stretching the truth] “to get some broad-based support, to   capture the public's imagination. That, of course, entails getting loads of media coverage. So we have to offer up scary scenarios, make   simplified, dramatic statements, and make little mention of any doubts we might have”.</a:t>
            </a:r>
          </a:p>
        </p:txBody>
      </p:sp>
      <p:pic>
        <p:nvPicPr>
          <p:cNvPr id="98309" name="Picture 6"/>
          <p:cNvPicPr>
            <a:picLocks noChangeAspect="1"/>
          </p:cNvPicPr>
          <p:nvPr/>
        </p:nvPicPr>
        <p:blipFill>
          <a:blip r:embed="rId4" cstate="screen"/>
          <a:srcRect/>
          <a:stretch>
            <a:fillRect/>
          </a:stretch>
        </p:blipFill>
        <p:spPr bwMode="auto">
          <a:xfrm>
            <a:off x="381000" y="304800"/>
            <a:ext cx="1177925" cy="1828800"/>
          </a:xfrm>
          <a:prstGeom prst="rect">
            <a:avLst/>
          </a:prstGeom>
          <a:noFill/>
          <a:ln w="31750">
            <a:solidFill>
              <a:srgbClr val="0000FF"/>
            </a:solidFill>
            <a:miter lim="800000"/>
            <a:headEnd/>
            <a:tailEnd/>
          </a:ln>
        </p:spPr>
      </p:pic>
      <p:sp>
        <p:nvSpPr>
          <p:cNvPr id="98310" name="TextBox 7"/>
          <p:cNvSpPr txBox="1">
            <a:spLocks noChangeArrowheads="1"/>
          </p:cNvSpPr>
          <p:nvPr/>
        </p:nvSpPr>
        <p:spPr bwMode="auto">
          <a:xfrm>
            <a:off x="2133600" y="2727325"/>
            <a:ext cx="1905000" cy="1311275"/>
          </a:xfrm>
          <a:prstGeom prst="rect">
            <a:avLst/>
          </a:prstGeom>
          <a:noFill/>
          <a:ln w="9525">
            <a:noFill/>
            <a:miter lim="800000"/>
            <a:headEnd/>
            <a:tailEnd/>
          </a:ln>
        </p:spPr>
        <p:txBody>
          <a:bodyPr>
            <a:spAutoFit/>
          </a:bodyPr>
          <a:lstStyle/>
          <a:p>
            <a:pPr algn="ctr"/>
            <a:r>
              <a:rPr lang="en-US" sz="1000" b="1"/>
              <a:t>Fmr Colorado Sen. Tim Wirth, now president of the U N Foundation,</a:t>
            </a:r>
          </a:p>
          <a:p>
            <a:r>
              <a:rPr lang="en-US" sz="1000"/>
              <a:t>in 1990 said, "We've got to ride the global warming issue. Even if the theory of global warming is wrong, we'll be doing the right thing”</a:t>
            </a:r>
          </a:p>
        </p:txBody>
      </p:sp>
      <p:pic>
        <p:nvPicPr>
          <p:cNvPr id="98311" name="Picture 8"/>
          <p:cNvPicPr>
            <a:picLocks noChangeAspect="1"/>
          </p:cNvPicPr>
          <p:nvPr/>
        </p:nvPicPr>
        <p:blipFill>
          <a:blip r:embed="rId5" cstate="screen"/>
          <a:srcRect/>
          <a:stretch>
            <a:fillRect/>
          </a:stretch>
        </p:blipFill>
        <p:spPr bwMode="auto">
          <a:xfrm>
            <a:off x="2133600" y="1262063"/>
            <a:ext cx="1828800" cy="1357312"/>
          </a:xfrm>
          <a:prstGeom prst="rect">
            <a:avLst/>
          </a:prstGeom>
          <a:noFill/>
          <a:ln w="31750">
            <a:solidFill>
              <a:srgbClr val="0000FF"/>
            </a:solidFill>
            <a:miter lim="800000"/>
            <a:headEnd/>
            <a:tailEnd/>
          </a:ln>
        </p:spPr>
      </p:pic>
      <p:pic>
        <p:nvPicPr>
          <p:cNvPr id="98312" name="Picture 9"/>
          <p:cNvPicPr>
            <a:picLocks noChangeAspect="1"/>
          </p:cNvPicPr>
          <p:nvPr/>
        </p:nvPicPr>
        <p:blipFill>
          <a:blip r:embed="rId6" cstate="screen"/>
          <a:srcRect/>
          <a:stretch>
            <a:fillRect/>
          </a:stretch>
        </p:blipFill>
        <p:spPr bwMode="auto">
          <a:xfrm>
            <a:off x="4419600" y="914400"/>
            <a:ext cx="1828800" cy="1216025"/>
          </a:xfrm>
          <a:prstGeom prst="rect">
            <a:avLst/>
          </a:prstGeom>
          <a:noFill/>
          <a:ln w="31750">
            <a:solidFill>
              <a:srgbClr val="0000FF"/>
            </a:solidFill>
            <a:miter lim="800000"/>
            <a:headEnd/>
            <a:tailEnd/>
          </a:ln>
        </p:spPr>
      </p:pic>
      <p:sp>
        <p:nvSpPr>
          <p:cNvPr id="98313" name="TextBox 10"/>
          <p:cNvSpPr txBox="1">
            <a:spLocks noChangeArrowheads="1"/>
          </p:cNvSpPr>
          <p:nvPr/>
        </p:nvSpPr>
        <p:spPr bwMode="auto">
          <a:xfrm>
            <a:off x="4191000" y="2209800"/>
            <a:ext cx="2209800" cy="1920875"/>
          </a:xfrm>
          <a:prstGeom prst="rect">
            <a:avLst/>
          </a:prstGeom>
          <a:noFill/>
          <a:ln w="9525">
            <a:noFill/>
            <a:miter lim="800000"/>
            <a:headEnd/>
            <a:tailEnd/>
          </a:ln>
        </p:spPr>
        <p:txBody>
          <a:bodyPr>
            <a:spAutoFit/>
          </a:bodyPr>
          <a:lstStyle/>
          <a:p>
            <a:pPr algn="ctr"/>
            <a:r>
              <a:rPr lang="en-US" sz="1000" b="1"/>
              <a:t>Dr John Holdren</a:t>
            </a:r>
          </a:p>
          <a:p>
            <a:pPr algn="ctr"/>
            <a:r>
              <a:rPr lang="en-US" sz="1000" b="1"/>
              <a:t>Director of the White House Office of Science and Technology Policy</a:t>
            </a:r>
          </a:p>
          <a:p>
            <a:pPr algn="ctr"/>
            <a:r>
              <a:rPr lang="en-US" sz="1000" b="1"/>
              <a:t>Co-author with Paul Ehrlich of “The Population Bomb”</a:t>
            </a:r>
          </a:p>
          <a:p>
            <a:r>
              <a:rPr lang="en-US" sz="1000"/>
              <a:t>“... security might be provided by an armed international organization, a global analogue of a police force.</a:t>
            </a:r>
          </a:p>
          <a:p>
            <a:r>
              <a:rPr lang="en-US" sz="1000"/>
              <a:t>The first step necessarily involves partial surrender of sovereignty to an international organization”.</a:t>
            </a:r>
          </a:p>
        </p:txBody>
      </p:sp>
      <p:sp>
        <p:nvSpPr>
          <p:cNvPr id="98314" name="Rectangle 10"/>
          <p:cNvSpPr>
            <a:spLocks noGrp="1" noChangeArrowheads="1"/>
          </p:cNvSpPr>
          <p:nvPr>
            <p:ph type="title" idx="4294967295"/>
          </p:nvPr>
        </p:nvSpPr>
        <p:spPr>
          <a:xfrm>
            <a:off x="4114800" y="4572000"/>
            <a:ext cx="2057400" cy="2057400"/>
          </a:xfrm>
        </p:spPr>
        <p:txBody>
          <a:bodyPr/>
          <a:lstStyle/>
          <a:p>
            <a:pPr algn="l" eaLnBrk="1" hangingPunct="1"/>
            <a:r>
              <a:rPr lang="en-US" sz="1000" smtClean="0">
                <a:solidFill>
                  <a:srgbClr val="000000"/>
                </a:solidFill>
                <a:ea typeface="ＭＳ Ｐゴシック" pitchFamily="34" charset="-128"/>
              </a:rPr>
              <a:t>"Nobody is interested in solutions if they don't think there's a problem.  I believe it is appropriate to have an </a:t>
            </a:r>
            <a:r>
              <a:rPr lang="en-US" sz="1200" b="1" smtClean="0">
                <a:solidFill>
                  <a:srgbClr val="000000"/>
                </a:solidFill>
                <a:ea typeface="ＭＳ Ｐゴシック" pitchFamily="34" charset="-128"/>
              </a:rPr>
              <a:t>over-representation of factual presentations</a:t>
            </a:r>
            <a:r>
              <a:rPr lang="en-US" sz="1000" smtClean="0">
                <a:solidFill>
                  <a:srgbClr val="000000"/>
                </a:solidFill>
                <a:ea typeface="ＭＳ Ｐゴシック" pitchFamily="34" charset="-128"/>
              </a:rPr>
              <a:t> on how dangerous (global warming) is, as a predicate for opening up the audience to listen to what the solutions are”.</a:t>
            </a:r>
            <a:br>
              <a:rPr lang="en-US" sz="1000" smtClean="0">
                <a:solidFill>
                  <a:srgbClr val="000000"/>
                </a:solidFill>
                <a:ea typeface="ＭＳ Ｐゴシック" pitchFamily="34" charset="-128"/>
              </a:rPr>
            </a:br>
            <a:r>
              <a:rPr lang="en-US" sz="1000" smtClean="0">
                <a:solidFill>
                  <a:srgbClr val="000000"/>
                </a:solidFill>
                <a:ea typeface="ＭＳ Ｐゴシック" pitchFamily="34" charset="-128"/>
              </a:rPr>
              <a:t> Al Gore, Grist Magazine, May 2006</a:t>
            </a:r>
          </a:p>
        </p:txBody>
      </p:sp>
      <p:pic>
        <p:nvPicPr>
          <p:cNvPr id="98315" name="Picture 10" descr="Al_Gore.jpg"/>
          <p:cNvPicPr>
            <a:picLocks noChangeAspect="1"/>
          </p:cNvPicPr>
          <p:nvPr/>
        </p:nvPicPr>
        <p:blipFill>
          <a:blip r:embed="rId7" cstate="screen"/>
          <a:srcRect/>
          <a:stretch>
            <a:fillRect/>
          </a:stretch>
        </p:blipFill>
        <p:spPr bwMode="auto">
          <a:xfrm>
            <a:off x="2495550" y="4724400"/>
            <a:ext cx="1600200" cy="1492250"/>
          </a:xfrm>
          <a:prstGeom prst="rect">
            <a:avLst/>
          </a:prstGeom>
          <a:noFill/>
          <a:ln w="31750">
            <a:solidFill>
              <a:srgbClr val="0000FF"/>
            </a:solidFill>
            <a:miter lim="800000"/>
            <a:headEnd/>
            <a:tailEnd/>
          </a:ln>
        </p:spPr>
      </p:pic>
      <p:sp>
        <p:nvSpPr>
          <p:cNvPr id="98316" name="TextBox 13"/>
          <p:cNvSpPr txBox="1">
            <a:spLocks noChangeArrowheads="1"/>
          </p:cNvSpPr>
          <p:nvPr/>
        </p:nvSpPr>
        <p:spPr bwMode="auto">
          <a:xfrm>
            <a:off x="1905000" y="76200"/>
            <a:ext cx="4876800" cy="701675"/>
          </a:xfrm>
          <a:prstGeom prst="rect">
            <a:avLst/>
          </a:prstGeom>
          <a:noFill/>
          <a:ln w="9525">
            <a:noFill/>
            <a:miter lim="800000"/>
            <a:headEnd/>
            <a:tailEnd/>
          </a:ln>
        </p:spPr>
        <p:txBody>
          <a:bodyPr>
            <a:spAutoFit/>
          </a:bodyPr>
          <a:lstStyle/>
          <a:p>
            <a:pPr algn="ctr"/>
            <a:r>
              <a:rPr lang="en-US" sz="2000">
                <a:solidFill>
                  <a:srgbClr val="0000FF"/>
                </a:solidFill>
              </a:rPr>
              <a:t>Do these folks believe in the importance of practicing the Scientific Method?</a:t>
            </a:r>
          </a:p>
        </p:txBody>
      </p:sp>
      <p:sp>
        <p:nvSpPr>
          <p:cNvPr id="98317" name="Slide Number Placeholder 12"/>
          <p:cNvSpPr>
            <a:spLocks noGrp="1"/>
          </p:cNvSpPr>
          <p:nvPr>
            <p:ph type="sldNum" sz="quarter" idx="12"/>
          </p:nvPr>
        </p:nvSpPr>
        <p:spPr>
          <a:xfrm>
            <a:off x="8763000" y="6610350"/>
            <a:ext cx="381000" cy="247650"/>
          </a:xfrm>
          <a:noFill/>
        </p:spPr>
        <p:txBody>
          <a:bodyPr/>
          <a:lstStyle/>
          <a:p>
            <a:fld id="{89CB016C-44DE-4A80-96FA-28EF6D675259}" type="slidenum">
              <a:rPr lang="en-US" sz="900" smtClean="0">
                <a:ea typeface="ＭＳ Ｐゴシック" pitchFamily="34" charset="-128"/>
              </a:rPr>
              <a:pPr/>
              <a:t>97</a:t>
            </a:fld>
            <a:endParaRPr lang="en-US" sz="900" smtClean="0">
              <a:ea typeface="ＭＳ Ｐゴシック" pitchFamily="34" charset="-128"/>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Box 4"/>
          <p:cNvSpPr txBox="1">
            <a:spLocks noChangeArrowheads="1"/>
          </p:cNvSpPr>
          <p:nvPr/>
        </p:nvSpPr>
        <p:spPr bwMode="auto">
          <a:xfrm>
            <a:off x="1371600" y="449263"/>
            <a:ext cx="6324600" cy="769937"/>
          </a:xfrm>
          <a:prstGeom prst="rect">
            <a:avLst/>
          </a:prstGeom>
          <a:noFill/>
          <a:ln w="9525">
            <a:noFill/>
            <a:miter lim="800000"/>
            <a:headEnd/>
            <a:tailEnd/>
          </a:ln>
        </p:spPr>
        <p:txBody>
          <a:bodyPr>
            <a:spAutoFit/>
          </a:bodyPr>
          <a:lstStyle/>
          <a:p>
            <a:pPr algn="ctr"/>
            <a:r>
              <a:rPr lang="en-US" sz="4400">
                <a:solidFill>
                  <a:srgbClr val="0000FF"/>
                </a:solidFill>
              </a:rPr>
              <a:t>Questions?</a:t>
            </a:r>
          </a:p>
        </p:txBody>
      </p:sp>
      <p:pic>
        <p:nvPicPr>
          <p:cNvPr id="99331" name="Picture 3" descr="polar bears cooling it.png"/>
          <p:cNvPicPr>
            <a:picLocks noChangeAspect="1"/>
          </p:cNvPicPr>
          <p:nvPr/>
        </p:nvPicPr>
        <p:blipFill>
          <a:blip r:embed="rId3" cstate="screen"/>
          <a:srcRect/>
          <a:stretch>
            <a:fillRect/>
          </a:stretch>
        </p:blipFill>
        <p:spPr bwMode="auto">
          <a:xfrm>
            <a:off x="1828800" y="1295400"/>
            <a:ext cx="5548313" cy="2913063"/>
          </a:xfrm>
          <a:prstGeom prst="rect">
            <a:avLst/>
          </a:prstGeom>
          <a:noFill/>
          <a:ln w="38100">
            <a:solidFill>
              <a:schemeClr val="tx1"/>
            </a:solidFill>
            <a:miter lim="800000"/>
            <a:headEnd/>
            <a:tailEnd/>
          </a:ln>
        </p:spPr>
      </p:pic>
      <p:sp>
        <p:nvSpPr>
          <p:cNvPr id="99332" name="TextBox 3"/>
          <p:cNvSpPr txBox="1">
            <a:spLocks noChangeArrowheads="1"/>
          </p:cNvSpPr>
          <p:nvPr/>
        </p:nvSpPr>
        <p:spPr bwMode="auto">
          <a:xfrm>
            <a:off x="1752600" y="4419600"/>
            <a:ext cx="5715000" cy="2133600"/>
          </a:xfrm>
          <a:prstGeom prst="rect">
            <a:avLst/>
          </a:prstGeom>
          <a:noFill/>
          <a:ln w="9525">
            <a:noFill/>
            <a:miter lim="800000"/>
            <a:headEnd/>
            <a:tailEnd/>
          </a:ln>
        </p:spPr>
        <p:txBody>
          <a:bodyPr>
            <a:spAutoFit/>
          </a:bodyPr>
          <a:lstStyle/>
          <a:p>
            <a:r>
              <a:rPr lang="en-US" sz="2000" dirty="0"/>
              <a:t>“The Alarmist (scientist, journalist, politician etc.) chooses to huddle with other alarmists inside an echo chamber, attacking messengers who arrive, but spends no time to carefully inspect the data that forms his opinions, nor to notice the reporting of fraud”</a:t>
            </a:r>
          </a:p>
          <a:p>
            <a:pPr algn="ctr"/>
            <a:r>
              <a:rPr lang="en-US" sz="1400" dirty="0"/>
              <a:t>Burt Rutan, 2009</a:t>
            </a:r>
            <a:endParaRPr lang="en-US" sz="1800" dirty="0"/>
          </a:p>
        </p:txBody>
      </p:sp>
      <p:sp>
        <p:nvSpPr>
          <p:cNvPr id="99333" name="Slide Number Placeholder 4"/>
          <p:cNvSpPr>
            <a:spLocks noGrp="1"/>
          </p:cNvSpPr>
          <p:nvPr>
            <p:ph type="sldNum" sz="quarter" idx="12"/>
          </p:nvPr>
        </p:nvSpPr>
        <p:spPr>
          <a:xfrm>
            <a:off x="8458200" y="6477000"/>
            <a:ext cx="457200" cy="323850"/>
          </a:xfrm>
          <a:noFill/>
        </p:spPr>
        <p:txBody>
          <a:bodyPr/>
          <a:lstStyle/>
          <a:p>
            <a:fld id="{669F5E73-FEE4-48B9-9A76-DE2F50BF1733}" type="slidenum">
              <a:rPr lang="en-US" sz="1000" smtClean="0">
                <a:ea typeface="ＭＳ Ｐゴシック" pitchFamily="34" charset="-128"/>
              </a:rPr>
              <a:pPr/>
              <a:t>98</a:t>
            </a:fld>
            <a:endParaRPr lang="en-US" sz="1000" smtClean="0">
              <a:ea typeface="ＭＳ Ｐゴシック" pitchFamily="34" charset="-128"/>
            </a:endParaRPr>
          </a:p>
        </p:txBody>
      </p:sp>
      <p:pic>
        <p:nvPicPr>
          <p:cNvPr id="2" name="Picture 1" descr="Burt photo.png"/>
          <p:cNvPicPr>
            <a:picLocks noChangeAspect="1"/>
          </p:cNvPicPr>
          <p:nvPr/>
        </p:nvPicPr>
        <p:blipFill>
          <a:blip r:embed="rId4" cstate="screen">
            <a:extLst>
              <a:ext uri="{28A0092B-C50C-407E-A947-70E740481C1C}">
                <a14:useLocalDpi xmlns="" xmlns:a14="http://schemas.microsoft.com/office/drawing/2010/main" val="0"/>
              </a:ext>
            </a:extLst>
          </a:blip>
          <a:stretch>
            <a:fillRect/>
          </a:stretch>
        </p:blipFill>
        <p:spPr>
          <a:xfrm>
            <a:off x="5715000" y="1676400"/>
            <a:ext cx="1167581" cy="1295400"/>
          </a:xfrm>
          <a:prstGeom prst="rect">
            <a:avLst/>
          </a:prstGeom>
          <a:ln w="25400">
            <a:solidFill>
              <a:schemeClr val="tx1"/>
            </a:solidFill>
          </a:ln>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30837</TotalTime>
  <Words>23842</Words>
  <Application>Microsoft Office PowerPoint</Application>
  <PresentationFormat>On-screen Show (4:3)</PresentationFormat>
  <Paragraphs>1278</Paragraphs>
  <Slides>98</Slides>
  <Notes>92</Notes>
  <HiddenSlides>0</HiddenSlides>
  <MMClips>0</MMClips>
  <ScaleCrop>false</ScaleCrop>
  <HeadingPairs>
    <vt:vector size="4" baseType="variant">
      <vt:variant>
        <vt:lpstr>Theme</vt:lpstr>
      </vt:variant>
      <vt:variant>
        <vt:i4>1</vt:i4>
      </vt:variant>
      <vt:variant>
        <vt:lpstr>Slide Titles</vt:lpstr>
      </vt:variant>
      <vt:variant>
        <vt:i4>98</vt:i4>
      </vt:variant>
    </vt:vector>
  </HeadingPairs>
  <TitlesOfParts>
    <vt:vector size="99" baseType="lpstr">
      <vt:lpstr>Default Design</vt:lpstr>
      <vt:lpstr>An Engineer’s Critique of Global Warming ‘Science’  Questioning the CAGW* theory</vt:lpstr>
      <vt:lpstr>Our CO2-starved Atmosphere</vt:lpstr>
      <vt:lpstr>Slide 3</vt:lpstr>
      <vt:lpstr>Slide 4</vt:lpstr>
      <vt:lpstr>Slide 5</vt:lpstr>
      <vt:lpstr>Slide 6</vt:lpstr>
      <vt:lpstr>Slide 7</vt:lpstr>
      <vt:lpstr>Slide 8</vt:lpstr>
      <vt:lpstr>Slide 9</vt:lpstr>
      <vt:lpstr>Slide 10</vt:lpstr>
      <vt:lpstr>The CAGW call to action (for a Carbon-constrained world). Requires these 5 issues to be true. This report studies these five, in order.</vt:lpstr>
      <vt:lpstr>Slide 12</vt:lpstr>
      <vt:lpstr>Slide 13</vt:lpstr>
      <vt:lpstr>Slide 14</vt:lpstr>
      <vt:lpstr>Slide 15</vt:lpstr>
      <vt:lpstr>Another Scare chart  The Alarmist’ Presentation Tactic Find a correlation of human emissions to something ‘really bad’.  Scale the presentation to show a scare.</vt:lpstr>
      <vt:lpstr>Slide 17</vt:lpstr>
      <vt:lpstr>Slide 18</vt:lpstr>
      <vt:lpstr>Slide 19</vt:lpstr>
      <vt:lpstr>Slide 20</vt:lpstr>
      <vt:lpstr>Slide 21</vt:lpstr>
      <vt:lpstr>Slide 22</vt:lpstr>
      <vt:lpstr>Slide 23</vt:lpstr>
      <vt:lpstr>Slide 24</vt:lpstr>
      <vt:lpstr>Slide 25</vt:lpstr>
      <vt:lpstr>Next is #2.  Okay, so CO2 is not a problem for plants, animals and humans, but is it causing the planet to get warmer via the greenhouse effect?</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Notes on continuing our use of fossil fuels</vt:lpstr>
      <vt:lpstr>Slide 43</vt:lpstr>
      <vt:lpstr>Slide 44</vt:lpstr>
      <vt:lpstr>Greenhouse CO2 Effect is a minor player in global warming</vt:lpstr>
      <vt:lpstr>Slide 46</vt:lpstr>
      <vt:lpstr>Slide 47</vt:lpstr>
      <vt:lpstr>Next is #3.  OK, we are done with looking at CO2.  Lets now look at global temperatures: did the planet indeed experience sudden, dangerous warming in the last 50 years?</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Best Prediction for the next 100 years?  A 0.6 deg C rise, similar to the last 100 years. Note, the last 30-year warming and last decade’s cooling (red dot and green arrow) does not look unusual.</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Adaptation Works, Constraining fails</vt:lpstr>
      <vt:lpstr>Slide 86</vt:lpstr>
      <vt:lpstr>Slide 87</vt:lpstr>
      <vt:lpstr>Slide 88</vt:lpstr>
      <vt:lpstr>Slide 89</vt:lpstr>
      <vt:lpstr>Slide 90</vt:lpstr>
      <vt:lpstr>Observations</vt:lpstr>
      <vt:lpstr>Conclusions</vt:lpstr>
      <vt:lpstr>Recommendations</vt:lpstr>
      <vt:lpstr>Slide 94</vt:lpstr>
      <vt:lpstr>Slide 95</vt:lpstr>
      <vt:lpstr>Slide 96</vt:lpstr>
      <vt:lpstr>"Nobody is interested in solutions if they don't think there's a problem.  I believe it is appropriate to have an over-representation of factual presentations on how dangerous (global warming) is, as a predicate for opening up the audience to listen to what the solutions are”.  Al Gore, Grist Magazine, May 2006</vt:lpstr>
      <vt:lpstr>Slide 98</vt:lpstr>
    </vt:vector>
  </TitlesOfParts>
  <Company>Scaled Composites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An Engineer’s Critique of Global Warming ‘Science’</dc:title>
  <dc:creator>Burt Rutan</dc:creator>
  <cp:lastModifiedBy>Burt Rutan</cp:lastModifiedBy>
  <cp:revision>665</cp:revision>
  <cp:lastPrinted>2010-03-29T09:01:16Z</cp:lastPrinted>
  <dcterms:created xsi:type="dcterms:W3CDTF">2010-10-26T15:06:19Z</dcterms:created>
  <dcterms:modified xsi:type="dcterms:W3CDTF">2011-04-23T17:37:44Z</dcterms:modified>
</cp:coreProperties>
</file>